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xml" ContentType="application/vnd.openxmlformats-officedocument.presentationml.tags+xml"/>
  <Override PartName="/ppt/notesSlides/notesSlide67.xml" ContentType="application/vnd.openxmlformats-officedocument.presentationml.notesSlide+xml"/>
  <Override PartName="/ppt/tags/tag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661" r:id="rId2"/>
    <p:sldId id="662" r:id="rId3"/>
    <p:sldId id="554" r:id="rId4"/>
    <p:sldId id="746" r:id="rId5"/>
    <p:sldId id="265" r:id="rId6"/>
    <p:sldId id="957" r:id="rId7"/>
    <p:sldId id="951" r:id="rId8"/>
    <p:sldId id="949" r:id="rId9"/>
    <p:sldId id="958" r:id="rId10"/>
    <p:sldId id="267" r:id="rId11"/>
    <p:sldId id="268" r:id="rId12"/>
    <p:sldId id="269" r:id="rId13"/>
    <p:sldId id="270" r:id="rId14"/>
    <p:sldId id="959" r:id="rId15"/>
    <p:sldId id="273" r:id="rId16"/>
    <p:sldId id="274" r:id="rId17"/>
    <p:sldId id="276" r:id="rId18"/>
    <p:sldId id="591" r:id="rId19"/>
    <p:sldId id="277" r:id="rId20"/>
    <p:sldId id="278" r:id="rId21"/>
    <p:sldId id="560" r:id="rId22"/>
    <p:sldId id="279" r:id="rId23"/>
    <p:sldId id="280" r:id="rId24"/>
    <p:sldId id="404" r:id="rId25"/>
    <p:sldId id="281" r:id="rId26"/>
    <p:sldId id="644" r:id="rId27"/>
    <p:sldId id="282" r:id="rId28"/>
    <p:sldId id="2130" r:id="rId29"/>
    <p:sldId id="284" r:id="rId30"/>
    <p:sldId id="2128" r:id="rId31"/>
    <p:sldId id="2132" r:id="rId32"/>
    <p:sldId id="2311" r:id="rId33"/>
    <p:sldId id="287" r:id="rId34"/>
    <p:sldId id="635" r:id="rId35"/>
    <p:sldId id="289" r:id="rId36"/>
    <p:sldId id="290" r:id="rId37"/>
    <p:sldId id="291" r:id="rId38"/>
    <p:sldId id="292" r:id="rId39"/>
    <p:sldId id="2312" r:id="rId40"/>
    <p:sldId id="2313" r:id="rId41"/>
    <p:sldId id="297" r:id="rId42"/>
    <p:sldId id="298" r:id="rId43"/>
    <p:sldId id="299" r:id="rId44"/>
    <p:sldId id="301" r:id="rId45"/>
    <p:sldId id="302" r:id="rId46"/>
    <p:sldId id="304" r:id="rId47"/>
    <p:sldId id="305" r:id="rId48"/>
    <p:sldId id="306" r:id="rId49"/>
    <p:sldId id="308" r:id="rId50"/>
    <p:sldId id="2154" r:id="rId51"/>
    <p:sldId id="309" r:id="rId52"/>
    <p:sldId id="310" r:id="rId53"/>
    <p:sldId id="622" r:id="rId54"/>
    <p:sldId id="2314" r:id="rId55"/>
    <p:sldId id="322" r:id="rId56"/>
    <p:sldId id="323" r:id="rId57"/>
    <p:sldId id="324" r:id="rId58"/>
    <p:sldId id="325" r:id="rId59"/>
    <p:sldId id="2155" r:id="rId60"/>
    <p:sldId id="326" r:id="rId61"/>
    <p:sldId id="327" r:id="rId62"/>
    <p:sldId id="329" r:id="rId63"/>
    <p:sldId id="330" r:id="rId64"/>
    <p:sldId id="332" r:id="rId65"/>
    <p:sldId id="686" r:id="rId66"/>
    <p:sldId id="2315" r:id="rId67"/>
    <p:sldId id="688" r:id="rId68"/>
    <p:sldId id="2317" r:id="rId69"/>
    <p:sldId id="689" r:id="rId70"/>
    <p:sldId id="690" r:id="rId71"/>
    <p:sldId id="360" r:id="rId72"/>
    <p:sldId id="362" r:id="rId73"/>
    <p:sldId id="361" r:id="rId74"/>
    <p:sldId id="2316" r:id="rId75"/>
    <p:sldId id="918" r:id="rId76"/>
    <p:sldId id="920" r:id="rId77"/>
    <p:sldId id="922" r:id="rId78"/>
    <p:sldId id="2320" r:id="rId79"/>
    <p:sldId id="594" r:id="rId80"/>
    <p:sldId id="595" r:id="rId81"/>
    <p:sldId id="636" r:id="rId82"/>
    <p:sldId id="596" r:id="rId83"/>
    <p:sldId id="597" r:id="rId84"/>
    <p:sldId id="687" r:id="rId85"/>
    <p:sldId id="604" r:id="rId86"/>
    <p:sldId id="605" r:id="rId87"/>
    <p:sldId id="923" r:id="rId88"/>
    <p:sldId id="601" r:id="rId89"/>
    <p:sldId id="598" r:id="rId90"/>
    <p:sldId id="599" r:id="rId91"/>
    <p:sldId id="2156" r:id="rId92"/>
    <p:sldId id="606" r:id="rId93"/>
    <p:sldId id="607" r:id="rId94"/>
    <p:sldId id="694" r:id="rId95"/>
    <p:sldId id="609" r:id="rId96"/>
    <p:sldId id="695" r:id="rId97"/>
    <p:sldId id="844" r:id="rId98"/>
    <p:sldId id="608" r:id="rId99"/>
    <p:sldId id="2318" r:id="rId100"/>
    <p:sldId id="2319" r:id="rId101"/>
    <p:sldId id="790" r:id="rId102"/>
    <p:sldId id="791" r:id="rId103"/>
    <p:sldId id="953" r:id="rId104"/>
    <p:sldId id="2121" r:id="rId105"/>
    <p:sldId id="913" r:id="rId106"/>
    <p:sldId id="792" r:id="rId107"/>
    <p:sldId id="2321" r:id="rId108"/>
    <p:sldId id="213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68" userDrawn="1">
          <p15:clr>
            <a:srgbClr val="A4A3A4"/>
          </p15:clr>
        </p15:guide>
        <p15:guide id="2" pos="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3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showGuides="1">
      <p:cViewPr>
        <p:scale>
          <a:sx n="103" d="100"/>
          <a:sy n="103" d="100"/>
        </p:scale>
        <p:origin x="424" y="568"/>
      </p:cViewPr>
      <p:guideLst>
        <p:guide orient="horz" pos="2568"/>
        <p:guide pos="12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Sheet1!$L$4:$L$48</c:f>
              <c:numCache>
                <c:formatCode>General</c:formatCode>
                <c:ptCount val="45"/>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pt idx="43">
                  <c:v>2021</c:v>
                </c:pt>
                <c:pt idx="44">
                  <c:v>2022</c:v>
                </c:pt>
              </c:numCache>
            </c:numRef>
          </c:xVal>
          <c:yVal>
            <c:numRef>
              <c:f>Sheet1!$M$4:$M$48</c:f>
              <c:numCache>
                <c:formatCode>General</c:formatCode>
                <c:ptCount val="45"/>
                <c:pt idx="0">
                  <c:v>40</c:v>
                </c:pt>
                <c:pt idx="1">
                  <c:v>44</c:v>
                </c:pt>
                <c:pt idx="2">
                  <c:v>46</c:v>
                </c:pt>
                <c:pt idx="3">
                  <c:v>61</c:v>
                </c:pt>
                <c:pt idx="4">
                  <c:v>0</c:v>
                </c:pt>
                <c:pt idx="5">
                  <c:v>59</c:v>
                </c:pt>
                <c:pt idx="6">
                  <c:v>0</c:v>
                </c:pt>
                <c:pt idx="7">
                  <c:v>0</c:v>
                </c:pt>
                <c:pt idx="8">
                  <c:v>117</c:v>
                </c:pt>
                <c:pt idx="9">
                  <c:v>0</c:v>
                </c:pt>
                <c:pt idx="10">
                  <c:v>0</c:v>
                </c:pt>
                <c:pt idx="11">
                  <c:v>151</c:v>
                </c:pt>
                <c:pt idx="12">
                  <c:v>0</c:v>
                </c:pt>
                <c:pt idx="13">
                  <c:v>0</c:v>
                </c:pt>
                <c:pt idx="14">
                  <c:v>160</c:v>
                </c:pt>
                <c:pt idx="15">
                  <c:v>0</c:v>
                </c:pt>
                <c:pt idx="16">
                  <c:v>248</c:v>
                </c:pt>
                <c:pt idx="17">
                  <c:v>0</c:v>
                </c:pt>
                <c:pt idx="18">
                  <c:v>303</c:v>
                </c:pt>
                <c:pt idx="19">
                  <c:v>40</c:v>
                </c:pt>
                <c:pt idx="20">
                  <c:v>44</c:v>
                </c:pt>
                <c:pt idx="21">
                  <c:v>46</c:v>
                </c:pt>
                <c:pt idx="22">
                  <c:v>61</c:v>
                </c:pt>
                <c:pt idx="24">
                  <c:v>59</c:v>
                </c:pt>
                <c:pt idx="27">
                  <c:v>117</c:v>
                </c:pt>
                <c:pt idx="30">
                  <c:v>151</c:v>
                </c:pt>
                <c:pt idx="33">
                  <c:v>160</c:v>
                </c:pt>
                <c:pt idx="35">
                  <c:v>248</c:v>
                </c:pt>
                <c:pt idx="37">
                  <c:v>303</c:v>
                </c:pt>
                <c:pt idx="40">
                  <c:v>437</c:v>
                </c:pt>
                <c:pt idx="42">
                  <c:v>489</c:v>
                </c:pt>
                <c:pt idx="43">
                  <c:v>471</c:v>
                </c:pt>
              </c:numCache>
            </c:numRef>
          </c:yVal>
          <c:smooth val="0"/>
          <c:extLst>
            <c:ext xmlns:c16="http://schemas.microsoft.com/office/drawing/2014/chart" uri="{C3380CC4-5D6E-409C-BE32-E72D297353CC}">
              <c16:uniqueId val="{00000000-1BC1-264C-8960-725891518CC3}"/>
            </c:ext>
          </c:extLst>
        </c:ser>
        <c:dLbls>
          <c:showLegendKey val="0"/>
          <c:showVal val="0"/>
          <c:showCatName val="0"/>
          <c:showSerName val="0"/>
          <c:showPercent val="0"/>
          <c:showBubbleSize val="0"/>
        </c:dLbls>
        <c:axId val="1015707471"/>
        <c:axId val="1015709119"/>
      </c:scatterChart>
      <c:valAx>
        <c:axId val="10157074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709119"/>
        <c:crosses val="autoZero"/>
        <c:crossBetween val="midCat"/>
      </c:valAx>
      <c:valAx>
        <c:axId val="1015709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7074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470DA-E5AD-6341-9EB5-9CC373EF4952}"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BC686-FF7A-734F-829C-BDF7E472FEDB}" type="slidenum">
              <a:rPr lang="en-US" smtClean="0"/>
              <a:t>‹#›</a:t>
            </a:fld>
            <a:endParaRPr lang="en-US"/>
          </a:p>
        </p:txBody>
      </p:sp>
    </p:spTree>
    <p:extLst>
      <p:ext uri="{BB962C8B-B14F-4D97-AF65-F5344CB8AC3E}">
        <p14:creationId xmlns:p14="http://schemas.microsoft.com/office/powerpoint/2010/main" val="1539174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p:spPr>
        <p:txBody>
          <a:bodyPr/>
          <a:lstStyle/>
          <a:p>
            <a:pPr eaLnBrk="1" hangingPunct="1"/>
            <a:endParaRPr lang="zh-CN" altLang="en-US" dirty="0"/>
          </a:p>
        </p:txBody>
      </p:sp>
    </p:spTree>
    <p:extLst>
      <p:ext uri="{BB962C8B-B14F-4D97-AF65-F5344CB8AC3E}">
        <p14:creationId xmlns:p14="http://schemas.microsoft.com/office/powerpoint/2010/main" val="562842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3646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61021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0469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4517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cap="flat"/>
        </p:spPr>
      </p:sp>
      <p:sp>
        <p:nvSpPr>
          <p:cNvPr id="2150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68703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2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cap="flat"/>
        </p:spPr>
      </p:sp>
      <p:sp>
        <p:nvSpPr>
          <p:cNvPr id="2150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2325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6913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2589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0454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8109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059961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89018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cap="flat"/>
        </p:spPr>
      </p:sp>
      <p:sp>
        <p:nvSpPr>
          <p:cNvPr id="30208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828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65337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cap="flat"/>
        </p:spPr>
      </p:sp>
      <p:sp>
        <p:nvSpPr>
          <p:cNvPr id="30208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370336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1007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cap="flat"/>
        </p:spPr>
      </p:sp>
      <p:sp>
        <p:nvSpPr>
          <p:cNvPr id="22118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095506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cap="flat"/>
        </p:spPr>
      </p:sp>
      <p:sp>
        <p:nvSpPr>
          <p:cNvPr id="22221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56898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cap="flat"/>
        </p:spPr>
      </p:sp>
      <p:sp>
        <p:nvSpPr>
          <p:cNvPr id="22221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31747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3866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5342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cap="flat"/>
        </p:spPr>
      </p:sp>
      <p:sp>
        <p:nvSpPr>
          <p:cNvPr id="30515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29566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cap="flat"/>
        </p:spPr>
      </p:sp>
      <p:sp>
        <p:nvSpPr>
          <p:cNvPr id="30515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4257086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292928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cap="flat"/>
        </p:spPr>
      </p:sp>
      <p:sp>
        <p:nvSpPr>
          <p:cNvPr id="22733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4924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cap="flat"/>
        </p:spPr>
      </p:sp>
      <p:sp>
        <p:nvSpPr>
          <p:cNvPr id="22835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5497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cap="flat"/>
        </p:spPr>
      </p:sp>
      <p:sp>
        <p:nvSpPr>
          <p:cNvPr id="22937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511702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9703D51-A7B9-6044-A7E6-E9862BDC41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7477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27336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cap="flat"/>
        </p:spPr>
      </p:sp>
      <p:sp>
        <p:nvSpPr>
          <p:cNvPr id="2324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59126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cap="flat"/>
        </p:spPr>
      </p:sp>
      <p:sp>
        <p:nvSpPr>
          <p:cNvPr id="23347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0575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847387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632621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0066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a:p>
        </p:txBody>
      </p:sp>
    </p:spTree>
    <p:extLst>
      <p:ext uri="{BB962C8B-B14F-4D97-AF65-F5344CB8AC3E}">
        <p14:creationId xmlns:p14="http://schemas.microsoft.com/office/powerpoint/2010/main" val="3146704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a:p>
        </p:txBody>
      </p:sp>
    </p:spTree>
    <p:extLst>
      <p:ext uri="{BB962C8B-B14F-4D97-AF65-F5344CB8AC3E}">
        <p14:creationId xmlns:p14="http://schemas.microsoft.com/office/powerpoint/2010/main" val="1433925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15119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104743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393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095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54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cap="flat"/>
        </p:spPr>
      </p:sp>
      <p:sp>
        <p:nvSpPr>
          <p:cNvPr id="20582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89641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126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3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xfrm>
            <a:off x="3884613" y="8685213"/>
            <a:ext cx="2971800" cy="457200"/>
          </a:xfrm>
          <a:prstGeom prst="rect">
            <a:avLst/>
          </a:prstGeom>
          <a:ln/>
        </p:spPr>
        <p:txBody>
          <a:bodyPr lIns="91432" tIns="45716" rIns="91432" bIns="45716"/>
          <a:lstStyle/>
          <a:p>
            <a:fld id="{453631ED-8820-43D1-9616-743402BB07B5}" type="slidenum">
              <a:rPr lang="en-US">
                <a:solidFill>
                  <a:prstClr val="black"/>
                </a:solidFill>
              </a:rPr>
              <a:pPr/>
              <a:t>61</a:t>
            </a:fld>
            <a:endParaRPr lang="en-US">
              <a:solidFill>
                <a:prstClr val="black"/>
              </a:solidFill>
            </a:endParaRPr>
          </a:p>
        </p:txBody>
      </p:sp>
      <p:sp>
        <p:nvSpPr>
          <p:cNvPr id="653314" name="Rectangle 2"/>
          <p:cNvSpPr>
            <a:spLocks noGrp="1" noChangeArrowheads="1"/>
          </p:cNvSpPr>
          <p:nvPr>
            <p:ph type="body" idx="1"/>
          </p:nvPr>
        </p:nvSpPr>
        <p:spPr/>
        <p:txBody>
          <a:bodyPr/>
          <a:lstStyle/>
          <a:p>
            <a:r>
              <a:rPr lang="en-US" b="1" dirty="0"/>
              <a:t>Script:</a:t>
            </a:r>
          </a:p>
          <a:p>
            <a:r>
              <a:rPr lang="en-US" dirty="0"/>
              <a:t>More detail on the </a:t>
            </a:r>
            <a:r>
              <a:rPr lang="en-US" dirty="0" err="1"/>
              <a:t>firstprivateprivate</a:t>
            </a:r>
            <a:r>
              <a:rPr lang="en-US" dirty="0"/>
              <a:t> clause</a:t>
            </a:r>
          </a:p>
          <a:p>
            <a:endParaRPr lang="en-US" dirty="0"/>
          </a:p>
          <a:p>
            <a:r>
              <a:rPr lang="en-US" dirty="0"/>
              <a:t>Next foil</a:t>
            </a:r>
          </a:p>
          <a:p>
            <a:endParaRPr lang="en-US" dirty="0"/>
          </a:p>
          <a:p>
            <a:r>
              <a:rPr lang="en-US" b="1" dirty="0"/>
              <a:t>Background</a:t>
            </a:r>
          </a:p>
        </p:txBody>
      </p:sp>
    </p:spTree>
    <p:extLst>
      <p:ext uri="{BB962C8B-B14F-4D97-AF65-F5344CB8AC3E}">
        <p14:creationId xmlns:p14="http://schemas.microsoft.com/office/powerpoint/2010/main" val="943947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cap="flat"/>
        </p:spPr>
      </p:sp>
      <p:sp>
        <p:nvSpPr>
          <p:cNvPr id="24985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55636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69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56297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696928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C35592-EB8B-4B12-921C-06D115E2BA0B}" type="slidenum">
              <a:rPr lang="en-US"/>
              <a:pPr/>
              <a:t>67</a:t>
            </a:fld>
            <a:endParaRPr lang="en-US"/>
          </a:p>
        </p:txBody>
      </p:sp>
      <p:sp>
        <p:nvSpPr>
          <p:cNvPr id="283651" name="Rectangle 2"/>
          <p:cNvSpPr>
            <a:spLocks noGrp="1" noRot="1" noChangeAspect="1" noChangeArrowheads="1" noTextEdit="1"/>
          </p:cNvSpPr>
          <p:nvPr>
            <p:ph type="sldImg"/>
          </p:nvPr>
        </p:nvSpPr>
        <p:spPr>
          <a:xfrm>
            <a:off x="-550863" y="374650"/>
            <a:ext cx="7788276" cy="4381500"/>
          </a:xfrm>
          <a:ln/>
        </p:spPr>
      </p:sp>
      <p:sp>
        <p:nvSpPr>
          <p:cNvPr id="283652"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1677491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C35592-EB8B-4B12-921C-06D115E2BA0B}" type="slidenum">
              <a:rPr lang="en-US"/>
              <a:pPr/>
              <a:t>68</a:t>
            </a:fld>
            <a:endParaRPr lang="en-US"/>
          </a:p>
        </p:txBody>
      </p:sp>
      <p:sp>
        <p:nvSpPr>
          <p:cNvPr id="283651" name="Rectangle 2"/>
          <p:cNvSpPr>
            <a:spLocks noGrp="1" noRot="1" noChangeAspect="1" noChangeArrowheads="1" noTextEdit="1"/>
          </p:cNvSpPr>
          <p:nvPr>
            <p:ph type="sldImg"/>
          </p:nvPr>
        </p:nvSpPr>
        <p:spPr>
          <a:xfrm>
            <a:off x="-550863" y="374650"/>
            <a:ext cx="7788276" cy="4381500"/>
          </a:xfrm>
          <a:ln/>
        </p:spPr>
      </p:sp>
      <p:sp>
        <p:nvSpPr>
          <p:cNvPr id="283652"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638861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969803-4197-4393-ACD0-EBF1A40F3D32}" type="slidenum">
              <a:rPr lang="en-US"/>
              <a:pPr/>
              <a:t>70</a:t>
            </a:fld>
            <a:endParaRPr lang="en-US"/>
          </a:p>
        </p:txBody>
      </p:sp>
      <p:sp>
        <p:nvSpPr>
          <p:cNvPr id="284675" name="Rectangle 2"/>
          <p:cNvSpPr>
            <a:spLocks noGrp="1" noRot="1" noChangeAspect="1" noChangeArrowheads="1" noTextEdit="1"/>
          </p:cNvSpPr>
          <p:nvPr>
            <p:ph type="sldImg"/>
          </p:nvPr>
        </p:nvSpPr>
        <p:spPr>
          <a:xfrm>
            <a:off x="-550863" y="374650"/>
            <a:ext cx="7788276" cy="4381500"/>
          </a:xfrm>
          <a:ln/>
        </p:spPr>
      </p:sp>
      <p:sp>
        <p:nvSpPr>
          <p:cNvPr id="28467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11507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7706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294585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cap="flat"/>
        </p:spPr>
      </p:sp>
      <p:sp>
        <p:nvSpPr>
          <p:cNvPr id="34816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60072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65970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9697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722183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257546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158991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xfrm>
            <a:off x="4143375" y="9120188"/>
            <a:ext cx="3170238" cy="479425"/>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661" tIns="48331" rIns="96661" bIns="48331"/>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1B03ECB-01BB-4CE4-9793-AEB2420F7F35}" type="slidenum">
              <a:rPr lang="en-US" altLang="en-US" sz="1200" b="0">
                <a:latin typeface="Courier New" panose="02070309020205020404" pitchFamily="49" charset="0"/>
              </a:rPr>
              <a:pPr/>
              <a:t>79</a:t>
            </a:fld>
            <a:endParaRPr lang="en-US" altLang="en-US" sz="1200" b="0">
              <a:latin typeface="Courier New" panose="02070309020205020404" pitchFamily="4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ln/>
        </p:spPr>
        <p:txBody>
          <a:bodyPr/>
          <a:lstStyle/>
          <a:p>
            <a:pPr marL="201378" indent="-201378" eaLnBrk="1" hangingPunct="1">
              <a:lnSpc>
                <a:spcPct val="80000"/>
              </a:lnSpc>
              <a:defRPr/>
            </a:pPr>
            <a:endParaRPr lang="en-US" sz="1100" dirty="0"/>
          </a:p>
        </p:txBody>
      </p:sp>
    </p:spTree>
    <p:extLst>
      <p:ext uri="{BB962C8B-B14F-4D97-AF65-F5344CB8AC3E}">
        <p14:creationId xmlns:p14="http://schemas.microsoft.com/office/powerpoint/2010/main" val="1122088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xfrm>
            <a:off x="4143375" y="9120188"/>
            <a:ext cx="3170238" cy="479425"/>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661" tIns="48331" rIns="96661" bIns="48331"/>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1B03ECB-01BB-4CE4-9793-AEB2420F7F35}" type="slidenum">
              <a:rPr lang="en-US" altLang="en-US" sz="1200" b="0">
                <a:latin typeface="Courier New" panose="02070309020205020404" pitchFamily="49" charset="0"/>
              </a:rPr>
              <a:pPr/>
              <a:t>80</a:t>
            </a:fld>
            <a:endParaRPr lang="en-US" altLang="en-US" sz="1200" b="0">
              <a:latin typeface="Courier New" panose="02070309020205020404" pitchFamily="4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ln/>
        </p:spPr>
        <p:txBody>
          <a:bodyPr/>
          <a:lstStyle/>
          <a:p>
            <a:pPr marL="201378" indent="-201378" eaLnBrk="1" hangingPunct="1">
              <a:lnSpc>
                <a:spcPct val="80000"/>
              </a:lnSpc>
              <a:defRPr/>
            </a:pPr>
            <a:endParaRPr lang="en-US" sz="1100" dirty="0"/>
          </a:p>
        </p:txBody>
      </p:sp>
    </p:spTree>
    <p:extLst>
      <p:ext uri="{BB962C8B-B14F-4D97-AF65-F5344CB8AC3E}">
        <p14:creationId xmlns:p14="http://schemas.microsoft.com/office/powerpoint/2010/main" val="162146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cap="flat"/>
        </p:spPr>
      </p:sp>
      <p:sp>
        <p:nvSpPr>
          <p:cNvPr id="2406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02993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45566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15CB258B-8130-4405-9B5B-299A7A62A956}" type="slidenum">
              <a:rPr lang="en-GB" altLang="en-US" sz="1200" b="0">
                <a:latin typeface="Courier New" panose="02070309020205020404" pitchFamily="49" charset="0"/>
              </a:rPr>
              <a:pPr/>
              <a:t>86</a:t>
            </a:fld>
            <a:endParaRPr lang="en-GB" altLang="en-US" sz="1200" b="0">
              <a:latin typeface="Courier New" panose="02070309020205020404" pitchFamily="49" charset="0"/>
            </a:endParaRPr>
          </a:p>
        </p:txBody>
      </p:sp>
    </p:spTree>
    <p:extLst>
      <p:ext uri="{BB962C8B-B14F-4D97-AF65-F5344CB8AC3E}">
        <p14:creationId xmlns:p14="http://schemas.microsoft.com/office/powerpoint/2010/main" val="197913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8071185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2145BE1B-4C99-4DBC-A1EB-C2ACDEF68AB6}" type="slidenum">
              <a:rPr lang="en-GB" altLang="en-US" sz="1200" b="0">
                <a:latin typeface="Courier New" panose="02070309020205020404" pitchFamily="49" charset="0"/>
              </a:rPr>
              <a:pPr/>
              <a:t>88</a:t>
            </a:fld>
            <a:endParaRPr lang="en-GB" altLang="en-US" sz="1200" b="0">
              <a:latin typeface="Courier New" panose="02070309020205020404" pitchFamily="49" charset="0"/>
            </a:endParaRPr>
          </a:p>
        </p:txBody>
      </p:sp>
      <p:sp>
        <p:nvSpPr>
          <p:cNvPr id="70658"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ma14="http://schemas.microsoft.com/office/mac/drawingml/2011/main" xmlns="" val="1"/>
            </a:ext>
          </a:extLst>
        </p:spPr>
      </p:sp>
      <p:sp>
        <p:nvSpPr>
          <p:cNvPr id="70659"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472382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FFF2C9F-3CAD-4FC7-B74C-ABA431A7375E}" type="slidenum">
              <a:rPr lang="en-GB" altLang="en-US" sz="1200" b="0">
                <a:latin typeface="Courier New" panose="02070309020205020404" pitchFamily="49" charset="0"/>
              </a:rPr>
              <a:pPr/>
              <a:t>89</a:t>
            </a:fld>
            <a:endParaRPr lang="en-GB" altLang="en-US" sz="1200" b="0">
              <a:latin typeface="Courier New" panose="02070309020205020404" pitchFamily="49" charset="0"/>
            </a:endParaRPr>
          </a:p>
        </p:txBody>
      </p:sp>
      <p:sp>
        <p:nvSpPr>
          <p:cNvPr id="68610"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ma14="http://schemas.microsoft.com/office/mac/drawingml/2011/main" xmlns="" val="1"/>
            </a:ext>
          </a:extLst>
        </p:spPr>
      </p:sp>
      <p:sp>
        <p:nvSpPr>
          <p:cNvPr id="68611"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1628899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xfrm>
            <a:off x="4143375" y="9120188"/>
            <a:ext cx="3170238" cy="479425"/>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653" tIns="48326" rIns="96653" bIns="48326"/>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57D0D9A-2746-4A56-B141-8478E0AA7AD0}" type="slidenum">
              <a:rPr lang="en-US" altLang="en-US" sz="1200" b="0">
                <a:latin typeface="Courier New" panose="02070309020205020404" pitchFamily="49" charset="0"/>
              </a:rPr>
              <a:pPr/>
              <a:t>92</a:t>
            </a:fld>
            <a:endParaRPr lang="en-US" altLang="en-US" sz="1200" b="0">
              <a:latin typeface="Courier New" panose="02070309020205020404" pitchFamily="4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ln/>
        </p:spPr>
        <p:txBody>
          <a:bodyPr/>
          <a:lstStyle/>
          <a:p>
            <a:pPr eaLnBrk="1" hangingPunct="1"/>
            <a:r>
              <a:rPr lang="en-US" altLang="en-US" b="1">
                <a:latin typeface="Times New Roman" panose="02020603050405020304" pitchFamily="18" charset="0"/>
                <a:ea typeface="ＭＳ Ｐゴシック" panose="020B0600070205080204" pitchFamily="34" charset="-128"/>
              </a:rPr>
              <a:t>Script:</a:t>
            </a:r>
          </a:p>
          <a:p>
            <a:pPr>
              <a:spcBef>
                <a:spcPct val="0"/>
              </a:spcBef>
            </a:pPr>
            <a:r>
              <a:rPr lang="en-US" altLang="en-US">
                <a:latin typeface="Times New Roman" panose="02020603050405020304" pitchFamily="18" charset="0"/>
                <a:ea typeface="ＭＳ Ｐゴシック" panose="020B0600070205080204" pitchFamily="34" charset="-128"/>
              </a:rPr>
              <a:t>We will assume that the parallel region exists outside of fib and that fib and the tasks inside it are in the dynamic extent of a parallel region.</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n is firstprivate in both tasks – reason – stack variable called from parallel region are implicitly determined to be private which means that within both task directives, they will then be assigned firstprivate</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Do you see any issues here?</a:t>
            </a:r>
          </a:p>
          <a:p>
            <a:pPr>
              <a:spcBef>
                <a:spcPct val="0"/>
              </a:spcBef>
            </a:pPr>
            <a:r>
              <a:rPr lang="en-US" altLang="en-US">
                <a:latin typeface="Times New Roman" panose="02020603050405020304" pitchFamily="18" charset="0"/>
                <a:ea typeface="ＭＳ Ｐゴシック" panose="020B0600070205080204" pitchFamily="34" charset="-128"/>
              </a:rPr>
              <a:t>1</a:t>
            </a:r>
            <a:r>
              <a:rPr lang="en-US" altLang="en-US" baseline="30000">
                <a:latin typeface="Times New Roman" panose="02020603050405020304" pitchFamily="18" charset="0"/>
                <a:ea typeface="ＭＳ Ｐゴシック" panose="020B0600070205080204" pitchFamily="34" charset="-128"/>
              </a:rPr>
              <a:t>st</a:t>
            </a:r>
            <a:r>
              <a:rPr lang="en-US" altLang="en-US">
                <a:latin typeface="Times New Roman" panose="02020603050405020304" pitchFamily="18" charset="0"/>
                <a:ea typeface="ＭＳ Ｐゴシック" panose="020B0600070205080204" pitchFamily="34" charset="-128"/>
              </a:rPr>
              <a:t> animation</a:t>
            </a:r>
          </a:p>
          <a:p>
            <a:pPr>
              <a:spcBef>
                <a:spcPct val="0"/>
              </a:spcBef>
            </a:pPr>
            <a:r>
              <a:rPr lang="en-US" altLang="en-US">
                <a:latin typeface="Times New Roman" panose="02020603050405020304" pitchFamily="18" charset="0"/>
                <a:ea typeface="ＭＳ Ｐゴシック" panose="020B0600070205080204" pitchFamily="34" charset="-128"/>
              </a:rPr>
              <a:t>What about x &amp; y?  They are definitely private  within the tasks – BUT we want to use their values OUTSIDE the task.  We need to share the values of x &amp; y somehow</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The problem we see is assigning a value to x (which by default is private) and y (which by default is private)  is that the value are needed outside the task construct – after the taskwait – and private variables </a:t>
            </a:r>
            <a:r>
              <a:rPr lang="en-US" altLang="en-US" b="1">
                <a:latin typeface="Times New Roman" panose="02020603050405020304" pitchFamily="18" charset="0"/>
                <a:ea typeface="ＭＳ Ｐゴシック" panose="020B0600070205080204" pitchFamily="34" charset="-128"/>
              </a:rPr>
              <a:t>not defined</a:t>
            </a:r>
            <a:r>
              <a:rPr lang="en-US" altLang="en-US">
                <a:latin typeface="Times New Roman" panose="02020603050405020304" pitchFamily="18" charset="0"/>
                <a:ea typeface="ＭＳ Ｐゴシック" panose="020B0600070205080204" pitchFamily="34" charset="-128"/>
              </a:rPr>
              <a:t> here</a:t>
            </a:r>
          </a:p>
          <a:p>
            <a:pPr>
              <a:spcBef>
                <a:spcPct val="0"/>
              </a:spcBef>
            </a:pPr>
            <a:r>
              <a:rPr lang="en-US" altLang="en-US">
                <a:latin typeface="Times New Roman" panose="02020603050405020304" pitchFamily="18" charset="0"/>
                <a:ea typeface="ＭＳ Ｐゴシック" panose="020B0600070205080204" pitchFamily="34" charset="-128"/>
              </a:rPr>
              <a:t>So to have any meaning – we have to provide a mechanism to communicate the value of these variables to the statement after the task wait – we have several strategies available to s this work as we shall see on following foils</a:t>
            </a:r>
          </a:p>
          <a:p>
            <a:pPr>
              <a:spcBef>
                <a:spcPct val="0"/>
              </a:spcBef>
            </a:pPr>
            <a:endParaRPr lang="en-US" altLang="en-US">
              <a:latin typeface="Times New Roman" panose="02020603050405020304" pitchFamily="18" charset="0"/>
              <a:ea typeface="ＭＳ Ｐゴシック" panose="020B0600070205080204" pitchFamily="34" charset="-128"/>
            </a:endParaRP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3665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79165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BA6EA86-3DF0-45F0-BBEE-C5CC64368E27}" type="slidenum">
              <a:rPr lang="en-GB" altLang="en-US" sz="1200" b="0">
                <a:latin typeface="Courier New" panose="02070309020205020404" pitchFamily="49" charset="0"/>
              </a:rPr>
              <a:pPr/>
              <a:t>98</a:t>
            </a:fld>
            <a:endParaRPr lang="en-GB" altLang="en-US" sz="1200" b="0">
              <a:latin typeface="Courier New" panose="02070309020205020404" pitchFamily="49" charset="0"/>
            </a:endParaRPr>
          </a:p>
        </p:txBody>
      </p:sp>
      <p:sp>
        <p:nvSpPr>
          <p:cNvPr id="82946"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1450709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5368158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0943782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9172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947025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25541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72695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a:xfrm>
            <a:off x="1047751" y="2603501"/>
            <a:ext cx="103632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876551" y="4359275"/>
            <a:ext cx="8534400" cy="1752600"/>
          </a:xfrm>
        </p:spPr>
        <p:txBody>
          <a:bodyPr lIns="91440" tIns="45720" rIns="91440" bIns="45720"/>
          <a:lstStyle>
            <a:lvl1pPr marL="0" indent="0" algn="r">
              <a:buFontTx/>
              <a:buNone/>
              <a:defRPr/>
            </a:lvl1pPr>
          </a:lstStyle>
          <a:p>
            <a:r>
              <a:rPr lang="en-US"/>
              <a:t>Click to edit Master subtitle style</a:t>
            </a:r>
          </a:p>
        </p:txBody>
      </p:sp>
    </p:spTree>
    <p:extLst>
      <p:ext uri="{BB962C8B-B14F-4D97-AF65-F5344CB8AC3E}">
        <p14:creationId xmlns:p14="http://schemas.microsoft.com/office/powerpoint/2010/main" val="42491319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7486" y="1201749"/>
            <a:ext cx="11269205" cy="5104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11102009" y="6579704"/>
            <a:ext cx="1089992" cy="278296"/>
          </a:xfrm>
          <a:prstGeom prst="rect">
            <a:avLst/>
          </a:prstGeom>
        </p:spPr>
        <p:txBody>
          <a:bodyPr lIns="91440" tIns="45720" rIns="91440" bIns="45720"/>
          <a:lstStyle>
            <a:lvl1pPr algn="r">
              <a:defRPr sz="1000"/>
            </a:lvl1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5786014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Rectangle 4"/>
          <p:cNvSpPr>
            <a:spLocks noGrp="1" noChangeArrowheads="1"/>
          </p:cNvSpPr>
          <p:nvPr>
            <p:ph type="sldNum" sz="quarter" idx="10"/>
          </p:nvPr>
        </p:nvSpPr>
        <p:spPr>
          <a:xfrm>
            <a:off x="10366512" y="6579703"/>
            <a:ext cx="1825487" cy="268357"/>
          </a:xfrm>
          <a:prstGeom prst="rect">
            <a:avLst/>
          </a:prstGeom>
          <a:ln/>
        </p:spPr>
        <p:txBody>
          <a:bodyPr/>
          <a:lstStyle>
            <a:lvl1pPr algn="r">
              <a:defRPr sz="1200"/>
            </a:lvl1pPr>
          </a:lstStyle>
          <a:p>
            <a:pPr>
              <a:defRPr/>
            </a:pPr>
            <a:fld id="{4F47CF95-CA0B-488D-91DE-2BBA7CC92468}" type="slidenum">
              <a:rPr lang="zh-CN" altLang="en-US" smtClean="0"/>
              <a:pPr>
                <a:defRPr/>
              </a:pPr>
              <a:t>‹#›</a:t>
            </a:fld>
            <a:endParaRPr lang="en-US" altLang="zh-CN" dirty="0"/>
          </a:p>
        </p:txBody>
      </p:sp>
    </p:spTree>
    <p:extLst>
      <p:ext uri="{BB962C8B-B14F-4D97-AF65-F5344CB8AC3E}">
        <p14:creationId xmlns:p14="http://schemas.microsoft.com/office/powerpoint/2010/main" val="2986806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9652000" y="6413157"/>
            <a:ext cx="2540000" cy="457200"/>
          </a:xfrm>
          <a:prstGeom prst="rect">
            <a:avLst/>
          </a:prstGeom>
          <a:ln/>
        </p:spPr>
        <p:txBody>
          <a:bodyPr/>
          <a:lstStyle>
            <a:lvl1pPr algn="r">
              <a:defRPr sz="1200"/>
            </a:lvl1pPr>
          </a:lstStyle>
          <a:p>
            <a:pPr>
              <a:defRPr/>
            </a:pPr>
            <a:fld id="{61A1981D-AD31-42D5-9BCA-B2F7346FB97C}" type="slidenum">
              <a:rPr lang="zh-CN" altLang="en-US" smtClean="0"/>
              <a:pPr>
                <a:defRPr/>
              </a:pPr>
              <a:t>‹#›</a:t>
            </a:fld>
            <a:endParaRPr lang="en-US" altLang="zh-CN" dirty="0"/>
          </a:p>
        </p:txBody>
      </p:sp>
    </p:spTree>
    <p:extLst>
      <p:ext uri="{BB962C8B-B14F-4D97-AF65-F5344CB8AC3E}">
        <p14:creationId xmlns:p14="http://schemas.microsoft.com/office/powerpoint/2010/main" val="371861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6467" y="1517650"/>
            <a:ext cx="55753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517650"/>
            <a:ext cx="55753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9652000" y="6437312"/>
            <a:ext cx="2540000" cy="457200"/>
          </a:xfrm>
          <a:prstGeom prst="rect">
            <a:avLst/>
          </a:prstGeom>
          <a:ln/>
        </p:spPr>
        <p:txBody>
          <a:bodyPr/>
          <a:lstStyle>
            <a:lvl1pPr algn="r">
              <a:defRPr sz="1400"/>
            </a:lvl1pPr>
          </a:lstStyle>
          <a:p>
            <a:pPr>
              <a:defRPr/>
            </a:pPr>
            <a:fld id="{361B75DF-D404-4567-9BB2-0C950B791294}" type="slidenum">
              <a:rPr lang="zh-CN" altLang="en-US" smtClean="0"/>
              <a:pPr>
                <a:defRPr/>
              </a:pPr>
              <a:t>‹#›</a:t>
            </a:fld>
            <a:endParaRPr lang="en-US" altLang="zh-CN" dirty="0"/>
          </a:p>
        </p:txBody>
      </p:sp>
    </p:spTree>
    <p:extLst>
      <p:ext uri="{BB962C8B-B14F-4D97-AF65-F5344CB8AC3E}">
        <p14:creationId xmlns:p14="http://schemas.microsoft.com/office/powerpoint/2010/main" val="422040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247650"/>
            <a:ext cx="11328400" cy="1143000"/>
          </a:xfrm>
        </p:spPr>
        <p:txBody>
          <a:bodyPr/>
          <a:lstStyle/>
          <a:p>
            <a:r>
              <a:rPr lang="en-US"/>
              <a:t>Click to edit Master title style</a:t>
            </a:r>
          </a:p>
        </p:txBody>
      </p:sp>
      <p:sp>
        <p:nvSpPr>
          <p:cNvPr id="3" name="Text Placeholder 2"/>
          <p:cNvSpPr>
            <a:spLocks noGrp="1"/>
          </p:cNvSpPr>
          <p:nvPr>
            <p:ph type="body" sz="half" idx="1"/>
          </p:nvPr>
        </p:nvSpPr>
        <p:spPr>
          <a:xfrm>
            <a:off x="516467" y="1517650"/>
            <a:ext cx="55753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94967" y="1517651"/>
            <a:ext cx="5575300" cy="233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94967" y="4003676"/>
            <a:ext cx="5575300" cy="233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sldNum" sz="quarter" idx="10"/>
          </p:nvPr>
        </p:nvSpPr>
        <p:spPr>
          <a:xfrm>
            <a:off x="8839200" y="6400800"/>
            <a:ext cx="2540000" cy="457200"/>
          </a:xfrm>
          <a:prstGeom prst="rect">
            <a:avLst/>
          </a:prstGeom>
          <a:ln/>
        </p:spPr>
        <p:txBody>
          <a:bodyPr/>
          <a:lstStyle>
            <a:lvl1pPr>
              <a:defRPr/>
            </a:lvl1pPr>
          </a:lstStyle>
          <a:p>
            <a:pPr>
              <a:defRPr/>
            </a:pPr>
            <a:fld id="{22A8C634-37D8-457C-B14F-21152237A5FF}" type="slidenum">
              <a:rPr lang="zh-CN" altLang="en-US"/>
              <a:pPr>
                <a:defRPr/>
              </a:pPr>
              <a:t>‹#›</a:t>
            </a:fld>
            <a:endParaRPr lang="en-US" altLang="zh-CN"/>
          </a:p>
        </p:txBody>
      </p:sp>
      <p:sp>
        <p:nvSpPr>
          <p:cNvPr id="7" name="Rectangle 5"/>
          <p:cNvSpPr>
            <a:spLocks noGrp="1" noChangeArrowheads="1"/>
          </p:cNvSpPr>
          <p:nvPr>
            <p:ph type="dt" sz="half" idx="11"/>
          </p:nvPr>
        </p:nvSpPr>
        <p:spPr>
          <a:xfrm>
            <a:off x="0" y="6553200"/>
            <a:ext cx="1524000" cy="304800"/>
          </a:xfrm>
          <a:prstGeom prst="rect">
            <a:avLst/>
          </a:prstGeom>
          <a:ln/>
        </p:spPr>
        <p:txBody>
          <a:bodyPr/>
          <a:lstStyle>
            <a:lvl1pPr>
              <a:defRPr/>
            </a:lvl1pPr>
          </a:lstStyle>
          <a:p>
            <a:pPr>
              <a:defRPr/>
            </a:pPr>
            <a:r>
              <a:rPr lang="en-US"/>
              <a:t> 9:04:15 AM</a:t>
            </a:r>
          </a:p>
        </p:txBody>
      </p:sp>
    </p:spTree>
    <p:extLst>
      <p:ext uri="{BB962C8B-B14F-4D97-AF65-F5344CB8AC3E}">
        <p14:creationId xmlns:p14="http://schemas.microsoft.com/office/powerpoint/2010/main" val="1601542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22252" y="192088"/>
            <a:ext cx="10983384"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607485" y="1201739"/>
            <a:ext cx="10983384" cy="4840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7798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ransition>
    <p:fade/>
  </p:transition>
  <p:hf hdr="0" ftr="0" dt="0"/>
  <p:txStyles>
    <p:title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gmattso/OmpCommonCore.gi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openmp.or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ompcore.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gmattso/OmpCommonCore.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789710" y="2007994"/>
            <a:ext cx="10785764" cy="1566479"/>
          </a:xfrm>
          <a:noFill/>
        </p:spPr>
        <p:txBody>
          <a:bodyPr/>
          <a:lstStyle/>
          <a:p>
            <a:pPr algn="ctr" eaLnBrk="1" hangingPunct="1">
              <a:lnSpc>
                <a:spcPct val="89000"/>
              </a:lnSpc>
            </a:pPr>
            <a:r>
              <a:rPr lang="en-US" altLang="zh-CN" sz="4800" dirty="0">
                <a:ea typeface="SimSun" pitchFamily="2" charset="-122"/>
              </a:rPr>
              <a:t>The OpenMP</a:t>
            </a:r>
            <a:r>
              <a:rPr lang="en-US" altLang="zh-CN" sz="4800" baseline="30000" dirty="0">
                <a:ea typeface="SimSun" pitchFamily="2" charset="-122"/>
              </a:rPr>
              <a:t>*</a:t>
            </a:r>
            <a:r>
              <a:rPr lang="en-US" altLang="zh-CN" sz="4800" dirty="0">
                <a:ea typeface="SimSun" pitchFamily="2" charset="-122"/>
              </a:rPr>
              <a:t> Common Core:</a:t>
            </a:r>
            <a:br>
              <a:rPr lang="en-US" altLang="zh-CN" sz="4800" dirty="0">
                <a:ea typeface="SimSun" pitchFamily="2" charset="-122"/>
              </a:rPr>
            </a:br>
            <a:r>
              <a:rPr lang="en-US" altLang="zh-CN" sz="3200" dirty="0">
                <a:ea typeface="SimSun" pitchFamily="2" charset="-122"/>
              </a:rPr>
              <a:t>A hands-on Introduction</a:t>
            </a:r>
          </a:p>
        </p:txBody>
      </p:sp>
      <p:sp>
        <p:nvSpPr>
          <p:cNvPr id="5126" name="Text Box 6"/>
          <p:cNvSpPr txBox="1">
            <a:spLocks noChangeArrowheads="1"/>
          </p:cNvSpPr>
          <p:nvPr/>
        </p:nvSpPr>
        <p:spPr bwMode="auto">
          <a:xfrm>
            <a:off x="3745674" y="6604000"/>
            <a:ext cx="4912659" cy="254000"/>
          </a:xfrm>
          <a:prstGeom prst="rect">
            <a:avLst/>
          </a:prstGeom>
          <a:noFill/>
          <a:ln w="19050">
            <a:noFill/>
            <a:miter lim="800000"/>
            <a:headEnd/>
            <a:tailEnd/>
          </a:ln>
        </p:spPr>
        <p:txBody>
          <a:bodyPr wrap="square">
            <a:spAutoFit/>
          </a:bodyPr>
          <a:lstStyle/>
          <a:p>
            <a:pPr>
              <a:spcBef>
                <a:spcPct val="50000"/>
              </a:spcBef>
            </a:pPr>
            <a:r>
              <a:rPr lang="zh-CN" altLang="en-US" sz="1000" dirty="0">
                <a:latin typeface="Arial" charset="0"/>
              </a:rPr>
              <a:t>* </a:t>
            </a:r>
            <a:r>
              <a:rPr lang="en-US" altLang="zh-CN" sz="1000" dirty="0">
                <a:latin typeface="Arial" charset="0"/>
              </a:rPr>
              <a:t>The name “</a:t>
            </a:r>
            <a:r>
              <a:rPr lang="en-US" altLang="zh-CN" sz="1000" dirty="0" err="1">
                <a:latin typeface="Arial" charset="0"/>
              </a:rPr>
              <a:t>OpenMP</a:t>
            </a:r>
            <a:r>
              <a:rPr lang="en-US" altLang="zh-CN" sz="1000" dirty="0">
                <a:latin typeface="Arial" charset="0"/>
              </a:rPr>
              <a:t>” is the property of the </a:t>
            </a:r>
            <a:r>
              <a:rPr lang="en-US" altLang="zh-CN" sz="1000" dirty="0" err="1">
                <a:latin typeface="Arial" charset="0"/>
              </a:rPr>
              <a:t>OpenMP</a:t>
            </a:r>
            <a:r>
              <a:rPr lang="en-US" altLang="zh-CN" sz="1000" dirty="0">
                <a:latin typeface="Arial" charset="0"/>
              </a:rPr>
              <a:t> Architecture Review Board.</a:t>
            </a:r>
          </a:p>
        </p:txBody>
      </p:sp>
      <p:sp>
        <p:nvSpPr>
          <p:cNvPr id="7" name="Rectangle 3"/>
          <p:cNvSpPr txBox="1">
            <a:spLocks noChangeArrowheads="1"/>
          </p:cNvSpPr>
          <p:nvPr/>
        </p:nvSpPr>
        <p:spPr bwMode="auto">
          <a:xfrm>
            <a:off x="6096000" y="4133518"/>
            <a:ext cx="2469688" cy="74612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Alice </a:t>
            </a:r>
            <a:r>
              <a:rPr lang="en-US" altLang="zh-CN" b="1" kern="0" dirty="0" err="1">
                <a:solidFill>
                  <a:srgbClr val="000000"/>
                </a:solidFill>
                <a:ea typeface="SimSun" pitchFamily="2" charset="-122"/>
              </a:rPr>
              <a:t>Koniges</a:t>
            </a:r>
            <a:endParaRPr lang="en-US" altLang="zh-CN" b="1" kern="0" dirty="0">
              <a:solidFill>
                <a:srgbClr val="000000"/>
              </a:solidFill>
              <a:ea typeface="SimSun" pitchFamily="2" charset="-122"/>
            </a:endParaRPr>
          </a:p>
          <a:p>
            <a:pPr algn="ctr" fontAlgn="base">
              <a:lnSpc>
                <a:spcPct val="94000"/>
              </a:lnSpc>
              <a:spcBef>
                <a:spcPct val="30000"/>
              </a:spcBef>
              <a:spcAft>
                <a:spcPct val="0"/>
              </a:spcAft>
              <a:buClr>
                <a:schemeClr val="tx2"/>
              </a:buClr>
              <a:buSzPct val="75000"/>
              <a:defRPr/>
            </a:pPr>
            <a:r>
              <a:rPr lang="en-US" sz="1600" b="1" kern="0" dirty="0">
                <a:solidFill>
                  <a:srgbClr val="000000"/>
                </a:solidFill>
                <a:ea typeface="SimSun" pitchFamily="2" charset="-122"/>
              </a:rPr>
              <a:t>Univ. of Hawaii</a:t>
            </a:r>
          </a:p>
        </p:txBody>
      </p:sp>
      <p:sp>
        <p:nvSpPr>
          <p:cNvPr id="9" name="Rectangle 3"/>
          <p:cNvSpPr txBox="1">
            <a:spLocks noChangeArrowheads="1"/>
          </p:cNvSpPr>
          <p:nvPr/>
        </p:nvSpPr>
        <p:spPr bwMode="auto">
          <a:xfrm>
            <a:off x="1030012" y="4125901"/>
            <a:ext cx="1891541" cy="76136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ea typeface="SimSun" pitchFamily="2" charset="-122"/>
              </a:rPr>
              <a:t>Tim Mattson</a:t>
            </a:r>
          </a:p>
          <a:p>
            <a:pPr algn="ctr" fontAlgn="base">
              <a:lnSpc>
                <a:spcPct val="94000"/>
              </a:lnSpc>
              <a:spcBef>
                <a:spcPct val="30000"/>
              </a:spcBef>
              <a:spcAft>
                <a:spcPct val="0"/>
              </a:spcAft>
              <a:buClr>
                <a:schemeClr val="tx2"/>
              </a:buClr>
              <a:buSzPct val="75000"/>
              <a:defRPr/>
            </a:pPr>
            <a:r>
              <a:rPr lang="en-US" altLang="zh-CN" sz="1600" b="1" kern="0" dirty="0">
                <a:solidFill>
                  <a:srgbClr val="000000"/>
                </a:solidFill>
                <a:ea typeface="SimSun" pitchFamily="2" charset="-122"/>
              </a:rPr>
              <a:t>Intel Corp.</a:t>
            </a:r>
          </a:p>
        </p:txBody>
      </p:sp>
      <p:sp>
        <p:nvSpPr>
          <p:cNvPr id="8" name="Rectangle 3"/>
          <p:cNvSpPr txBox="1">
            <a:spLocks noChangeArrowheads="1"/>
          </p:cNvSpPr>
          <p:nvPr/>
        </p:nvSpPr>
        <p:spPr bwMode="auto">
          <a:xfrm>
            <a:off x="3355677" y="4125901"/>
            <a:ext cx="2109736" cy="76136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Yun (Helen) He</a:t>
            </a:r>
          </a:p>
          <a:p>
            <a:pPr algn="ctr" fontAlgn="base">
              <a:lnSpc>
                <a:spcPct val="94000"/>
              </a:lnSpc>
              <a:spcBef>
                <a:spcPct val="30000"/>
              </a:spcBef>
              <a:spcAft>
                <a:spcPct val="0"/>
              </a:spcAft>
              <a:buClr>
                <a:schemeClr val="tx2"/>
              </a:buClr>
              <a:buSzPct val="75000"/>
              <a:defRPr/>
            </a:pPr>
            <a:r>
              <a:rPr lang="en-US" altLang="zh-CN" sz="1600" b="1" kern="0" dirty="0">
                <a:solidFill>
                  <a:srgbClr val="000000"/>
                </a:solidFill>
                <a:ea typeface="SimSun" pitchFamily="2" charset="-122"/>
              </a:rPr>
              <a:t>Berkeley Lab</a:t>
            </a:r>
          </a:p>
        </p:txBody>
      </p:sp>
      <p:sp>
        <p:nvSpPr>
          <p:cNvPr id="10" name="Rectangle 3"/>
          <p:cNvSpPr txBox="1">
            <a:spLocks noChangeArrowheads="1"/>
          </p:cNvSpPr>
          <p:nvPr/>
        </p:nvSpPr>
        <p:spPr bwMode="auto">
          <a:xfrm>
            <a:off x="9125582" y="4103131"/>
            <a:ext cx="2000028" cy="77651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David Eder</a:t>
            </a:r>
          </a:p>
          <a:p>
            <a:pPr algn="ctr" fontAlgn="base">
              <a:lnSpc>
                <a:spcPct val="94000"/>
              </a:lnSpc>
              <a:spcBef>
                <a:spcPct val="30000"/>
              </a:spcBef>
              <a:spcAft>
                <a:spcPct val="0"/>
              </a:spcAft>
              <a:buClr>
                <a:schemeClr val="tx2"/>
              </a:buClr>
              <a:buSzPct val="75000"/>
              <a:defRPr/>
            </a:pPr>
            <a:r>
              <a:rPr lang="en-US" sz="1600" b="1" kern="0" dirty="0">
                <a:solidFill>
                  <a:srgbClr val="000000"/>
                </a:solidFill>
                <a:ea typeface="SimSun" pitchFamily="2" charset="-122"/>
              </a:rPr>
              <a:t>Univ. of Hawaii</a:t>
            </a:r>
          </a:p>
        </p:txBody>
      </p:sp>
      <p:pic>
        <p:nvPicPr>
          <p:cNvPr id="3" name="Picture 2">
            <a:extLst>
              <a:ext uri="{FF2B5EF4-FFF2-40B4-BE49-F238E27FC236}">
                <a16:creationId xmlns:a16="http://schemas.microsoft.com/office/drawing/2014/main" id="{5B6D8112-343B-5045-9041-D101AA119FC0}"/>
              </a:ext>
            </a:extLst>
          </p:cNvPr>
          <p:cNvPicPr>
            <a:picLocks noChangeAspect="1"/>
          </p:cNvPicPr>
          <p:nvPr/>
        </p:nvPicPr>
        <p:blipFill>
          <a:blip r:embed="rId3"/>
          <a:stretch>
            <a:fillRect/>
          </a:stretch>
        </p:blipFill>
        <p:spPr>
          <a:xfrm>
            <a:off x="4294555" y="171338"/>
            <a:ext cx="3602890" cy="944316"/>
          </a:xfrm>
          <a:prstGeom prst="rect">
            <a:avLst/>
          </a:prstGeom>
        </p:spPr>
      </p:pic>
      <p:sp>
        <p:nvSpPr>
          <p:cNvPr id="12" name="TextBox 11">
            <a:extLst>
              <a:ext uri="{FF2B5EF4-FFF2-40B4-BE49-F238E27FC236}">
                <a16:creationId xmlns:a16="http://schemas.microsoft.com/office/drawing/2014/main" id="{5AC9E07F-5F28-D141-9649-7808DBBE7FBC}"/>
              </a:ext>
            </a:extLst>
          </p:cNvPr>
          <p:cNvSpPr txBox="1"/>
          <p:nvPr/>
        </p:nvSpPr>
        <p:spPr>
          <a:xfrm>
            <a:off x="2734008" y="5605692"/>
            <a:ext cx="6723984" cy="646331"/>
          </a:xfrm>
          <a:prstGeom prst="rect">
            <a:avLst/>
          </a:prstGeom>
          <a:noFill/>
        </p:spPr>
        <p:txBody>
          <a:bodyPr wrap="square" rtlCol="0">
            <a:spAutoFit/>
          </a:bodyPr>
          <a:lstStyle/>
          <a:p>
            <a:pPr algn="ctr"/>
            <a:r>
              <a:rPr lang="en-US" dirty="0"/>
              <a:t>Download tutorial materials onto your laptop:</a:t>
            </a:r>
          </a:p>
          <a:p>
            <a:pPr algn="ctr"/>
            <a:r>
              <a:rPr lang="en-US" dirty="0"/>
              <a:t>git clone </a:t>
            </a:r>
            <a:r>
              <a:rPr lang="en-US" dirty="0">
                <a:hlinkClick r:id="rId4"/>
              </a:rPr>
              <a:t>https://github.com/tgmattso/OmpCommonCore.git</a:t>
            </a:r>
            <a:endParaRPr lang="en-US" dirty="0"/>
          </a:p>
        </p:txBody>
      </p:sp>
    </p:spTree>
    <p:extLst>
      <p:ext uri="{BB962C8B-B14F-4D97-AF65-F5344CB8AC3E}">
        <p14:creationId xmlns:p14="http://schemas.microsoft.com/office/powerpoint/2010/main" val="18858376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3915FF4-63C8-4E32-B269-3E366B5F3A53}" type="slidenum">
              <a:rPr lang="zh-CN" altLang="en-US"/>
              <a:pPr>
                <a:defRPr/>
              </a:pPr>
              <a:t>10</a:t>
            </a:fld>
            <a:endParaRPr lang="en-US" altLang="zh-CN"/>
          </a:p>
        </p:txBody>
      </p:sp>
      <p:sp>
        <p:nvSpPr>
          <p:cNvPr id="16387" name="Rectangle 2"/>
          <p:cNvSpPr>
            <a:spLocks noGrp="1" noChangeArrowheads="1"/>
          </p:cNvSpPr>
          <p:nvPr>
            <p:ph type="title"/>
          </p:nvPr>
        </p:nvSpPr>
        <p:spPr>
          <a:xfrm>
            <a:off x="1956595" y="102654"/>
            <a:ext cx="8496300" cy="768350"/>
          </a:xfrm>
        </p:spPr>
        <p:txBody>
          <a:bodyPr/>
          <a:lstStyle/>
          <a:p>
            <a:pPr eaLnBrk="1" hangingPunct="1"/>
            <a:r>
              <a:rPr lang="en-US" altLang="zh-CN" sz="3600" dirty="0">
                <a:ea typeface="SimSun" pitchFamily="2" charset="-122"/>
              </a:rPr>
              <a:t>OpenMP Basic Syntax</a:t>
            </a:r>
          </a:p>
        </p:txBody>
      </p:sp>
      <p:sp>
        <p:nvSpPr>
          <p:cNvPr id="16388" name="Rectangle 3"/>
          <p:cNvSpPr>
            <a:spLocks noGrp="1" noChangeArrowheads="1"/>
          </p:cNvSpPr>
          <p:nvPr>
            <p:ph type="body" idx="1"/>
          </p:nvPr>
        </p:nvSpPr>
        <p:spPr>
          <a:xfrm>
            <a:off x="1812925" y="871005"/>
            <a:ext cx="8612188" cy="534467"/>
          </a:xfrm>
        </p:spPr>
        <p:txBody>
          <a:bodyPr/>
          <a:lstStyle/>
          <a:p>
            <a:pPr eaLnBrk="1" hangingPunct="1">
              <a:lnSpc>
                <a:spcPct val="83000"/>
              </a:lnSpc>
            </a:pPr>
            <a:r>
              <a:rPr lang="en-US" altLang="zh-CN" sz="2000" dirty="0">
                <a:ea typeface="SimSun" pitchFamily="2" charset="-122"/>
              </a:rPr>
              <a:t>Most of the constructs in </a:t>
            </a:r>
            <a:r>
              <a:rPr lang="en-US" altLang="zh-CN" sz="2000" dirty="0" err="1">
                <a:ea typeface="SimSun" pitchFamily="2" charset="-122"/>
              </a:rPr>
              <a:t>OpenMP</a:t>
            </a:r>
            <a:r>
              <a:rPr lang="en-US" altLang="zh-CN" sz="2000" dirty="0">
                <a:ea typeface="SimSun" pitchFamily="2" charset="-122"/>
              </a:rPr>
              <a:t> are compiler directives.</a:t>
            </a:r>
          </a:p>
          <a:p>
            <a:pPr lvl="3" eaLnBrk="1" hangingPunct="1">
              <a:lnSpc>
                <a:spcPct val="83000"/>
              </a:lnSpc>
              <a:buFontTx/>
              <a:buNone/>
            </a:pPr>
            <a:r>
              <a:rPr lang="en-US" altLang="zh-CN" sz="2400" b="1" i="1" dirty="0">
                <a:latin typeface="Arial" charset="0"/>
                <a:ea typeface="SimSun" pitchFamily="2" charset="-122"/>
              </a:rPr>
              <a:t> </a:t>
            </a:r>
          </a:p>
          <a:p>
            <a:pPr lvl="3" eaLnBrk="1" hangingPunct="1">
              <a:lnSpc>
                <a:spcPct val="83000"/>
              </a:lnSpc>
              <a:buFontTx/>
              <a:buNone/>
            </a:pPr>
            <a:endParaRPr lang="en-US" altLang="zh-CN" sz="2400" b="1" i="1" dirty="0">
              <a:latin typeface="Arial" charset="0"/>
              <a:ea typeface="SimSun" pitchFamily="2"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934948161"/>
              </p:ext>
            </p:extLst>
          </p:nvPr>
        </p:nvGraphicFramePr>
        <p:xfrm>
          <a:off x="716692" y="1300337"/>
          <a:ext cx="10385317" cy="3947160"/>
        </p:xfrm>
        <a:graphic>
          <a:graphicData uri="http://schemas.openxmlformats.org/drawingml/2006/table">
            <a:tbl>
              <a:tblPr firstRow="1" bandRow="1">
                <a:tableStyleId>{5940675A-B579-460E-94D1-54222C63F5DA}</a:tableStyleId>
              </a:tblPr>
              <a:tblGrid>
                <a:gridCol w="5177481">
                  <a:extLst>
                    <a:ext uri="{9D8B030D-6E8A-4147-A177-3AD203B41FA5}">
                      <a16:colId xmlns:a16="http://schemas.microsoft.com/office/drawing/2014/main" val="20000"/>
                    </a:ext>
                  </a:extLst>
                </a:gridCol>
                <a:gridCol w="5207836">
                  <a:extLst>
                    <a:ext uri="{9D8B030D-6E8A-4147-A177-3AD203B41FA5}">
                      <a16:colId xmlns:a16="http://schemas.microsoft.com/office/drawing/2014/main" val="1232650721"/>
                    </a:ext>
                  </a:extLst>
                </a:gridCol>
              </a:tblGrid>
              <a:tr h="370840">
                <a:tc>
                  <a:txBody>
                    <a:bodyPr/>
                    <a:lstStyle/>
                    <a:p>
                      <a:pPr algn="ctr"/>
                      <a:r>
                        <a:rPr lang="en-US" sz="2000" b="1" dirty="0"/>
                        <a:t>C and C++</a:t>
                      </a:r>
                    </a:p>
                  </a:txBody>
                  <a:tcPr>
                    <a:solidFill>
                      <a:srgbClr val="FFFFE7"/>
                    </a:solidFill>
                  </a:tcPr>
                </a:tc>
                <a:tc>
                  <a:txBody>
                    <a:bodyPr/>
                    <a:lstStyle/>
                    <a:p>
                      <a:pPr algn="ctr"/>
                      <a:r>
                        <a:rPr lang="en-US" sz="2000" dirty="0"/>
                        <a:t>Fortran</a:t>
                      </a:r>
                      <a:endParaRPr lang="en-US" sz="2000" b="1" dirty="0"/>
                    </a:p>
                  </a:txBody>
                  <a:tcPr>
                    <a:solidFill>
                      <a:srgbClr val="E6F8FF"/>
                    </a:solidFill>
                  </a:tcPr>
                </a:tc>
                <a:extLst>
                  <a:ext uri="{0D108BD9-81ED-4DB2-BD59-A6C34878D82A}">
                    <a16:rowId xmlns:a16="http://schemas.microsoft.com/office/drawing/2014/main" val="10000"/>
                  </a:ext>
                </a:extLst>
              </a:tr>
              <a:tr h="370840">
                <a:tc gridSpan="2">
                  <a:txBody>
                    <a:bodyPr/>
                    <a:lstStyle/>
                    <a:p>
                      <a:pPr algn="ctr"/>
                      <a:r>
                        <a:rPr lang="en-US" sz="1800" dirty="0"/>
                        <a:t>Compiler directives</a:t>
                      </a:r>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600" b="1" i="1" dirty="0">
                          <a:latin typeface="Arial" charset="0"/>
                          <a:ea typeface="SimSun" pitchFamily="2" charset="-122"/>
                        </a:rPr>
                        <a:t>#pragma </a:t>
                      </a:r>
                      <a:r>
                        <a:rPr lang="en-US" altLang="zh-CN" sz="1600" b="1" i="1" dirty="0" err="1">
                          <a:latin typeface="Arial" charset="0"/>
                          <a:ea typeface="SimSun" pitchFamily="2" charset="-122"/>
                        </a:rPr>
                        <a:t>omp</a:t>
                      </a:r>
                      <a:r>
                        <a:rPr lang="en-US" altLang="zh-CN" sz="1600" b="1" i="1" dirty="0">
                          <a:latin typeface="Arial" charset="0"/>
                          <a:ea typeface="SimSun" pitchFamily="2" charset="-122"/>
                        </a:rPr>
                        <a:t> construct [clause [clause]…]</a:t>
                      </a:r>
                    </a:p>
                    <a:p>
                      <a:endParaRPr lang="en-US" sz="1800" dirty="0"/>
                    </a:p>
                  </a:txBody>
                  <a:tcPr>
                    <a:solidFill>
                      <a:srgbClr val="FFFFE7"/>
                    </a:solidFill>
                  </a:tcPr>
                </a:tc>
                <a:tc>
                  <a:txBody>
                    <a:bodyPr/>
                    <a:lstStyle/>
                    <a:p>
                      <a:r>
                        <a:rPr lang="en-US" sz="1600" b="1" i="1" kern="1200" dirty="0">
                          <a:solidFill>
                            <a:schemeClr val="tx1"/>
                          </a:solidFill>
                          <a:latin typeface="Arial" charset="0"/>
                          <a:ea typeface="SimSun" pitchFamily="2" charset="-122"/>
                          <a:cs typeface="+mn-cs"/>
                        </a:rPr>
                        <a:t>!$OMP construct [clause [clause] </a:t>
                      </a:r>
                      <a:r>
                        <a:rPr lang="mr-IN" sz="1600" b="1" i="1" kern="1200" dirty="0">
                          <a:solidFill>
                            <a:schemeClr val="tx1"/>
                          </a:solidFill>
                          <a:latin typeface="Arial" charset="0"/>
                          <a:ea typeface="SimSun" pitchFamily="2" charset="-122"/>
                          <a:cs typeface="+mn-cs"/>
                        </a:rPr>
                        <a:t>…</a:t>
                      </a:r>
                      <a:r>
                        <a:rPr lang="en-US" sz="1600" b="1" i="1" kern="1200" dirty="0">
                          <a:solidFill>
                            <a:schemeClr val="tx1"/>
                          </a:solidFill>
                          <a:latin typeface="Arial" charset="0"/>
                          <a:ea typeface="SimSun" pitchFamily="2" charset="-122"/>
                          <a:cs typeface="+mn-cs"/>
                        </a:rPr>
                        <a:t>]</a:t>
                      </a:r>
                      <a:endParaRPr lang="en-US" sz="1800" dirty="0"/>
                    </a:p>
                  </a:txBody>
                  <a:tcPr>
                    <a:solidFill>
                      <a:srgbClr val="E6F8FF"/>
                    </a:solidFill>
                  </a:tcPr>
                </a:tc>
                <a:extLst>
                  <a:ext uri="{0D108BD9-81ED-4DB2-BD59-A6C34878D82A}">
                    <a16:rowId xmlns:a16="http://schemas.microsoft.com/office/drawing/2014/main" val="10002"/>
                  </a:ext>
                </a:extLst>
              </a:tr>
              <a:tr h="370840">
                <a:tc gridSpan="2">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en-US" altLang="zh-CN" sz="1800" b="0" i="0" dirty="0">
                          <a:latin typeface="Arial" charset="0"/>
                          <a:ea typeface="SimSun" pitchFamily="2" charset="-122"/>
                        </a:rPr>
                        <a:t>Example</a:t>
                      </a:r>
                    </a:p>
                  </a:txBody>
                  <a:tcPr/>
                </a:tc>
                <a:tc hMerge="1">
                  <a:txBody>
                    <a:bodyPr/>
                    <a:lstStyle/>
                    <a:p>
                      <a:endParaRPr lang="en-US"/>
                    </a:p>
                  </a:txBody>
                  <a:tcPr/>
                </a:tc>
                <a:extLst>
                  <a:ext uri="{0D108BD9-81ED-4DB2-BD59-A6C34878D82A}">
                    <a16:rowId xmlns:a16="http://schemas.microsoft.com/office/drawing/2014/main" val="10003"/>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#pragma </a:t>
                      </a:r>
                      <a:r>
                        <a:rPr lang="en-US" altLang="zh-CN" sz="1800" b="1" i="1" dirty="0" err="1">
                          <a:latin typeface="Arial" charset="0"/>
                          <a:ea typeface="SimSun" pitchFamily="2" charset="-122"/>
                        </a:rPr>
                        <a:t>omp</a:t>
                      </a:r>
                      <a:r>
                        <a:rPr lang="en-US" altLang="zh-CN" sz="1800" b="1" i="1" dirty="0">
                          <a:latin typeface="Arial" charset="0"/>
                          <a:ea typeface="SimSun" pitchFamily="2" charset="-122"/>
                        </a:rPr>
                        <a:t> parallel private(x)</a:t>
                      </a:r>
                    </a:p>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altLang="zh-CN" sz="1800" b="1" i="1" dirty="0">
                        <a:latin typeface="Arial" charset="0"/>
                        <a:ea typeface="SimSun" pitchFamily="2" charset="-122"/>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altLang="zh-CN" sz="1800" b="1" i="1" dirty="0">
                        <a:latin typeface="Arial" charset="0"/>
                        <a:ea typeface="SimSun" pitchFamily="2" charset="-122"/>
                      </a:endParaRPr>
                    </a:p>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a:t>
                      </a:r>
                    </a:p>
                  </a:txBody>
                  <a:tcPr>
                    <a:solidFill>
                      <a:srgbClr val="FFFFE7"/>
                    </a:solidFill>
                  </a:tcPr>
                </a:tc>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!$OMP PARALLEL</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!$OMP END PARALLEL</a:t>
                      </a:r>
                      <a:endParaRPr lang="en-US" altLang="zh-CN" sz="1800" b="1" i="1" dirty="0">
                        <a:latin typeface="Arial" charset="0"/>
                        <a:ea typeface="SimSun" pitchFamily="2" charset="-122"/>
                      </a:endParaRPr>
                    </a:p>
                  </a:txBody>
                  <a:tcPr>
                    <a:solidFill>
                      <a:srgbClr val="E6F8FF"/>
                    </a:solidFill>
                  </a:tcPr>
                </a:tc>
                <a:extLst>
                  <a:ext uri="{0D108BD9-81ED-4DB2-BD59-A6C34878D82A}">
                    <a16:rowId xmlns:a16="http://schemas.microsoft.com/office/drawing/2014/main" val="10004"/>
                  </a:ext>
                </a:extLst>
              </a:tr>
              <a:tr h="0">
                <a:tc gridSpan="2">
                  <a:txBody>
                    <a:bodyPr/>
                    <a:lstStyle/>
                    <a:p>
                      <a:pPr algn="ctr"/>
                      <a:r>
                        <a:rPr lang="en-US" dirty="0"/>
                        <a:t>Function prototypes</a:t>
                      </a:r>
                      <a:r>
                        <a:rPr lang="en-US" baseline="0" dirty="0"/>
                        <a:t> and types:</a:t>
                      </a:r>
                      <a:endParaRPr lang="en-US" dirty="0"/>
                    </a:p>
                  </a:txBody>
                  <a:tcPr/>
                </a:tc>
                <a:tc hMerge="1">
                  <a:txBody>
                    <a:bodyPr/>
                    <a:lstStyle/>
                    <a:p>
                      <a:endParaRPr lang="en-US"/>
                    </a:p>
                  </a:txBody>
                  <a:tcPr/>
                </a:tc>
                <a:extLst>
                  <a:ext uri="{0D108BD9-81ED-4DB2-BD59-A6C34878D82A}">
                    <a16:rowId xmlns:a16="http://schemas.microsoft.com/office/drawing/2014/main" val="10005"/>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#include &lt;</a:t>
                      </a:r>
                      <a:r>
                        <a:rPr lang="en-US" altLang="zh-CN" sz="1800" b="1" i="1" dirty="0" err="1">
                          <a:latin typeface="Arial" charset="0"/>
                          <a:ea typeface="SimSun" pitchFamily="2" charset="-122"/>
                        </a:rPr>
                        <a:t>omp.h</a:t>
                      </a:r>
                      <a:r>
                        <a:rPr lang="en-US" altLang="zh-CN" sz="1800" b="1" i="1" dirty="0">
                          <a:latin typeface="Arial" charset="0"/>
                          <a:ea typeface="SimSun" pitchFamily="2" charset="-122"/>
                        </a:rPr>
                        <a:t>&gt;</a:t>
                      </a:r>
                    </a:p>
                  </a:txBody>
                  <a:tcPr>
                    <a:solidFill>
                      <a:srgbClr val="FFFFE7"/>
                    </a:solidFill>
                  </a:tcPr>
                </a:tc>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use OMP_LIB</a:t>
                      </a:r>
                      <a:endParaRPr lang="en-US" altLang="zh-CN" sz="1800" b="1" i="1" dirty="0">
                        <a:latin typeface="Arial" charset="0"/>
                        <a:ea typeface="SimSun" pitchFamily="2" charset="-122"/>
                      </a:endParaRPr>
                    </a:p>
                  </a:txBody>
                  <a:tcPr>
                    <a:solidFill>
                      <a:srgbClr val="E6F8FF"/>
                    </a:solidFill>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397840" y="5650646"/>
            <a:ext cx="11442357" cy="10923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83000"/>
              </a:lnSpc>
            </a:pPr>
            <a:r>
              <a:rPr lang="en-US" altLang="zh-CN" sz="2000" kern="0" dirty="0">
                <a:ea typeface="SimSun" pitchFamily="2" charset="-122"/>
              </a:rPr>
              <a:t>Most OpenMP constructs apply to a “structured block”.</a:t>
            </a:r>
          </a:p>
          <a:p>
            <a:pPr lvl="1" eaLnBrk="1" hangingPunct="1">
              <a:lnSpc>
                <a:spcPct val="83000"/>
              </a:lnSpc>
            </a:pPr>
            <a:r>
              <a:rPr lang="en-US" altLang="zh-CN" sz="1600" kern="0" dirty="0">
                <a:ea typeface="SimSun" pitchFamily="2" charset="-122"/>
              </a:rPr>
              <a:t>Structured block: a block of one or more statements with one point of entry at the top and one point of exit at the bottom. </a:t>
            </a:r>
          </a:p>
          <a:p>
            <a:pPr lvl="1" eaLnBrk="1" hangingPunct="1">
              <a:lnSpc>
                <a:spcPct val="83000"/>
              </a:lnSpc>
            </a:pPr>
            <a:r>
              <a:rPr lang="en-US" altLang="zh-CN" sz="1600" kern="0" dirty="0">
                <a:ea typeface="SimSun" pitchFamily="2" charset="-122"/>
              </a:rPr>
              <a:t>It’s OK to have an exit() within the structured block.</a:t>
            </a:r>
          </a:p>
        </p:txBody>
      </p:sp>
    </p:spTree>
    <p:extLst>
      <p:ext uri="{BB962C8B-B14F-4D97-AF65-F5344CB8AC3E}">
        <p14:creationId xmlns:p14="http://schemas.microsoft.com/office/powerpoint/2010/main" val="33264773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51432" y="635820"/>
          <a:ext cx="11123113" cy="6083634"/>
        </p:xfrm>
        <a:graphic>
          <a:graphicData uri="http://schemas.openxmlformats.org/drawingml/2006/table">
            <a:tbl>
              <a:tblPr firstRow="1" bandRow="1">
                <a:tableStyleId>{5940675A-B579-460E-94D1-54222C63F5DA}</a:tableStyleId>
              </a:tblPr>
              <a:tblGrid>
                <a:gridCol w="3292259">
                  <a:extLst>
                    <a:ext uri="{9D8B030D-6E8A-4147-A177-3AD203B41FA5}">
                      <a16:colId xmlns:a16="http://schemas.microsoft.com/office/drawing/2014/main" val="20000"/>
                    </a:ext>
                  </a:extLst>
                </a:gridCol>
                <a:gridCol w="7830854">
                  <a:extLst>
                    <a:ext uri="{9D8B030D-6E8A-4147-A177-3AD203B41FA5}">
                      <a16:colId xmlns:a16="http://schemas.microsoft.com/office/drawing/2014/main" val="20001"/>
                    </a:ext>
                  </a:extLst>
                </a:gridCol>
              </a:tblGrid>
              <a:tr h="321554">
                <a:tc>
                  <a:txBody>
                    <a:bodyPr/>
                    <a:lstStyle/>
                    <a:p>
                      <a:r>
                        <a:rPr lang="en-US" sz="1400" b="1" dirty="0" err="1"/>
                        <a:t>OpenMP</a:t>
                      </a:r>
                      <a:r>
                        <a:rPr lang="en-US" sz="1400" b="1" dirty="0"/>
                        <a:t> pragma,</a:t>
                      </a:r>
                      <a:r>
                        <a:rPr lang="en-US" sz="1400" b="1" baseline="0" dirty="0"/>
                        <a:t> function, or clause</a:t>
                      </a:r>
                      <a:endParaRPr lang="en-US" sz="1400" b="1" dirty="0"/>
                    </a:p>
                  </a:txBody>
                  <a:tcPr>
                    <a:solidFill>
                      <a:srgbClr val="FFFFE7"/>
                    </a:solidFill>
                  </a:tcPr>
                </a:tc>
                <a:tc>
                  <a:txBody>
                    <a:bodyPr/>
                    <a:lstStyle/>
                    <a:p>
                      <a:r>
                        <a:rPr lang="en-US" sz="1400" b="1" dirty="0"/>
                        <a:t>Concepts</a:t>
                      </a:r>
                    </a:p>
                  </a:txBody>
                  <a:tcPr>
                    <a:solidFill>
                      <a:srgbClr val="FFFFE7"/>
                    </a:solidFill>
                  </a:tcPr>
                </a:tc>
                <a:extLst>
                  <a:ext uri="{0D108BD9-81ED-4DB2-BD59-A6C34878D82A}">
                    <a16:rowId xmlns:a16="http://schemas.microsoft.com/office/drawing/2014/main" val="10000"/>
                  </a:ext>
                </a:extLst>
              </a:tr>
              <a:tr h="171385">
                <a:tc>
                  <a:txBody>
                    <a:bodyPr/>
                    <a:lstStyle/>
                    <a:p>
                      <a:r>
                        <a:rPr lang="en-US" sz="1400" dirty="0"/>
                        <a:t>#pragma </a:t>
                      </a:r>
                      <a:r>
                        <a:rPr lang="en-US" sz="1400" dirty="0" err="1"/>
                        <a:t>omp</a:t>
                      </a:r>
                      <a:r>
                        <a:rPr lang="en-US" sz="1400" baseline="0" dirty="0"/>
                        <a:t> parallel</a:t>
                      </a:r>
                      <a:endParaRPr lang="en-US" sz="1400" dirty="0"/>
                    </a:p>
                  </a:txBody>
                  <a:tcPr/>
                </a:tc>
                <a:tc>
                  <a:txBody>
                    <a:bodyPr/>
                    <a:lstStyle/>
                    <a:p>
                      <a:r>
                        <a:rPr lang="en-US" sz="1400" dirty="0"/>
                        <a:t>Parallel region, teams of threads,</a:t>
                      </a:r>
                      <a:r>
                        <a:rPr lang="en-US" sz="1400" baseline="0" dirty="0"/>
                        <a:t> </a:t>
                      </a:r>
                      <a:r>
                        <a:rPr lang="en-US" sz="1400" dirty="0"/>
                        <a:t> structured</a:t>
                      </a:r>
                      <a:r>
                        <a:rPr lang="en-US" sz="1400" baseline="0" dirty="0"/>
                        <a:t> block, interleaved execution across threads.</a:t>
                      </a:r>
                      <a:endParaRPr lang="en-US" sz="1400" dirty="0"/>
                    </a:p>
                  </a:txBody>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void </a:t>
                      </a:r>
                      <a:r>
                        <a:rPr lang="en-US" sz="1400" dirty="0" err="1"/>
                        <a:t>omp_set_thread_num</a:t>
                      </a:r>
                      <a:r>
                        <a:rPr lang="en-US" sz="1400" dirty="0"/>
                        <a:t>()</a:t>
                      </a:r>
                      <a:br>
                        <a:rPr lang="en-US" sz="1400" dirty="0"/>
                      </a:br>
                      <a:r>
                        <a:rPr lang="en-US" sz="1400" dirty="0" err="1"/>
                        <a:t>int</a:t>
                      </a:r>
                      <a:r>
                        <a:rPr lang="en-US" sz="1400" dirty="0"/>
                        <a:t> </a:t>
                      </a:r>
                      <a:r>
                        <a:rPr lang="en-US" sz="1400" dirty="0" err="1"/>
                        <a:t>omp_get_thread_num</a:t>
                      </a:r>
                      <a:r>
                        <a:rPr lang="en-US" sz="1400" dirty="0"/>
                        <a:t>()</a:t>
                      </a:r>
                    </a:p>
                    <a:p>
                      <a:r>
                        <a:rPr lang="en-US" sz="1400" dirty="0" err="1"/>
                        <a:t>int</a:t>
                      </a:r>
                      <a:r>
                        <a:rPr lang="en-US" sz="1400" dirty="0"/>
                        <a:t> </a:t>
                      </a:r>
                      <a:r>
                        <a:rPr lang="en-US" sz="1400" dirty="0" err="1"/>
                        <a:t>omp_get_num_threads</a:t>
                      </a:r>
                      <a:r>
                        <a:rPr lang="en-US" sz="1400" dirty="0"/>
                        <a:t>()</a:t>
                      </a:r>
                    </a:p>
                  </a:txBody>
                  <a:tcPr/>
                </a:tc>
                <a:tc>
                  <a:txBody>
                    <a:bodyPr/>
                    <a:lstStyle/>
                    <a:p>
                      <a:r>
                        <a:rPr lang="en-US" sz="1400" dirty="0"/>
                        <a:t>Default number of threads and internal control variables.  </a:t>
                      </a:r>
                      <a:br>
                        <a:rPr lang="en-US" sz="1400" dirty="0"/>
                      </a:br>
                      <a:r>
                        <a:rPr lang="en-US" sz="1400" dirty="0"/>
                        <a:t>SPMD pattern: Create threads with</a:t>
                      </a:r>
                      <a:r>
                        <a:rPr lang="en-US" sz="1400" baseline="0" dirty="0"/>
                        <a:t> a parallel region and split up the work using the number of threads and the thread ID.  </a:t>
                      </a:r>
                      <a:endParaRPr lang="en-US" sz="1400" dirty="0"/>
                    </a:p>
                  </a:txBody>
                  <a:tcPr/>
                </a:tc>
                <a:extLst>
                  <a:ext uri="{0D108BD9-81ED-4DB2-BD59-A6C34878D82A}">
                    <a16:rowId xmlns:a16="http://schemas.microsoft.com/office/drawing/2014/main" val="10002"/>
                  </a:ext>
                </a:extLst>
              </a:tr>
              <a:tr h="3944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double </a:t>
                      </a:r>
                      <a:r>
                        <a:rPr lang="en-US" sz="1400" dirty="0" err="1"/>
                        <a:t>omp_get_wtime</a:t>
                      </a:r>
                      <a:r>
                        <a:rPr lang="en-US" sz="1400" dirty="0"/>
                        <a:t>()</a:t>
                      </a:r>
                    </a:p>
                  </a:txBody>
                  <a:tcPr/>
                </a:tc>
                <a:tc>
                  <a:txBody>
                    <a:bodyPr/>
                    <a:lstStyle/>
                    <a:p>
                      <a:r>
                        <a:rPr lang="en-US" sz="1400" dirty="0"/>
                        <a:t>Speedup and Amdahl's law.    False</a:t>
                      </a:r>
                      <a:r>
                        <a:rPr lang="en-US" sz="1400" baseline="0" dirty="0"/>
                        <a:t> sharing </a:t>
                      </a:r>
                      <a:r>
                        <a:rPr lang="en-US" sz="1400" dirty="0"/>
                        <a:t>and other performance issues.</a:t>
                      </a:r>
                    </a:p>
                  </a:txBody>
                  <a:tcPr/>
                </a:tc>
                <a:extLst>
                  <a:ext uri="{0D108BD9-81ED-4DB2-BD59-A6C34878D82A}">
                    <a16:rowId xmlns:a16="http://schemas.microsoft.com/office/drawing/2014/main" val="10003"/>
                  </a:ext>
                </a:extLst>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setenv</a:t>
                      </a:r>
                      <a:r>
                        <a:rPr lang="en-US" sz="1400" dirty="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Setting the internal control variable for the </a:t>
                      </a:r>
                      <a:r>
                        <a:rPr lang="en-US" sz="1400" baseline="0" dirty="0"/>
                        <a:t>default number of threads with an environment variable</a:t>
                      </a:r>
                      <a:endParaRPr lang="en-US" sz="1400" dirty="0"/>
                    </a:p>
                  </a:txBody>
                  <a:tcPr/>
                </a:tc>
                <a:extLst>
                  <a:ext uri="{0D108BD9-81ED-4DB2-BD59-A6C34878D82A}">
                    <a16:rowId xmlns:a16="http://schemas.microsoft.com/office/drawing/2014/main" val="10004"/>
                  </a:ext>
                </a:extLst>
              </a:tr>
              <a:tr h="4399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 </a:t>
                      </a:r>
                      <a:r>
                        <a:rPr lang="en-US" sz="1400" dirty="0" err="1"/>
                        <a:t>omp</a:t>
                      </a:r>
                      <a:r>
                        <a:rPr lang="en-US" sz="1400" dirty="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c</a:t>
                      </a:r>
                      <a:r>
                        <a:rPr lang="en-US" sz="1400" dirty="0"/>
                        <a:t>ritical</a:t>
                      </a:r>
                    </a:p>
                  </a:txBody>
                  <a:tcPr/>
                </a:tc>
                <a:tc>
                  <a:txBody>
                    <a:bodyPr/>
                    <a:lstStyle/>
                    <a:p>
                      <a:r>
                        <a:rPr lang="en-US" sz="1400" dirty="0"/>
                        <a:t>Synchronization and race conditions.</a:t>
                      </a:r>
                      <a:r>
                        <a:rPr lang="en-US" sz="1400" baseline="0" dirty="0"/>
                        <a:t>    </a:t>
                      </a:r>
                      <a:br>
                        <a:rPr lang="en-US" sz="1400" baseline="0" dirty="0"/>
                      </a:br>
                      <a:r>
                        <a:rPr lang="en-US" sz="1400" baseline="0" dirty="0"/>
                        <a:t>Revisit interleaved execution. </a:t>
                      </a:r>
                      <a:endParaRPr lang="en-US" sz="1400" dirty="0"/>
                    </a:p>
                  </a:txBody>
                  <a:tcPr/>
                </a:tc>
                <a:extLst>
                  <a:ext uri="{0D108BD9-81ED-4DB2-BD59-A6C34878D82A}">
                    <a16:rowId xmlns:a16="http://schemas.microsoft.com/office/drawing/2014/main" val="10005"/>
                  </a:ext>
                </a:extLst>
              </a:tr>
              <a:tr h="122519">
                <a:tc>
                  <a:txBody>
                    <a:bodyPr/>
                    <a:lstStyle/>
                    <a:p>
                      <a:r>
                        <a:rPr lang="en-US" sz="1400" dirty="0"/>
                        <a:t>#pragma </a:t>
                      </a:r>
                      <a:r>
                        <a:rPr lang="en-US" sz="1400" dirty="0" err="1"/>
                        <a:t>omp</a:t>
                      </a:r>
                      <a:r>
                        <a:rPr lang="en-US" sz="1400" dirty="0"/>
                        <a:t> for</a:t>
                      </a:r>
                      <a:endParaRPr lang="en-US" sz="1400" baseline="0" dirty="0"/>
                    </a:p>
                    <a:p>
                      <a:r>
                        <a:rPr lang="en-US" sz="1400" baseline="0" dirty="0"/>
                        <a:t>#pragma </a:t>
                      </a:r>
                      <a:r>
                        <a:rPr lang="en-US" sz="1400" baseline="0" dirty="0" err="1"/>
                        <a:t>omp</a:t>
                      </a:r>
                      <a:r>
                        <a:rPr lang="en-US" sz="1400" baseline="0" dirty="0"/>
                        <a:t> parallel for</a:t>
                      </a:r>
                      <a:endParaRPr lang="en-US" sz="1400" dirty="0"/>
                    </a:p>
                  </a:txBody>
                  <a:tcPr/>
                </a:tc>
                <a:tc>
                  <a:txBody>
                    <a:bodyPr/>
                    <a:lstStyle/>
                    <a:p>
                      <a:r>
                        <a:rPr lang="en-US" sz="1400" dirty="0" err="1"/>
                        <a:t>Worksharing</a:t>
                      </a:r>
                      <a:r>
                        <a:rPr lang="en-US" sz="1400" dirty="0"/>
                        <a:t>,</a:t>
                      </a:r>
                      <a:r>
                        <a:rPr lang="en-US" sz="1400" baseline="0" dirty="0"/>
                        <a:t> parallel loops, loop carried dependencies.</a:t>
                      </a:r>
                      <a:endParaRPr lang="en-US" sz="1400" dirty="0"/>
                    </a:p>
                  </a:txBody>
                  <a:tcPr/>
                </a:tc>
                <a:extLst>
                  <a:ext uri="{0D108BD9-81ED-4DB2-BD59-A6C34878D82A}">
                    <a16:rowId xmlns:a16="http://schemas.microsoft.com/office/drawing/2014/main" val="10006"/>
                  </a:ext>
                </a:extLst>
              </a:tr>
              <a:tr h="0">
                <a:tc>
                  <a:txBody>
                    <a:bodyPr/>
                    <a:lstStyle/>
                    <a:p>
                      <a:r>
                        <a:rPr lang="en-US" sz="1400" dirty="0"/>
                        <a:t>reduction(</a:t>
                      </a:r>
                      <a:r>
                        <a:rPr lang="en-US" sz="1400" dirty="0" err="1"/>
                        <a:t>op:list</a:t>
                      </a:r>
                      <a:r>
                        <a:rPr lang="en-US" sz="1400" dirty="0"/>
                        <a:t>)</a:t>
                      </a:r>
                    </a:p>
                  </a:txBody>
                  <a:tcPr/>
                </a:tc>
                <a:tc>
                  <a:txBody>
                    <a:bodyPr/>
                    <a:lstStyle/>
                    <a:p>
                      <a:r>
                        <a:rPr lang="en-US" sz="1400" dirty="0"/>
                        <a:t>Reductions of values across a</a:t>
                      </a:r>
                      <a:r>
                        <a:rPr lang="en-US" sz="1400" baseline="0" dirty="0"/>
                        <a:t> team of threads.</a:t>
                      </a:r>
                      <a:endParaRPr lang="en-US" sz="1400" dirty="0"/>
                    </a:p>
                  </a:txBody>
                  <a:tcPr/>
                </a:tc>
                <a:extLst>
                  <a:ext uri="{0D108BD9-81ED-4DB2-BD59-A6C34878D82A}">
                    <a16:rowId xmlns:a16="http://schemas.microsoft.com/office/drawing/2014/main" val="1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schedule</a:t>
                      </a:r>
                      <a:r>
                        <a:rPr lang="en-US" sz="1400" baseline="0" dirty="0"/>
                        <a:t> (static [,chunk])</a:t>
                      </a:r>
                      <a:endParaRPr lang="en-US" sz="1400" dirty="0"/>
                    </a:p>
                    <a:p>
                      <a:r>
                        <a:rPr lang="en-US" sz="1400" dirty="0"/>
                        <a:t>schedule(dynamic [,chunk])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Loop</a:t>
                      </a:r>
                      <a:r>
                        <a:rPr lang="en-US" sz="1400" baseline="0" dirty="0"/>
                        <a:t> schedules, loop overheads, and load balance.</a:t>
                      </a:r>
                      <a:endParaRPr lang="en-US" sz="1400" dirty="0"/>
                    </a:p>
                    <a:p>
                      <a:endParaRPr lang="en-US" sz="1400" dirty="0"/>
                    </a:p>
                  </a:txBody>
                  <a:tcPr/>
                </a:tc>
                <a:extLst>
                  <a:ext uri="{0D108BD9-81ED-4DB2-BD59-A6C34878D82A}">
                    <a16:rowId xmlns:a16="http://schemas.microsoft.com/office/drawing/2014/main" val="10008"/>
                  </a:ext>
                </a:extLst>
              </a:tr>
              <a:tr h="128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shared(list), private(list), </a:t>
                      </a:r>
                      <a:r>
                        <a:rPr lang="en-US" sz="1400" dirty="0" err="1"/>
                        <a:t>firstprivate</a:t>
                      </a:r>
                      <a:r>
                        <a:rPr lang="en-US" sz="1400" dirty="0"/>
                        <a:t>(list) </a:t>
                      </a:r>
                    </a:p>
                  </a:txBody>
                  <a:tcPr/>
                </a:tc>
                <a:tc>
                  <a:txBody>
                    <a:bodyPr/>
                    <a:lstStyle/>
                    <a:p>
                      <a:r>
                        <a:rPr lang="en-US" sz="1400" dirty="0"/>
                        <a:t>Data environment.</a:t>
                      </a:r>
                    </a:p>
                  </a:txBody>
                  <a:tcPr/>
                </a:tc>
                <a:extLst>
                  <a:ext uri="{0D108BD9-81ED-4DB2-BD59-A6C34878D82A}">
                    <a16:rowId xmlns:a16="http://schemas.microsoft.com/office/drawing/2014/main" val="10009"/>
                  </a:ext>
                </a:extLst>
              </a:tr>
              <a:tr h="305675">
                <a:tc>
                  <a:txBody>
                    <a:bodyPr/>
                    <a:lstStyle/>
                    <a:p>
                      <a:r>
                        <a:rPr lang="en-US" sz="1400" dirty="0"/>
                        <a:t>default(none)</a:t>
                      </a:r>
                    </a:p>
                  </a:txBody>
                  <a:tcPr/>
                </a:tc>
                <a:tc>
                  <a:txBody>
                    <a:bodyPr/>
                    <a:lstStyle/>
                    <a:p>
                      <a:r>
                        <a:rPr lang="en-US" sz="1400" dirty="0"/>
                        <a:t>Force explicit definition of each variable’s storage attribute </a:t>
                      </a:r>
                    </a:p>
                  </a:txBody>
                  <a:tcPr/>
                </a:tc>
                <a:extLst>
                  <a:ext uri="{0D108BD9-81ED-4DB2-BD59-A6C34878D82A}">
                    <a16:rowId xmlns:a16="http://schemas.microsoft.com/office/drawing/2014/main" val="737847050"/>
                  </a:ext>
                </a:extLst>
              </a:tr>
              <a:tr h="305675">
                <a:tc>
                  <a:txBody>
                    <a:bodyPr/>
                    <a:lstStyle/>
                    <a:p>
                      <a:r>
                        <a:rPr lang="en-US" sz="1400" dirty="0" err="1"/>
                        <a:t>nowait</a:t>
                      </a:r>
                      <a:endParaRPr lang="en-US" sz="1400" dirty="0"/>
                    </a:p>
                  </a:txBody>
                  <a:tcPr/>
                </a:tc>
                <a:tc>
                  <a:txBody>
                    <a:bodyPr/>
                    <a:lstStyle/>
                    <a:p>
                      <a:r>
                        <a:rPr lang="en-US" sz="1400" dirty="0"/>
                        <a:t>Disabling implied barriers on workshare constructs</a:t>
                      </a:r>
                      <a:r>
                        <a:rPr lang="en-US" sz="1400" baseline="0" dirty="0"/>
                        <a:t>, the high cost of barriers, and the flush concept (but not the flush directive).</a:t>
                      </a:r>
                      <a:endParaRPr lang="en-US" sz="1400" dirty="0"/>
                    </a:p>
                  </a:txBody>
                  <a:tcPr/>
                </a:tc>
                <a:extLst>
                  <a:ext uri="{0D108BD9-81ED-4DB2-BD59-A6C34878D82A}">
                    <a16:rowId xmlns:a16="http://schemas.microsoft.com/office/drawing/2014/main" val="10010"/>
                  </a:ext>
                </a:extLst>
              </a:tr>
              <a:tr h="305675">
                <a:tc>
                  <a:txBody>
                    <a:bodyPr/>
                    <a:lstStyle/>
                    <a:p>
                      <a:r>
                        <a:rPr lang="en-US" sz="1400" dirty="0"/>
                        <a:t>#pragma </a:t>
                      </a:r>
                      <a:r>
                        <a:rPr lang="en-US" sz="1400" dirty="0" err="1"/>
                        <a:t>omp</a:t>
                      </a:r>
                      <a:r>
                        <a:rPr lang="en-US" sz="1400" dirty="0"/>
                        <a:t> single</a:t>
                      </a:r>
                    </a:p>
                  </a:txBody>
                  <a:tcPr/>
                </a:tc>
                <a:tc>
                  <a:txBody>
                    <a:bodyPr/>
                    <a:lstStyle/>
                    <a:p>
                      <a:r>
                        <a:rPr lang="en-US" sz="1400" dirty="0"/>
                        <a:t>Workshare with a single</a:t>
                      </a:r>
                      <a:r>
                        <a:rPr lang="en-US" sz="1400" baseline="0" dirty="0"/>
                        <a:t> thread.</a:t>
                      </a:r>
                      <a:endParaRPr lang="en-US" sz="1400" dirty="0"/>
                    </a:p>
                  </a:txBody>
                  <a:tcPr/>
                </a:tc>
                <a:extLst>
                  <a:ext uri="{0D108BD9-81ED-4DB2-BD59-A6C34878D82A}">
                    <a16:rowId xmlns:a16="http://schemas.microsoft.com/office/drawing/2014/main" val="10011"/>
                  </a:ext>
                </a:extLst>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#pragma </a:t>
                      </a:r>
                      <a:r>
                        <a:rPr lang="en-US" sz="1400" baseline="0" dirty="0" err="1"/>
                        <a:t>omp</a:t>
                      </a:r>
                      <a:r>
                        <a:rPr lang="en-US" sz="1400" baseline="0" dirty="0"/>
                        <a:t> </a:t>
                      </a:r>
                      <a:r>
                        <a:rPr lang="en-US" sz="1400" baseline="0" dirty="0" err="1"/>
                        <a:t>taskwait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Tasks including the data environment for tasks.</a:t>
                      </a:r>
                    </a:p>
                  </a:txBody>
                  <a:tcPr/>
                </a:tc>
                <a:extLst>
                  <a:ext uri="{0D108BD9-81ED-4DB2-BD59-A6C34878D82A}">
                    <a16:rowId xmlns:a16="http://schemas.microsoft.com/office/drawing/2014/main" val="10012"/>
                  </a:ext>
                </a:extLst>
              </a:tr>
            </a:tbl>
          </a:graphicData>
        </a:graphic>
      </p:graphicFrame>
      <p:sp>
        <p:nvSpPr>
          <p:cNvPr id="2" name="TextBox 1"/>
          <p:cNvSpPr txBox="1"/>
          <p:nvPr/>
        </p:nvSpPr>
        <p:spPr>
          <a:xfrm>
            <a:off x="621579" y="138546"/>
            <a:ext cx="11498893" cy="461665"/>
          </a:xfrm>
          <a:prstGeom prst="rect">
            <a:avLst/>
          </a:prstGeom>
          <a:noFill/>
        </p:spPr>
        <p:txBody>
          <a:bodyPr wrap="square" rtlCol="0">
            <a:spAutoFit/>
          </a:bodyPr>
          <a:lstStyle/>
          <a:p>
            <a:pPr eaLnBrk="0" fontAlgn="base" hangingPunct="0">
              <a:spcBef>
                <a:spcPct val="0"/>
              </a:spcBef>
              <a:spcAft>
                <a:spcPct val="0"/>
              </a:spcAft>
            </a:pPr>
            <a:r>
              <a:rPr lang="en-US" sz="2400" b="1" dirty="0">
                <a:solidFill>
                  <a:schemeClr val="tx2"/>
                </a:solidFill>
                <a:latin typeface="Arial" pitchFamily="34" charset="0"/>
                <a:ea typeface="+mj-ea"/>
                <a:cs typeface="+mj-cs"/>
              </a:rPr>
              <a:t>The OpenMP Common Core: Most OpenMP programs only use these 21 items</a:t>
            </a:r>
          </a:p>
        </p:txBody>
      </p:sp>
      <p:sp>
        <p:nvSpPr>
          <p:cNvPr id="4" name="Slide Number Placeholder 3"/>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100</a:t>
            </a:fld>
            <a:endParaRPr lang="en-US" altLang="zh-CN" sz="1000" dirty="0"/>
          </a:p>
        </p:txBody>
      </p:sp>
    </p:spTree>
    <p:extLst>
      <p:ext uri="{BB962C8B-B14F-4D97-AF65-F5344CB8AC3E}">
        <p14:creationId xmlns:p14="http://schemas.microsoft.com/office/powerpoint/2010/main" val="1097538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03" y="65765"/>
            <a:ext cx="11417643" cy="889000"/>
          </a:xfrm>
        </p:spPr>
        <p:txBody>
          <a:bodyPr/>
          <a:lstStyle/>
          <a:p>
            <a:pPr algn="ctr"/>
            <a:r>
              <a:rPr lang="en-US" dirty="0"/>
              <a:t>There is much more to OpenMP than the Common Core</a:t>
            </a:r>
          </a:p>
        </p:txBody>
      </p:sp>
      <p:sp>
        <p:nvSpPr>
          <p:cNvPr id="3" name="Content Placeholder 2"/>
          <p:cNvSpPr>
            <a:spLocks noGrp="1"/>
          </p:cNvSpPr>
          <p:nvPr>
            <p:ph idx="1"/>
          </p:nvPr>
        </p:nvSpPr>
        <p:spPr/>
        <p:txBody>
          <a:bodyPr/>
          <a:lstStyle/>
          <a:p>
            <a:r>
              <a:rPr lang="en-US" sz="2000" dirty="0"/>
              <a:t>Synchronization mechanisms</a:t>
            </a:r>
          </a:p>
          <a:p>
            <a:pPr lvl="1"/>
            <a:r>
              <a:rPr lang="en-US" sz="1800" dirty="0"/>
              <a:t>locks, synchronizing flushes and several forms of atomic</a:t>
            </a:r>
          </a:p>
          <a:p>
            <a:pPr lvl="1"/>
            <a:endParaRPr lang="en-US" sz="800" dirty="0"/>
          </a:p>
          <a:p>
            <a:r>
              <a:rPr lang="en-US" sz="2000" dirty="0"/>
              <a:t>Data environment</a:t>
            </a:r>
          </a:p>
          <a:p>
            <a:pPr lvl="1"/>
            <a:r>
              <a:rPr lang="en-US" sz="1800" dirty="0" err="1"/>
              <a:t>lastprivate</a:t>
            </a:r>
            <a:r>
              <a:rPr lang="en-US" sz="1800" dirty="0"/>
              <a:t>, </a:t>
            </a:r>
            <a:r>
              <a:rPr lang="en-US" sz="1800" dirty="0" err="1"/>
              <a:t>threadprivate</a:t>
            </a:r>
            <a:r>
              <a:rPr lang="en-US" sz="1800" dirty="0"/>
              <a:t>, default(</a:t>
            </a:r>
            <a:r>
              <a:rPr lang="en-US" sz="1800" dirty="0" err="1"/>
              <a:t>private|shared</a:t>
            </a:r>
            <a:r>
              <a:rPr lang="en-US" sz="1800" dirty="0"/>
              <a:t>)</a:t>
            </a:r>
          </a:p>
          <a:p>
            <a:pPr lvl="1"/>
            <a:endParaRPr lang="en-US" sz="800" dirty="0"/>
          </a:p>
          <a:p>
            <a:r>
              <a:rPr lang="en-US" sz="2000" dirty="0"/>
              <a:t>Fine grained task control</a:t>
            </a:r>
          </a:p>
          <a:p>
            <a:pPr lvl="1"/>
            <a:r>
              <a:rPr lang="en-US" sz="1800" dirty="0"/>
              <a:t>dependencies, tied vs. untied tasks, task groups, task loops </a:t>
            </a:r>
            <a:r>
              <a:rPr lang="mr-IN" sz="1800" dirty="0"/>
              <a:t>…</a:t>
            </a:r>
            <a:endParaRPr lang="en-US" sz="1800" dirty="0"/>
          </a:p>
          <a:p>
            <a:pPr lvl="1"/>
            <a:endParaRPr lang="en-US" sz="800" dirty="0"/>
          </a:p>
          <a:p>
            <a:r>
              <a:rPr lang="en-US" sz="2000" dirty="0"/>
              <a:t>Vectorization constructs</a:t>
            </a:r>
          </a:p>
          <a:p>
            <a:pPr lvl="1"/>
            <a:r>
              <a:rPr lang="en-US" sz="1800" dirty="0" err="1"/>
              <a:t>simd</a:t>
            </a:r>
            <a:r>
              <a:rPr lang="en-US" sz="1800" dirty="0"/>
              <a:t>, uniform, </a:t>
            </a:r>
            <a:r>
              <a:rPr lang="en-US" sz="1800" dirty="0" err="1"/>
              <a:t>simdlen</a:t>
            </a:r>
            <a:r>
              <a:rPr lang="en-US" sz="1800" dirty="0"/>
              <a:t>, </a:t>
            </a:r>
            <a:r>
              <a:rPr lang="en-US" sz="1800" dirty="0" err="1"/>
              <a:t>inbranch</a:t>
            </a:r>
            <a:r>
              <a:rPr lang="en-US" sz="1800" dirty="0"/>
              <a:t> vs. </a:t>
            </a:r>
            <a:r>
              <a:rPr lang="en-US" sz="1800" dirty="0" err="1"/>
              <a:t>nobranch</a:t>
            </a:r>
            <a:r>
              <a:rPr lang="en-US" sz="1800" dirty="0"/>
              <a:t>, </a:t>
            </a:r>
            <a:r>
              <a:rPr lang="mr-IN" sz="1800" dirty="0"/>
              <a:t>…</a:t>
            </a:r>
            <a:r>
              <a:rPr lang="en-US" sz="1800" dirty="0"/>
              <a:t>.</a:t>
            </a:r>
          </a:p>
          <a:p>
            <a:pPr lvl="1"/>
            <a:endParaRPr lang="en-US" sz="800" dirty="0"/>
          </a:p>
          <a:p>
            <a:r>
              <a:rPr lang="en-US" sz="2000" dirty="0"/>
              <a:t>Map work onto an attached device (such as a GPU)</a:t>
            </a:r>
          </a:p>
          <a:p>
            <a:pPr lvl="1"/>
            <a:r>
              <a:rPr lang="en-US" sz="1800" dirty="0"/>
              <a:t>target, teams distribute parallel for, target data </a:t>
            </a:r>
            <a:r>
              <a:rPr lang="mr-IN" sz="1800" dirty="0"/>
              <a:t>…</a:t>
            </a:r>
            <a:endParaRPr lang="en-US" sz="1800" dirty="0"/>
          </a:p>
          <a:p>
            <a:endParaRPr lang="en-US" sz="800" dirty="0"/>
          </a:p>
          <a:p>
            <a:r>
              <a:rPr lang="mr-IN" sz="2000" dirty="0"/>
              <a:t>…</a:t>
            </a:r>
            <a:r>
              <a:rPr lang="en-US" sz="2000" dirty="0"/>
              <a:t> and much more.  The OpenMP 5.0 specification is over 618 pages!!!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101</a:t>
            </a:fld>
            <a:endParaRPr lang="en-US" dirty="0">
              <a:solidFill>
                <a:srgbClr val="000000"/>
              </a:solidFill>
              <a:latin typeface="Tahoma" pitchFamily="34" charset="0"/>
              <a:cs typeface="Arial" pitchFamily="34" charset="0"/>
            </a:endParaRPr>
          </a:p>
        </p:txBody>
      </p:sp>
      <p:sp>
        <p:nvSpPr>
          <p:cNvPr id="5" name="TextBox 4"/>
          <p:cNvSpPr txBox="1"/>
          <p:nvPr/>
        </p:nvSpPr>
        <p:spPr>
          <a:xfrm>
            <a:off x="1979614" y="6028268"/>
            <a:ext cx="8237538" cy="646331"/>
          </a:xfrm>
          <a:prstGeom prst="rect">
            <a:avLst/>
          </a:prstGeom>
          <a:solidFill>
            <a:srgbClr val="FFFFE7"/>
          </a:solidFill>
          <a:ln w="38100">
            <a:solidFill>
              <a:srgbClr val="0070C0"/>
            </a:solidFill>
          </a:ln>
        </p:spPr>
        <p:txBody>
          <a:bodyPr wrap="square" rtlCol="0">
            <a:spAutoFit/>
          </a:bodyPr>
          <a:lstStyle/>
          <a:p>
            <a:pPr algn="ctr"/>
            <a:r>
              <a:rPr lang="en-US" dirty="0"/>
              <a:t>Don’t become overwhelmed.   Master the common core and move on to other constructs when you encounter problems that require them.</a:t>
            </a:r>
          </a:p>
        </p:txBody>
      </p:sp>
    </p:spTree>
    <p:extLst>
      <p:ext uri="{BB962C8B-B14F-4D97-AF65-F5344CB8AC3E}">
        <p14:creationId xmlns:p14="http://schemas.microsoft.com/office/powerpoint/2010/main" val="134335103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DF5BBC0-6E50-4AD7-A34D-61FE644F1C8A}" type="slidenum">
              <a:rPr lang="zh-CN" altLang="en-US"/>
              <a:pPr>
                <a:defRPr/>
              </a:pPr>
              <a:t>102</a:t>
            </a:fld>
            <a:endParaRPr lang="en-US" altLang="zh-CN"/>
          </a:p>
        </p:txBody>
      </p:sp>
      <p:sp>
        <p:nvSpPr>
          <p:cNvPr id="118787" name="Rectangle 2"/>
          <p:cNvSpPr>
            <a:spLocks noGrp="1" noChangeArrowheads="1"/>
          </p:cNvSpPr>
          <p:nvPr>
            <p:ph type="title"/>
          </p:nvPr>
        </p:nvSpPr>
        <p:spPr>
          <a:xfrm>
            <a:off x="556054" y="244475"/>
            <a:ext cx="9924621" cy="1143000"/>
          </a:xfrm>
        </p:spPr>
        <p:txBody>
          <a:bodyPr/>
          <a:lstStyle/>
          <a:p>
            <a:pPr eaLnBrk="1" hangingPunct="1"/>
            <a:r>
              <a:rPr lang="en-US" altLang="zh-CN" dirty="0">
                <a:ea typeface="SimSun" pitchFamily="2" charset="-122"/>
              </a:rPr>
              <a:t>OpenMP Organizations</a:t>
            </a:r>
          </a:p>
        </p:txBody>
      </p:sp>
      <p:sp>
        <p:nvSpPr>
          <p:cNvPr id="118788" name="Rectangle 3"/>
          <p:cNvSpPr>
            <a:spLocks noGrp="1" noChangeArrowheads="1"/>
          </p:cNvSpPr>
          <p:nvPr>
            <p:ph type="body" idx="1"/>
          </p:nvPr>
        </p:nvSpPr>
        <p:spPr>
          <a:xfrm>
            <a:off x="308919" y="1517650"/>
            <a:ext cx="11541211" cy="5111750"/>
          </a:xfrm>
        </p:spPr>
        <p:txBody>
          <a:bodyPr/>
          <a:lstStyle/>
          <a:p>
            <a:pPr eaLnBrk="1" hangingPunct="1"/>
            <a:r>
              <a:rPr lang="en-US" altLang="zh-CN" dirty="0" err="1">
                <a:ea typeface="SimSun" pitchFamily="2" charset="-122"/>
              </a:rPr>
              <a:t>OpenMP</a:t>
            </a:r>
            <a:r>
              <a:rPr lang="en-US" altLang="zh-CN" dirty="0">
                <a:ea typeface="SimSun" pitchFamily="2" charset="-122"/>
              </a:rPr>
              <a:t> architecture review  board URL, the “owner” of the </a:t>
            </a:r>
            <a:r>
              <a:rPr lang="en-US" altLang="zh-CN" dirty="0" err="1">
                <a:ea typeface="SimSun" pitchFamily="2" charset="-122"/>
              </a:rPr>
              <a:t>OpenMP</a:t>
            </a:r>
            <a:r>
              <a:rPr lang="en-US" altLang="zh-CN" dirty="0">
                <a:ea typeface="SimSun" pitchFamily="2" charset="-122"/>
              </a:rPr>
              <a:t> specification:</a:t>
            </a:r>
          </a:p>
          <a:p>
            <a:pPr lvl="2" eaLnBrk="1" hangingPunct="1">
              <a:buFontTx/>
              <a:buNone/>
            </a:pPr>
            <a:r>
              <a:rPr lang="en-US" altLang="zh-CN" sz="2800" dirty="0" err="1">
                <a:ea typeface="SimSun" pitchFamily="2" charset="-122"/>
              </a:rPr>
              <a:t>www.openmp.org</a:t>
            </a:r>
            <a:r>
              <a:rPr lang="en-US" altLang="zh-CN" sz="2800" dirty="0">
                <a:ea typeface="SimSun" pitchFamily="2" charset="-122"/>
              </a:rPr>
              <a:t>  </a:t>
            </a:r>
          </a:p>
          <a:p>
            <a:pPr lvl="2" eaLnBrk="1" hangingPunct="1">
              <a:buFontTx/>
              <a:buNone/>
            </a:pPr>
            <a:endParaRPr lang="en-US" altLang="zh-CN" sz="2800" dirty="0">
              <a:ea typeface="SimSun" pitchFamily="2" charset="-122"/>
            </a:endParaRPr>
          </a:p>
          <a:p>
            <a:pPr eaLnBrk="1" hangingPunct="1"/>
            <a:r>
              <a:rPr lang="en-US" altLang="zh-CN" dirty="0" err="1">
                <a:ea typeface="SimSun" pitchFamily="2" charset="-122"/>
              </a:rPr>
              <a:t>OpenMP</a:t>
            </a:r>
            <a:r>
              <a:rPr lang="en-US" altLang="zh-CN" dirty="0">
                <a:ea typeface="SimSun" pitchFamily="2" charset="-122"/>
              </a:rPr>
              <a:t> User’s Group (</a:t>
            </a:r>
            <a:r>
              <a:rPr lang="en-US" altLang="zh-CN" dirty="0" err="1">
                <a:ea typeface="SimSun" pitchFamily="2" charset="-122"/>
              </a:rPr>
              <a:t>cOMPunity</a:t>
            </a:r>
            <a:r>
              <a:rPr lang="en-US" altLang="zh-CN" dirty="0">
                <a:ea typeface="SimSun" pitchFamily="2" charset="-122"/>
              </a:rPr>
              <a:t>) URL:</a:t>
            </a:r>
          </a:p>
          <a:p>
            <a:pPr lvl="2" eaLnBrk="1" hangingPunct="1">
              <a:buFontTx/>
              <a:buNone/>
            </a:pPr>
            <a:r>
              <a:rPr lang="en-US" altLang="zh-CN" sz="2800" dirty="0">
                <a:ea typeface="SimSun" pitchFamily="2" charset="-122"/>
              </a:rPr>
              <a:t>www.compunity.org</a:t>
            </a:r>
          </a:p>
        </p:txBody>
      </p:sp>
      <p:sp>
        <p:nvSpPr>
          <p:cNvPr id="2669572" name="Text Box 4"/>
          <p:cNvSpPr txBox="1">
            <a:spLocks noChangeArrowheads="1"/>
          </p:cNvSpPr>
          <p:nvPr/>
        </p:nvSpPr>
        <p:spPr bwMode="auto">
          <a:xfrm>
            <a:off x="556054" y="5080000"/>
            <a:ext cx="10545955" cy="1323439"/>
          </a:xfrm>
          <a:prstGeom prst="rect">
            <a:avLst/>
          </a:prstGeom>
          <a:solidFill>
            <a:srgbClr val="FFFFE7"/>
          </a:solidFill>
          <a:ln w="12700">
            <a:no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ctr">
              <a:spcBef>
                <a:spcPct val="50000"/>
              </a:spcBef>
              <a:defRPr/>
            </a:pPr>
            <a:r>
              <a:rPr lang="en-US" sz="3200" dirty="0">
                <a:latin typeface="Arial Unicode MS" pitchFamily="34" charset="-128"/>
              </a:rPr>
              <a:t>Get involved, join the ARB and </a:t>
            </a:r>
            <a:r>
              <a:rPr lang="en-US" sz="3200" dirty="0" err="1">
                <a:latin typeface="Arial Unicode MS" pitchFamily="34" charset="-128"/>
              </a:rPr>
              <a:t>cOMPunity</a:t>
            </a:r>
            <a:r>
              <a:rPr lang="en-US" sz="3200" dirty="0">
                <a:latin typeface="Arial Unicode MS" pitchFamily="34" charset="-128"/>
              </a:rPr>
              <a:t>.</a:t>
            </a:r>
          </a:p>
          <a:p>
            <a:pPr algn="ctr">
              <a:spcBef>
                <a:spcPct val="50000"/>
              </a:spcBef>
              <a:defRPr/>
            </a:pPr>
            <a:r>
              <a:rPr lang="en-US" sz="3200" dirty="0">
                <a:latin typeface="Arial Unicode MS" pitchFamily="34" charset="-128"/>
              </a:rPr>
              <a:t>Help define the future of OpenMP</a:t>
            </a:r>
          </a:p>
        </p:txBody>
      </p:sp>
    </p:spTree>
    <p:extLst>
      <p:ext uri="{BB962C8B-B14F-4D97-AF65-F5344CB8AC3E}">
        <p14:creationId xmlns:p14="http://schemas.microsoft.com/office/powerpoint/2010/main" val="120528114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6334D0-D6D4-004D-836C-34B01B971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9" y="1557820"/>
            <a:ext cx="8907518" cy="4672918"/>
          </a:xfrm>
          <a:prstGeom prst="rect">
            <a:avLst/>
          </a:prstGeom>
          <a:ln w="28575">
            <a:solidFill>
              <a:schemeClr val="tx1"/>
            </a:solidFill>
          </a:ln>
        </p:spPr>
      </p:pic>
      <p:sp>
        <p:nvSpPr>
          <p:cNvPr id="2" name="Title 1">
            <a:extLst>
              <a:ext uri="{FF2B5EF4-FFF2-40B4-BE49-F238E27FC236}">
                <a16:creationId xmlns:a16="http://schemas.microsoft.com/office/drawing/2014/main" id="{61590051-F089-9740-8884-5456284B161E}"/>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8DFE459-97BA-3640-99D6-634DFDAA07AB}"/>
              </a:ext>
            </a:extLst>
          </p:cNvPr>
          <p:cNvSpPr>
            <a:spLocks noGrp="1"/>
          </p:cNvSpPr>
          <p:nvPr>
            <p:ph idx="1"/>
          </p:nvPr>
        </p:nvSpPr>
        <p:spPr>
          <a:xfrm>
            <a:off x="506627" y="811599"/>
            <a:ext cx="9924891" cy="474652"/>
          </a:xfrm>
        </p:spPr>
        <p:txBody>
          <a:bodyPr/>
          <a:lstStyle/>
          <a:p>
            <a:r>
              <a:rPr lang="en-US" dirty="0">
                <a:hlinkClick r:id="rId3"/>
              </a:rPr>
              <a:t>www.openmp.org</a:t>
            </a:r>
            <a:r>
              <a:rPr lang="en-US" dirty="0"/>
              <a:t> has a wealth of helpful resources</a:t>
            </a:r>
          </a:p>
        </p:txBody>
      </p:sp>
      <p:sp>
        <p:nvSpPr>
          <p:cNvPr id="4" name="Slide Number Placeholder 3">
            <a:extLst>
              <a:ext uri="{FF2B5EF4-FFF2-40B4-BE49-F238E27FC236}">
                <a16:creationId xmlns:a16="http://schemas.microsoft.com/office/drawing/2014/main" id="{400C8ACB-BB0E-CB47-A1A8-2F2F17D18FF2}"/>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103</a:t>
            </a:fld>
            <a:endParaRPr lang="en-US" dirty="0">
              <a:solidFill>
                <a:srgbClr val="000000"/>
              </a:solidFill>
              <a:latin typeface="Tahoma" pitchFamily="34" charset="0"/>
              <a:cs typeface="Arial" pitchFamily="34" charset="0"/>
            </a:endParaRPr>
          </a:p>
        </p:txBody>
      </p:sp>
      <p:sp>
        <p:nvSpPr>
          <p:cNvPr id="7" name="TextBox 6">
            <a:extLst>
              <a:ext uri="{FF2B5EF4-FFF2-40B4-BE49-F238E27FC236}">
                <a16:creationId xmlns:a16="http://schemas.microsoft.com/office/drawing/2014/main" id="{0C65B34A-E983-3E43-B803-DDBE0C71EC89}"/>
              </a:ext>
            </a:extLst>
          </p:cNvPr>
          <p:cNvSpPr txBox="1"/>
          <p:nvPr/>
        </p:nvSpPr>
        <p:spPr>
          <a:xfrm>
            <a:off x="1690689" y="6147247"/>
            <a:ext cx="5124912" cy="646331"/>
          </a:xfrm>
          <a:prstGeom prst="rect">
            <a:avLst/>
          </a:prstGeom>
          <a:solidFill>
            <a:schemeClr val="bg1"/>
          </a:solidFill>
          <a:ln>
            <a:solidFill>
              <a:srgbClr val="054071"/>
            </a:solidFill>
          </a:ln>
        </p:spPr>
        <p:txBody>
          <a:bodyPr wrap="square" rtlCol="0">
            <a:spAutoFit/>
          </a:bodyPr>
          <a:lstStyle/>
          <a:p>
            <a:pPr algn="ctr"/>
            <a:r>
              <a:rPr lang="en-US" dirty="0"/>
              <a:t>Including a comprehensive collection of examples of code using the OpenMP constructs</a:t>
            </a:r>
          </a:p>
        </p:txBody>
      </p:sp>
      <p:sp>
        <p:nvSpPr>
          <p:cNvPr id="8" name="Oval 7">
            <a:extLst>
              <a:ext uri="{FF2B5EF4-FFF2-40B4-BE49-F238E27FC236}">
                <a16:creationId xmlns:a16="http://schemas.microsoft.com/office/drawing/2014/main" id="{2EB48477-9DE6-9441-9FD8-7D5877266E4E}"/>
              </a:ext>
            </a:extLst>
          </p:cNvPr>
          <p:cNvSpPr/>
          <p:nvPr/>
        </p:nvSpPr>
        <p:spPr bwMode="auto">
          <a:xfrm>
            <a:off x="6969210" y="5782962"/>
            <a:ext cx="2397211" cy="470455"/>
          </a:xfrm>
          <a:prstGeom prst="ellipse">
            <a:avLst/>
          </a:prstGeom>
          <a:noFill/>
          <a:ln w="19050" cap="flat" cmpd="sng" algn="ctr">
            <a:solidFill>
              <a:srgbClr val="0540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10" name="Straight Arrow Connector 9">
            <a:extLst>
              <a:ext uri="{FF2B5EF4-FFF2-40B4-BE49-F238E27FC236}">
                <a16:creationId xmlns:a16="http://schemas.microsoft.com/office/drawing/2014/main" id="{B80F6962-EEA1-8248-9279-6D40EA749EAF}"/>
              </a:ext>
            </a:extLst>
          </p:cNvPr>
          <p:cNvCxnSpPr>
            <a:cxnSpLocks/>
            <a:stCxn id="7" idx="0"/>
            <a:endCxn id="8" idx="2"/>
          </p:cNvCxnSpPr>
          <p:nvPr/>
        </p:nvCxnSpPr>
        <p:spPr bwMode="auto">
          <a:xfrm flipV="1">
            <a:off x="4253145" y="6018190"/>
            <a:ext cx="2716065" cy="129057"/>
          </a:xfrm>
          <a:prstGeom prst="straightConnector1">
            <a:avLst/>
          </a:prstGeom>
          <a:noFill/>
          <a:ln w="19050" cap="flat" cmpd="sng" algn="ctr">
            <a:solidFill>
              <a:srgbClr val="054071"/>
            </a:solidFill>
            <a:prstDash val="solid"/>
            <a:round/>
            <a:headEnd type="none" w="med" len="med"/>
            <a:tailEnd type="triangle"/>
          </a:ln>
          <a:effectLst/>
        </p:spPr>
      </p:cxnSp>
    </p:spTree>
    <p:extLst>
      <p:ext uri="{BB962C8B-B14F-4D97-AF65-F5344CB8AC3E}">
        <p14:creationId xmlns:p14="http://schemas.microsoft.com/office/powerpoint/2010/main" val="225952131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learn OpenMP:</a:t>
            </a:r>
            <a:endParaRPr lang="en-US" sz="1200" dirty="0"/>
          </a:p>
        </p:txBody>
      </p:sp>
      <p:sp>
        <p:nvSpPr>
          <p:cNvPr id="3" name="Content Placeholder 2"/>
          <p:cNvSpPr>
            <a:spLocks noGrp="1"/>
          </p:cNvSpPr>
          <p:nvPr>
            <p:ph idx="1"/>
          </p:nvPr>
        </p:nvSpPr>
        <p:spPr>
          <a:xfrm>
            <a:off x="518984" y="1087688"/>
            <a:ext cx="4907498" cy="4926704"/>
          </a:xfrm>
        </p:spPr>
        <p:txBody>
          <a:bodyPr>
            <a:normAutofit/>
          </a:bodyPr>
          <a:lstStyle/>
          <a:p>
            <a:r>
              <a:rPr lang="en-US" sz="2000" dirty="0"/>
              <a:t>An exciting new book that Covers the Common Core of OpenMP plus a few key features beyond the common core that people frequently use</a:t>
            </a:r>
          </a:p>
          <a:p>
            <a:endParaRPr lang="en-US" sz="2000" dirty="0"/>
          </a:p>
          <a:p>
            <a:r>
              <a:rPr lang="en-US" sz="2000" dirty="0"/>
              <a:t>It’s geared towards people learning OpenMP, but as one commentator put it … </a:t>
            </a:r>
            <a:r>
              <a:rPr lang="en-US" sz="2000" b="1" dirty="0"/>
              <a:t>everyone at any skill level should read the memory model chapters</a:t>
            </a:r>
            <a:r>
              <a:rPr lang="en-US" sz="2000" dirty="0"/>
              <a:t>.</a:t>
            </a:r>
          </a:p>
          <a:p>
            <a:endParaRPr lang="en-US" sz="2000" dirty="0"/>
          </a:p>
          <a:p>
            <a:r>
              <a:rPr lang="en-US" sz="2000" dirty="0"/>
              <a:t>Available from MIT Press</a:t>
            </a:r>
          </a:p>
          <a:p>
            <a:endParaRPr lang="en-US" sz="2000" dirty="0"/>
          </a:p>
        </p:txBody>
      </p:sp>
      <p:sp>
        <p:nvSpPr>
          <p:cNvPr id="4" name="Slide Number Placeholder 3"/>
          <p:cNvSpPr>
            <a:spLocks noGrp="1"/>
          </p:cNvSpPr>
          <p:nvPr>
            <p:ph type="sldNum" sz="quarter" idx="10"/>
          </p:nvPr>
        </p:nvSpPr>
        <p:spPr>
          <a:xfrm>
            <a:off x="11353641" y="6505144"/>
            <a:ext cx="762000" cy="304800"/>
          </a:xfrm>
          <a:prstGeom prst="rect">
            <a:avLst/>
          </a:prstGeom>
        </p:spPr>
        <p:txBody>
          <a:bodyPr lIns="91440" tIns="45720" rIns="91440" bIns="45720"/>
          <a:lstStyle>
            <a:defPPr>
              <a:defRPr lang="en-US"/>
            </a:defPPr>
            <a:lvl1pPr marL="0" algn="r" defTabSz="914400" rtl="0" eaLnBrk="1" latinLnBrk="0" hangingPunct="1">
              <a:defRPr sz="13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104</a:t>
            </a:fld>
            <a:endParaRPr lang="en-US" dirty="0">
              <a:solidFill>
                <a:srgbClr val="000000"/>
              </a:solidFill>
              <a:latin typeface="Tahoma" pitchFamily="34" charset="0"/>
              <a:cs typeface="Arial" pitchFamily="34" charset="0"/>
            </a:endParaRPr>
          </a:p>
        </p:txBody>
      </p:sp>
      <p:pic>
        <p:nvPicPr>
          <p:cNvPr id="13" name="Picture 12">
            <a:extLst>
              <a:ext uri="{FF2B5EF4-FFF2-40B4-BE49-F238E27FC236}">
                <a16:creationId xmlns:a16="http://schemas.microsoft.com/office/drawing/2014/main" id="{4BB50F00-11CD-0A4D-AC05-3A1E3A63A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288" y="377238"/>
            <a:ext cx="4395070" cy="5637155"/>
          </a:xfrm>
          <a:prstGeom prst="rect">
            <a:avLst/>
          </a:prstGeom>
        </p:spPr>
      </p:pic>
      <p:sp>
        <p:nvSpPr>
          <p:cNvPr id="5" name="TextBox 4">
            <a:extLst>
              <a:ext uri="{FF2B5EF4-FFF2-40B4-BE49-F238E27FC236}">
                <a16:creationId xmlns:a16="http://schemas.microsoft.com/office/drawing/2014/main" id="{8F21571F-32B0-9C4E-806A-A5306C1067AF}"/>
              </a:ext>
            </a:extLst>
          </p:cNvPr>
          <p:cNvSpPr txBox="1"/>
          <p:nvPr/>
        </p:nvSpPr>
        <p:spPr>
          <a:xfrm>
            <a:off x="2098747" y="6336268"/>
            <a:ext cx="7994505" cy="369332"/>
          </a:xfrm>
          <a:prstGeom prst="rect">
            <a:avLst/>
          </a:prstGeom>
          <a:noFill/>
        </p:spPr>
        <p:txBody>
          <a:bodyPr wrap="square" rtlCol="0">
            <a:spAutoFit/>
          </a:bodyPr>
          <a:lstStyle/>
          <a:p>
            <a:r>
              <a:rPr lang="en-US" dirty="0">
                <a:hlinkClick r:id="rId3"/>
              </a:rPr>
              <a:t>www.ompcore.com</a:t>
            </a:r>
            <a:r>
              <a:rPr lang="en-US" dirty="0"/>
              <a:t> for code samples and the Fortran supplement</a:t>
            </a:r>
          </a:p>
        </p:txBody>
      </p:sp>
    </p:spTree>
    <p:extLst>
      <p:ext uri="{BB962C8B-B14F-4D97-AF65-F5344CB8AC3E}">
        <p14:creationId xmlns:p14="http://schemas.microsoft.com/office/powerpoint/2010/main" val="306944550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9928" y="438128"/>
            <a:ext cx="5902036" cy="6696844"/>
          </a:xfrm>
          <a:prstGeom prst="rect">
            <a:avLst/>
          </a:prstGeom>
        </p:spPr>
      </p:pic>
      <p:sp>
        <p:nvSpPr>
          <p:cNvPr id="2" name="Title 1"/>
          <p:cNvSpPr>
            <a:spLocks noGrp="1"/>
          </p:cNvSpPr>
          <p:nvPr>
            <p:ph type="title"/>
          </p:nvPr>
        </p:nvSpPr>
        <p:spPr/>
        <p:txBody>
          <a:bodyPr/>
          <a:lstStyle/>
          <a:p>
            <a:pPr algn="l"/>
            <a:r>
              <a:rPr lang="en-US" sz="3600" dirty="0"/>
              <a:t>Books about OpenMP</a:t>
            </a:r>
            <a:endParaRPr lang="en-US" dirty="0"/>
          </a:p>
        </p:txBody>
      </p:sp>
      <p:sp>
        <p:nvSpPr>
          <p:cNvPr id="3" name="Slide Number Placeholder 2"/>
          <p:cNvSpPr>
            <a:spLocks noGrp="1"/>
          </p:cNvSpPr>
          <p:nvPr>
            <p:ph type="sldNum" sz="quarter" idx="10"/>
          </p:nvPr>
        </p:nvSpPr>
        <p:spPr>
          <a:xfrm>
            <a:off x="8763000" y="6434764"/>
            <a:ext cx="1905000" cy="457200"/>
          </a:xfrm>
        </p:spPr>
        <p:txBody>
          <a:bodyPr/>
          <a:lstStyle/>
          <a:p>
            <a:pPr algn="r">
              <a:defRPr/>
            </a:pPr>
            <a:fld id="{4F47CF95-CA0B-488D-91DE-2BBA7CC92468}" type="slidenum">
              <a:rPr lang="zh-CN" altLang="en-US" sz="1400">
                <a:solidFill>
                  <a:srgbClr val="000000"/>
                </a:solidFill>
              </a:rPr>
              <a:pPr algn="r">
                <a:defRPr/>
              </a:pPr>
              <a:t>105</a:t>
            </a:fld>
            <a:endParaRPr lang="en-US" altLang="zh-CN" sz="1400" dirty="0">
              <a:solidFill>
                <a:srgbClr val="000000"/>
              </a:solidFill>
            </a:endParaRPr>
          </a:p>
        </p:txBody>
      </p:sp>
      <p:sp>
        <p:nvSpPr>
          <p:cNvPr id="5" name="TextBox 4"/>
          <p:cNvSpPr txBox="1"/>
          <p:nvPr/>
        </p:nvSpPr>
        <p:spPr>
          <a:xfrm>
            <a:off x="901559" y="3218515"/>
            <a:ext cx="4058369" cy="1200329"/>
          </a:xfrm>
          <a:prstGeom prst="rect">
            <a:avLst/>
          </a:prstGeom>
          <a:noFill/>
        </p:spPr>
        <p:txBody>
          <a:bodyPr wrap="square" rtlCol="0">
            <a:spAutoFit/>
          </a:bodyPr>
          <a:lstStyle/>
          <a:p>
            <a:pPr algn="ctr"/>
            <a:r>
              <a:rPr lang="en-US" sz="2400" dirty="0">
                <a:solidFill>
                  <a:srgbClr val="000000"/>
                </a:solidFill>
              </a:rPr>
              <a:t>A great book that covers OpenMP features beyond OpenMP 2.5</a:t>
            </a:r>
          </a:p>
        </p:txBody>
      </p:sp>
    </p:spTree>
    <p:extLst>
      <p:ext uri="{BB962C8B-B14F-4D97-AF65-F5344CB8AC3E}">
        <p14:creationId xmlns:p14="http://schemas.microsoft.com/office/powerpoint/2010/main" val="5077828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CCAE30B8-A9F2-4E5F-8EBD-B72152D22C09}" type="slidenum">
              <a:rPr lang="zh-CN" altLang="en-US"/>
              <a:pPr>
                <a:defRPr/>
              </a:pPr>
              <a:t>106</a:t>
            </a:fld>
            <a:endParaRPr lang="en-US" altLang="zh-CN"/>
          </a:p>
        </p:txBody>
      </p:sp>
      <p:sp>
        <p:nvSpPr>
          <p:cNvPr id="119811" name="Rectangle 2"/>
          <p:cNvSpPr>
            <a:spLocks noGrp="1" noChangeArrowheads="1"/>
          </p:cNvSpPr>
          <p:nvPr>
            <p:ph type="title"/>
          </p:nvPr>
        </p:nvSpPr>
        <p:spPr>
          <a:xfrm>
            <a:off x="190500" y="174626"/>
            <a:ext cx="8496300" cy="771525"/>
          </a:xfrm>
        </p:spPr>
        <p:txBody>
          <a:bodyPr/>
          <a:lstStyle/>
          <a:p>
            <a:pPr eaLnBrk="1" hangingPunct="1"/>
            <a:r>
              <a:rPr lang="en-US" sz="3200" dirty="0"/>
              <a:t>Background references</a:t>
            </a:r>
          </a:p>
        </p:txBody>
      </p:sp>
      <p:pic>
        <p:nvPicPr>
          <p:cNvPr id="119814" name="Picture 5" descr="par-patt-book-cover"/>
          <p:cNvPicPr>
            <a:picLocks noChangeAspect="1" noChangeArrowheads="1"/>
          </p:cNvPicPr>
          <p:nvPr/>
        </p:nvPicPr>
        <p:blipFill>
          <a:blip r:embed="rId3" cstate="print"/>
          <a:srcRect/>
          <a:stretch>
            <a:fillRect/>
          </a:stretch>
        </p:blipFill>
        <p:spPr bwMode="auto">
          <a:xfrm>
            <a:off x="7619034" y="931862"/>
            <a:ext cx="3482975" cy="4608512"/>
          </a:xfrm>
          <a:prstGeom prst="rect">
            <a:avLst/>
          </a:prstGeom>
          <a:noFill/>
          <a:ln w="9525">
            <a:solidFill>
              <a:schemeClr val="tx1"/>
            </a:solidFill>
            <a:miter lim="800000"/>
            <a:headEnd/>
            <a:tailEnd/>
          </a:ln>
        </p:spPr>
      </p:pic>
      <p:sp>
        <p:nvSpPr>
          <p:cNvPr id="119815" name="Rectangle 6"/>
          <p:cNvSpPr>
            <a:spLocks noChangeArrowheads="1"/>
          </p:cNvSpPr>
          <p:nvPr/>
        </p:nvSpPr>
        <p:spPr bwMode="auto">
          <a:xfrm>
            <a:off x="7333284" y="5554663"/>
            <a:ext cx="3725863" cy="1303337"/>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sz="2000" dirty="0">
                <a:latin typeface="Arial" charset="0"/>
              </a:rPr>
              <a:t>A book about how to “think parallel” with examples in </a:t>
            </a:r>
            <a:r>
              <a:rPr lang="en-US" sz="2000" dirty="0" err="1">
                <a:latin typeface="Arial" charset="0"/>
              </a:rPr>
              <a:t>OpenMP</a:t>
            </a:r>
            <a:r>
              <a:rPr lang="en-US" sz="2000" dirty="0">
                <a:latin typeface="Arial" charset="0"/>
              </a:rPr>
              <a:t>, MPI and java</a:t>
            </a:r>
          </a:p>
        </p:txBody>
      </p:sp>
      <p:sp>
        <p:nvSpPr>
          <p:cNvPr id="10" name="TextBox 9">
            <a:extLst>
              <a:ext uri="{FF2B5EF4-FFF2-40B4-BE49-F238E27FC236}">
                <a16:creationId xmlns:a16="http://schemas.microsoft.com/office/drawing/2014/main" id="{30226925-704C-7D40-B7C6-261BC58BC621}"/>
              </a:ext>
            </a:extLst>
          </p:cNvPr>
          <p:cNvSpPr txBox="1"/>
          <p:nvPr/>
        </p:nvSpPr>
        <p:spPr>
          <a:xfrm>
            <a:off x="1363040" y="5654688"/>
            <a:ext cx="3139054" cy="1077218"/>
          </a:xfrm>
          <a:prstGeom prst="rect">
            <a:avLst/>
          </a:prstGeom>
          <a:noFill/>
        </p:spPr>
        <p:txBody>
          <a:bodyPr wrap="square" rtlCol="0">
            <a:spAutoFit/>
          </a:bodyPr>
          <a:lstStyle/>
          <a:p>
            <a:r>
              <a:rPr lang="en-US" sz="1600" dirty="0"/>
              <a:t>A great book that  explores key patterns with </a:t>
            </a:r>
            <a:r>
              <a:rPr lang="en-US" sz="1600" dirty="0" err="1"/>
              <a:t>Cilk</a:t>
            </a:r>
            <a:r>
              <a:rPr lang="en-US" sz="1600" dirty="0"/>
              <a:t>, TBB, </a:t>
            </a:r>
            <a:r>
              <a:rPr lang="en-US" sz="1600" dirty="0" err="1"/>
              <a:t>OpenCL</a:t>
            </a:r>
            <a:r>
              <a:rPr lang="en-US" sz="1600" dirty="0"/>
              <a:t>, and </a:t>
            </a:r>
            <a:r>
              <a:rPr lang="en-US" sz="1600" dirty="0" err="1"/>
              <a:t>OpenMP</a:t>
            </a:r>
            <a:r>
              <a:rPr lang="en-US" sz="1600" dirty="0"/>
              <a:t> (by McCool, Robison, and Reinders)</a:t>
            </a:r>
          </a:p>
        </p:txBody>
      </p:sp>
      <p:pic>
        <p:nvPicPr>
          <p:cNvPr id="11" name="Picture 2">
            <a:extLst>
              <a:ext uri="{FF2B5EF4-FFF2-40B4-BE49-F238E27FC236}">
                <a16:creationId xmlns:a16="http://schemas.microsoft.com/office/drawing/2014/main" id="{FF4E5CC2-3062-D843-94E8-67EEA0DD4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041" y="946151"/>
            <a:ext cx="3653851" cy="44910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34440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107</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46076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177722690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4D7496-3B0D-6E4A-8F8A-D4E8604F9206}"/>
              </a:ext>
            </a:extLst>
          </p:cNvPr>
          <p:cNvSpPr>
            <a:spLocks noGrp="1"/>
          </p:cNvSpPr>
          <p:nvPr>
            <p:ph type="sldNum" sz="quarter" idx="10"/>
          </p:nvPr>
        </p:nvSpPr>
        <p:spPr/>
        <p:txBody>
          <a:bodyPr/>
          <a:lstStyle/>
          <a:p>
            <a:pPr>
              <a:defRPr/>
            </a:pPr>
            <a:fld id="{61A1981D-AD31-42D5-9BCA-B2F7346FB97C}" type="slidenum">
              <a:rPr lang="zh-CN" altLang="en-US" smtClean="0"/>
              <a:pPr>
                <a:defRPr/>
              </a:pPr>
              <a:t>108</a:t>
            </a:fld>
            <a:endParaRPr lang="en-US" altLang="zh-CN"/>
          </a:p>
        </p:txBody>
      </p:sp>
    </p:spTree>
    <p:extLst>
      <p:ext uri="{BB962C8B-B14F-4D97-AF65-F5344CB8AC3E}">
        <p14:creationId xmlns:p14="http://schemas.microsoft.com/office/powerpoint/2010/main" val="1940884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91F0FDDA-B6A5-4EDA-9F8E-6036253A3239}" type="slidenum">
              <a:rPr lang="zh-CN" altLang="en-US"/>
              <a:pPr>
                <a:defRPr/>
              </a:pPr>
              <a:t>11</a:t>
            </a:fld>
            <a:endParaRPr lang="en-US" altLang="zh-CN"/>
          </a:p>
        </p:txBody>
      </p:sp>
      <p:sp>
        <p:nvSpPr>
          <p:cNvPr id="17411" name="Rectangle 2"/>
          <p:cNvSpPr>
            <a:spLocks noGrp="1" noChangeArrowheads="1"/>
          </p:cNvSpPr>
          <p:nvPr>
            <p:ph type="title"/>
          </p:nvPr>
        </p:nvSpPr>
        <p:spPr/>
        <p:txBody>
          <a:bodyPr/>
          <a:lstStyle/>
          <a:p>
            <a:pPr eaLnBrk="1" hangingPunct="1"/>
            <a:r>
              <a:rPr lang="en-US" altLang="zh-CN" dirty="0">
                <a:ea typeface="SimSun" pitchFamily="2" charset="-122"/>
              </a:rPr>
              <a:t>Exercise, Part A: Hello World</a:t>
            </a:r>
            <a:br>
              <a:rPr lang="en-US" altLang="zh-CN" sz="4400" dirty="0">
                <a:ea typeface="SimSun" pitchFamily="2" charset="-122"/>
              </a:rPr>
            </a:br>
            <a:r>
              <a:rPr lang="en-US" altLang="zh-CN" sz="2800" dirty="0">
                <a:solidFill>
                  <a:schemeClr val="tx1"/>
                </a:solidFill>
                <a:ea typeface="SimSun" pitchFamily="2" charset="-122"/>
              </a:rPr>
              <a:t>Verify that your environment works</a:t>
            </a:r>
          </a:p>
        </p:txBody>
      </p:sp>
      <p:sp>
        <p:nvSpPr>
          <p:cNvPr id="17412" name="Rectangle 3"/>
          <p:cNvSpPr>
            <a:spLocks noGrp="1" noChangeArrowheads="1"/>
          </p:cNvSpPr>
          <p:nvPr>
            <p:ph type="body" idx="1"/>
          </p:nvPr>
        </p:nvSpPr>
        <p:spPr>
          <a:xfrm>
            <a:off x="1812925" y="1270001"/>
            <a:ext cx="8604250" cy="511175"/>
          </a:xfrm>
        </p:spPr>
        <p:txBody>
          <a:bodyPr/>
          <a:lstStyle/>
          <a:p>
            <a:pPr eaLnBrk="1" hangingPunct="1"/>
            <a:r>
              <a:rPr lang="en-US" altLang="zh-CN">
                <a:ea typeface="SimSun" pitchFamily="2" charset="-122"/>
              </a:rPr>
              <a:t>Write a program that prints “hello world”.</a:t>
            </a:r>
          </a:p>
        </p:txBody>
      </p:sp>
      <p:sp>
        <p:nvSpPr>
          <p:cNvPr id="3530756" name="Text Box 4"/>
          <p:cNvSpPr txBox="1">
            <a:spLocks noChangeArrowheads="1"/>
          </p:cNvSpPr>
          <p:nvPr/>
        </p:nvSpPr>
        <p:spPr bwMode="auto">
          <a:xfrm>
            <a:off x="2438401" y="2111782"/>
            <a:ext cx="6370637" cy="3831819"/>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endParaRPr lang="en-US" altLang="zh-CN" dirty="0">
              <a:latin typeface="Arial" charset="0"/>
            </a:endParaRPr>
          </a:p>
          <a:p>
            <a:pPr algn="l">
              <a:spcBef>
                <a:spcPct val="50000"/>
              </a:spcBef>
              <a:defRPr/>
            </a:pPr>
            <a:r>
              <a:rPr lang="en-US" altLang="zh-CN" dirty="0">
                <a:latin typeface="Arial" charset="0"/>
              </a:rPr>
              <a:t>#include&lt;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endParaRPr lang="en-US" altLang="zh-CN" dirty="0">
              <a:latin typeface="Arial" charset="0"/>
            </a:endParaRP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p>
          <a:p>
            <a:pPr algn="l">
              <a:spcBef>
                <a:spcPct val="50000"/>
              </a:spcBef>
              <a:defRPr/>
            </a:pPr>
            <a:r>
              <a:rPr lang="en-US" altLang="zh-CN" dirty="0">
                <a:latin typeface="Arial" charset="0"/>
              </a:rPr>
              <a:t>     </a:t>
            </a:r>
            <a:r>
              <a:rPr lang="en-US" altLang="zh-CN" dirty="0" err="1">
                <a:latin typeface="Arial" charset="0"/>
              </a:rPr>
              <a:t>printf</a:t>
            </a:r>
            <a:r>
              <a:rPr lang="en-US" altLang="zh-CN">
                <a:latin typeface="Arial" charset="0"/>
              </a:rPr>
              <a:t>(“ hello </a:t>
            </a:r>
            <a:r>
              <a:rPr lang="en-US" altLang="zh-CN" dirty="0">
                <a:latin typeface="Arial" charset="0"/>
              </a:rPr>
              <a:t>”);</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br>
              <a:rPr lang="en-US" altLang="zh-CN" dirty="0">
                <a:latin typeface="Arial" charset="0"/>
              </a:rPr>
            </a:br>
            <a:br>
              <a:rPr lang="en-US" altLang="zh-CN" dirty="0">
                <a:latin typeface="Arial" charset="0"/>
              </a:rPr>
            </a:br>
            <a:r>
              <a:rPr lang="en-US" altLang="zh-CN" dirty="0">
                <a:latin typeface="Arial" charset="0"/>
              </a:rPr>
              <a:t>}</a:t>
            </a:r>
          </a:p>
        </p:txBody>
      </p:sp>
      <p:sp>
        <p:nvSpPr>
          <p:cNvPr id="8" name="Rectangle 7"/>
          <p:cNvSpPr/>
          <p:nvPr/>
        </p:nvSpPr>
        <p:spPr>
          <a:xfrm>
            <a:off x="1812925" y="6435324"/>
            <a:ext cx="8496820" cy="369332"/>
          </a:xfrm>
          <a:prstGeom prst="rect">
            <a:avLst/>
          </a:prstGeom>
        </p:spPr>
        <p:txBody>
          <a:bodyPr wrap="square">
            <a:spAutoFit/>
          </a:bodyPr>
          <a:lstStyle/>
          <a:p>
            <a:r>
              <a:rPr lang="en-US" dirty="0">
                <a:hlinkClick r:id="rId3"/>
              </a:rPr>
              <a:t>https://github.com/tgmattso/OmpCommonCore.git</a:t>
            </a:r>
            <a:endParaRPr lang="en-US" dirty="0"/>
          </a:p>
        </p:txBody>
      </p:sp>
      <p:sp>
        <p:nvSpPr>
          <p:cNvPr id="9" name="Rectangle 3"/>
          <p:cNvSpPr txBox="1">
            <a:spLocks noChangeArrowheads="1"/>
          </p:cNvSpPr>
          <p:nvPr/>
        </p:nvSpPr>
        <p:spPr bwMode="auto">
          <a:xfrm>
            <a:off x="1812925" y="6073865"/>
            <a:ext cx="8604250" cy="511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altLang="zh-CN" kern="0" dirty="0">
                <a:ea typeface="SimSun" pitchFamily="2" charset="-122"/>
              </a:rPr>
              <a:t>To download the slides:</a:t>
            </a:r>
          </a:p>
        </p:txBody>
      </p:sp>
      <p:sp>
        <p:nvSpPr>
          <p:cNvPr id="2" name="TextBox 1"/>
          <p:cNvSpPr txBox="1"/>
          <p:nvPr/>
        </p:nvSpPr>
        <p:spPr>
          <a:xfrm>
            <a:off x="2936113" y="1674387"/>
            <a:ext cx="7257326" cy="369332"/>
          </a:xfrm>
          <a:prstGeom prst="rect">
            <a:avLst/>
          </a:prstGeom>
          <a:noFill/>
        </p:spPr>
        <p:txBody>
          <a:bodyPr wrap="square" rtlCol="0">
            <a:spAutoFit/>
          </a:bodyPr>
          <a:lstStyle/>
          <a:p>
            <a:r>
              <a:rPr lang="en-US" dirty="0"/>
              <a:t>git clone https://</a:t>
            </a:r>
            <a:r>
              <a:rPr lang="en-US" dirty="0" err="1"/>
              <a:t>github.com</a:t>
            </a:r>
            <a:r>
              <a:rPr lang="en-US" dirty="0"/>
              <a:t>/</a:t>
            </a:r>
            <a:r>
              <a:rPr lang="en-US" dirty="0" err="1"/>
              <a:t>tgmattso</a:t>
            </a:r>
            <a:r>
              <a:rPr lang="en-US" dirty="0"/>
              <a:t>/</a:t>
            </a:r>
            <a:r>
              <a:rPr lang="en-US" dirty="0" err="1"/>
              <a:t>OpenMPCommonCore.git</a:t>
            </a:r>
            <a:endParaRPr lang="en-US" dirty="0"/>
          </a:p>
        </p:txBody>
      </p:sp>
    </p:spTree>
    <p:extLst>
      <p:ext uri="{BB962C8B-B14F-4D97-AF65-F5344CB8AC3E}">
        <p14:creationId xmlns:p14="http://schemas.microsoft.com/office/powerpoint/2010/main" val="2668062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fld id="{C3D9731C-517F-41EF-9768-6432D85A18E5}" type="slidenum">
              <a:rPr lang="zh-CN" altLang="en-US"/>
              <a:pPr>
                <a:defRPr/>
              </a:pPr>
              <a:t>12</a:t>
            </a:fld>
            <a:endParaRPr lang="en-US" altLang="zh-CN"/>
          </a:p>
        </p:txBody>
      </p:sp>
      <p:sp>
        <p:nvSpPr>
          <p:cNvPr id="18435" name="Rectangle 2"/>
          <p:cNvSpPr>
            <a:spLocks noGrp="1" noChangeArrowheads="1"/>
          </p:cNvSpPr>
          <p:nvPr>
            <p:ph type="title"/>
          </p:nvPr>
        </p:nvSpPr>
        <p:spPr/>
        <p:txBody>
          <a:bodyPr/>
          <a:lstStyle/>
          <a:p>
            <a:pPr eaLnBrk="1" hangingPunct="1"/>
            <a:r>
              <a:rPr lang="en-US" altLang="zh-CN" dirty="0">
                <a:ea typeface="SimSun" pitchFamily="2" charset="-122"/>
              </a:rPr>
              <a:t>Exercise, Part B: Hello World</a:t>
            </a:r>
            <a:br>
              <a:rPr lang="en-US" altLang="zh-CN" dirty="0">
                <a:ea typeface="SimSun" pitchFamily="2" charset="-122"/>
              </a:rPr>
            </a:br>
            <a:r>
              <a:rPr lang="en-US" altLang="zh-CN" sz="2800" dirty="0">
                <a:solidFill>
                  <a:schemeClr val="tx1"/>
                </a:solidFill>
                <a:ea typeface="SimSun" pitchFamily="2" charset="-122"/>
              </a:rPr>
              <a:t>Verify that your OpenMP environment works</a:t>
            </a:r>
          </a:p>
        </p:txBody>
      </p:sp>
      <p:sp>
        <p:nvSpPr>
          <p:cNvPr id="18436" name="Rectangle 3"/>
          <p:cNvSpPr>
            <a:spLocks noGrp="1" noChangeArrowheads="1"/>
          </p:cNvSpPr>
          <p:nvPr>
            <p:ph type="body" idx="1"/>
          </p:nvPr>
        </p:nvSpPr>
        <p:spPr>
          <a:xfrm>
            <a:off x="1812925" y="1270001"/>
            <a:ext cx="8604250" cy="688975"/>
          </a:xfrm>
        </p:spPr>
        <p:txBody>
          <a:bodyPr/>
          <a:lstStyle/>
          <a:p>
            <a:pPr eaLnBrk="1" hangingPunct="1"/>
            <a:r>
              <a:rPr lang="en-US" altLang="zh-CN">
                <a:ea typeface="SimSun" pitchFamily="2" charset="-122"/>
              </a:rPr>
              <a:t>Write a multithreaded program that prints “hello world”.</a:t>
            </a:r>
          </a:p>
        </p:txBody>
      </p:sp>
      <p:sp>
        <p:nvSpPr>
          <p:cNvPr id="3150852" name="Text Box 4"/>
          <p:cNvSpPr txBox="1">
            <a:spLocks noChangeArrowheads="1"/>
          </p:cNvSpPr>
          <p:nvPr/>
        </p:nvSpPr>
        <p:spPr bwMode="auto">
          <a:xfrm>
            <a:off x="2391750" y="1973054"/>
            <a:ext cx="6370637" cy="3970318"/>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endParaRPr lang="en-US" altLang="zh-CN" dirty="0">
              <a:latin typeface="Arial" charset="0"/>
            </a:endParaRPr>
          </a:p>
          <a:p>
            <a:pPr algn="l">
              <a:spcBef>
                <a:spcPct val="50000"/>
              </a:spcBef>
              <a:defRPr/>
            </a:pPr>
            <a:r>
              <a:rPr lang="en-US" altLang="zh-CN" dirty="0">
                <a:latin typeface="Arial" charset="0"/>
              </a:rPr>
              <a:t>#include &lt;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endParaRPr lang="en-US" altLang="zh-CN" dirty="0">
              <a:latin typeface="Arial" charset="0"/>
            </a:endParaRP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p>
          <a:p>
            <a:pPr algn="l">
              <a:spcBef>
                <a:spcPct val="50000"/>
              </a:spcBef>
              <a:defRPr/>
            </a:pPr>
            <a:r>
              <a:rPr lang="en-US" altLang="zh-CN" dirty="0">
                <a:latin typeface="Arial" charset="0"/>
              </a:rPr>
              <a:t>     </a:t>
            </a:r>
            <a:r>
              <a:rPr lang="en-US" altLang="zh-CN" dirty="0" err="1">
                <a:latin typeface="Arial" charset="0"/>
              </a:rPr>
              <a:t>printf</a:t>
            </a:r>
            <a:r>
              <a:rPr lang="en-US" altLang="zh-CN" dirty="0">
                <a:latin typeface="Arial" charset="0"/>
              </a:rPr>
              <a:t>(“ hello ”);</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p>
          <a:p>
            <a:pPr algn="l">
              <a:spcBef>
                <a:spcPct val="50000"/>
              </a:spcBef>
              <a:defRPr/>
            </a:pPr>
            <a:br>
              <a:rPr lang="en-US" altLang="zh-CN" dirty="0">
                <a:latin typeface="Arial" charset="0"/>
              </a:rPr>
            </a:br>
            <a:r>
              <a:rPr lang="en-US" altLang="zh-CN" dirty="0">
                <a:latin typeface="Arial" charset="0"/>
              </a:rPr>
              <a:t>}</a:t>
            </a:r>
          </a:p>
        </p:txBody>
      </p:sp>
      <p:sp>
        <p:nvSpPr>
          <p:cNvPr id="18439" name="Text Box 11"/>
          <p:cNvSpPr txBox="1">
            <a:spLocks noChangeArrowheads="1"/>
          </p:cNvSpPr>
          <p:nvPr/>
        </p:nvSpPr>
        <p:spPr bwMode="auto">
          <a:xfrm>
            <a:off x="4936683" y="2541878"/>
            <a:ext cx="5527962" cy="2247411"/>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l">
              <a:spcBef>
                <a:spcPct val="50000"/>
              </a:spcBef>
            </a:pPr>
            <a:r>
              <a:rPr lang="en-US" sz="2000" b="1" dirty="0">
                <a:latin typeface="Arial" charset="0"/>
              </a:rPr>
              <a:t>Switches for compiling and linking</a:t>
            </a:r>
          </a:p>
          <a:p>
            <a:pPr lvl="1" algn="l">
              <a:spcBef>
                <a:spcPct val="50000"/>
              </a:spcBef>
            </a:pPr>
            <a:r>
              <a:rPr lang="en-US" sz="2000" b="1" dirty="0" err="1">
                <a:latin typeface="Arial" charset="0"/>
              </a:rPr>
              <a:t>gcc</a:t>
            </a:r>
            <a:r>
              <a:rPr lang="en-US" sz="2000" b="1" dirty="0">
                <a:latin typeface="Arial" charset="0"/>
              </a:rPr>
              <a:t> -</a:t>
            </a:r>
            <a:r>
              <a:rPr lang="en-US" sz="2000" b="1" dirty="0" err="1">
                <a:latin typeface="Arial" charset="0"/>
              </a:rPr>
              <a:t>fopenmp</a:t>
            </a:r>
            <a:r>
              <a:rPr lang="en-US" sz="2000" b="1" dirty="0">
                <a:latin typeface="Arial" charset="0"/>
              </a:rPr>
              <a:t>	Gnu (Linux, OSX)</a:t>
            </a:r>
          </a:p>
          <a:p>
            <a:pPr lvl="1" algn="l">
              <a:spcBef>
                <a:spcPct val="50000"/>
              </a:spcBef>
            </a:pPr>
            <a:r>
              <a:rPr lang="en-US" sz="2000" b="1" dirty="0">
                <a:latin typeface="Arial" charset="0"/>
              </a:rPr>
              <a:t>cc -</a:t>
            </a:r>
            <a:r>
              <a:rPr lang="en-US" sz="2000" b="1" dirty="0" err="1">
                <a:latin typeface="Arial" charset="0"/>
              </a:rPr>
              <a:t>qopenmp</a:t>
            </a:r>
            <a:r>
              <a:rPr lang="en-US" sz="2000" b="1" dirty="0">
                <a:latin typeface="Arial" charset="0"/>
              </a:rPr>
              <a:t>         Intel (</a:t>
            </a:r>
            <a:r>
              <a:rPr lang="en-US" sz="2000" b="1" dirty="0" err="1">
                <a:latin typeface="Arial" charset="0"/>
              </a:rPr>
              <a:t>Linux@NERSC</a:t>
            </a:r>
            <a:r>
              <a:rPr lang="en-US" sz="2000" b="1" dirty="0">
                <a:latin typeface="Arial" charset="0"/>
              </a:rPr>
              <a:t>)</a:t>
            </a:r>
          </a:p>
          <a:p>
            <a:pPr lvl="1" algn="l">
              <a:spcBef>
                <a:spcPct val="50000"/>
              </a:spcBef>
            </a:pPr>
            <a:r>
              <a:rPr lang="en-US" sz="2000" b="1" dirty="0" err="1">
                <a:latin typeface="Arial" charset="0"/>
              </a:rPr>
              <a:t>icl</a:t>
            </a:r>
            <a:r>
              <a:rPr lang="en-US" sz="2000" b="1" dirty="0">
                <a:latin typeface="Arial" charset="0"/>
              </a:rPr>
              <a:t> /</a:t>
            </a:r>
            <a:r>
              <a:rPr lang="en-US" sz="2000" b="1" dirty="0" err="1">
                <a:latin typeface="Arial" charset="0"/>
              </a:rPr>
              <a:t>Qopenmp</a:t>
            </a:r>
            <a:r>
              <a:rPr lang="en-US" sz="2000" b="1" dirty="0">
                <a:latin typeface="Arial" charset="0"/>
              </a:rPr>
              <a:t>  	Intel (windows)</a:t>
            </a:r>
          </a:p>
          <a:p>
            <a:pPr lvl="1" algn="l">
              <a:spcBef>
                <a:spcPct val="50000"/>
              </a:spcBef>
            </a:pPr>
            <a:r>
              <a:rPr lang="en-US" sz="2000" b="1" dirty="0" err="1">
                <a:latin typeface="Arial" charset="0"/>
              </a:rPr>
              <a:t>icc</a:t>
            </a:r>
            <a:r>
              <a:rPr lang="en-US" sz="2000" b="1" dirty="0">
                <a:latin typeface="Arial" charset="0"/>
              </a:rPr>
              <a:t> -</a:t>
            </a:r>
            <a:r>
              <a:rPr lang="en-US" sz="2000" b="1" dirty="0" err="1">
                <a:latin typeface="Arial" charset="0"/>
              </a:rPr>
              <a:t>fopenmp</a:t>
            </a:r>
            <a:r>
              <a:rPr lang="en-US" sz="2000" b="1" dirty="0">
                <a:latin typeface="Arial" charset="0"/>
              </a:rPr>
              <a:t>  	Intel (Linux, OSX)</a:t>
            </a:r>
          </a:p>
        </p:txBody>
      </p:sp>
      <p:grpSp>
        <p:nvGrpSpPr>
          <p:cNvPr id="3" name="Group 2"/>
          <p:cNvGrpSpPr/>
          <p:nvPr/>
        </p:nvGrpSpPr>
        <p:grpSpPr>
          <a:xfrm>
            <a:off x="2391209" y="2105026"/>
            <a:ext cx="5539044" cy="3460987"/>
            <a:chOff x="1338263" y="2117725"/>
            <a:chExt cx="5539044" cy="3460987"/>
          </a:xfrm>
        </p:grpSpPr>
        <p:grpSp>
          <p:nvGrpSpPr>
            <p:cNvPr id="2" name="Group 10"/>
            <p:cNvGrpSpPr>
              <a:grpSpLocks/>
            </p:cNvGrpSpPr>
            <p:nvPr/>
          </p:nvGrpSpPr>
          <p:grpSpPr bwMode="auto">
            <a:xfrm>
              <a:off x="1338263" y="2117725"/>
              <a:ext cx="5499100" cy="1960563"/>
              <a:chOff x="843" y="1334"/>
              <a:chExt cx="3464" cy="1235"/>
            </a:xfrm>
          </p:grpSpPr>
          <p:sp>
            <p:nvSpPr>
              <p:cNvPr id="18440" name="Text Box 5"/>
              <p:cNvSpPr txBox="1">
                <a:spLocks noChangeArrowheads="1"/>
              </p:cNvSpPr>
              <p:nvPr/>
            </p:nvSpPr>
            <p:spPr bwMode="auto">
              <a:xfrm>
                <a:off x="906" y="2075"/>
                <a:ext cx="3401" cy="494"/>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#pragma </a:t>
                </a:r>
                <a:r>
                  <a:rPr lang="en-US" dirty="0" err="1">
                    <a:solidFill>
                      <a:srgbClr val="C00000"/>
                    </a:solidFill>
                  </a:rPr>
                  <a:t>omp</a:t>
                </a:r>
                <a:r>
                  <a:rPr lang="en-US" dirty="0">
                    <a:solidFill>
                      <a:srgbClr val="C00000"/>
                    </a:solidFill>
                  </a:rPr>
                  <a:t> parallel</a:t>
                </a:r>
              </a:p>
              <a:p>
                <a:pPr algn="l">
                  <a:spcBef>
                    <a:spcPct val="50000"/>
                  </a:spcBef>
                </a:pPr>
                <a:r>
                  <a:rPr lang="en-US" dirty="0">
                    <a:solidFill>
                      <a:srgbClr val="C00000"/>
                    </a:solidFill>
                  </a:rPr>
                  <a:t>{</a:t>
                </a:r>
              </a:p>
            </p:txBody>
          </p:sp>
          <p:sp>
            <p:nvSpPr>
              <p:cNvPr id="18442" name="Text Box 9"/>
              <p:cNvSpPr txBox="1">
                <a:spLocks noChangeArrowheads="1"/>
              </p:cNvSpPr>
              <p:nvPr/>
            </p:nvSpPr>
            <p:spPr bwMode="auto">
              <a:xfrm>
                <a:off x="843" y="1334"/>
                <a:ext cx="3401" cy="233"/>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#include &lt;</a:t>
                </a:r>
                <a:r>
                  <a:rPr lang="en-US" dirty="0" err="1">
                    <a:solidFill>
                      <a:srgbClr val="C00000"/>
                    </a:solidFill>
                  </a:rPr>
                  <a:t>omp.h</a:t>
                </a:r>
                <a:r>
                  <a:rPr lang="en-US" dirty="0">
                    <a:solidFill>
                      <a:srgbClr val="C00000"/>
                    </a:solidFill>
                  </a:rPr>
                  <a:t>&gt;</a:t>
                </a:r>
              </a:p>
            </p:txBody>
          </p:sp>
        </p:grpSp>
        <p:sp>
          <p:nvSpPr>
            <p:cNvPr id="11" name="Text Box 9"/>
            <p:cNvSpPr txBox="1">
              <a:spLocks noChangeArrowheads="1"/>
            </p:cNvSpPr>
            <p:nvPr/>
          </p:nvSpPr>
          <p:spPr bwMode="auto">
            <a:xfrm>
              <a:off x="1478219" y="5208824"/>
              <a:ext cx="5399088" cy="369888"/>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a:t>
              </a:r>
            </a:p>
          </p:txBody>
        </p:sp>
      </p:grpSp>
      <p:sp>
        <p:nvSpPr>
          <p:cNvPr id="15" name="TextBox 14"/>
          <p:cNvSpPr txBox="1"/>
          <p:nvPr/>
        </p:nvSpPr>
        <p:spPr>
          <a:xfrm>
            <a:off x="2936113" y="1662812"/>
            <a:ext cx="7257326" cy="369332"/>
          </a:xfrm>
          <a:prstGeom prst="rect">
            <a:avLst/>
          </a:prstGeom>
          <a:noFill/>
        </p:spPr>
        <p:txBody>
          <a:bodyPr wrap="square" rtlCol="0">
            <a:spAutoFit/>
          </a:bodyPr>
          <a:lstStyle/>
          <a:p>
            <a:r>
              <a:rPr lang="en-US" dirty="0"/>
              <a:t>git clone https://</a:t>
            </a:r>
            <a:r>
              <a:rPr lang="en-US" dirty="0" err="1"/>
              <a:t>github.com</a:t>
            </a:r>
            <a:r>
              <a:rPr lang="en-US" dirty="0"/>
              <a:t>/</a:t>
            </a:r>
            <a:r>
              <a:rPr lang="en-US" dirty="0" err="1"/>
              <a:t>tgmattso</a:t>
            </a:r>
            <a:r>
              <a:rPr lang="en-US" dirty="0"/>
              <a:t>/</a:t>
            </a:r>
            <a:r>
              <a:rPr lang="en-US" dirty="0" err="1"/>
              <a:t>OpenMP_Common_Core.git</a:t>
            </a:r>
            <a:endParaRPr lang="en-US" dirty="0"/>
          </a:p>
        </p:txBody>
      </p:sp>
    </p:spTree>
    <p:extLst>
      <p:ext uri="{BB962C8B-B14F-4D97-AF65-F5344CB8AC3E}">
        <p14:creationId xmlns:p14="http://schemas.microsoft.com/office/powerpoint/2010/main" val="12737807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pPr>
              <a:defRPr/>
            </a:pPr>
            <a:fld id="{9294490B-4FF9-4441-A15B-AEBC81C7AC2C}" type="slidenum">
              <a:rPr lang="zh-CN" altLang="en-US"/>
              <a:pPr>
                <a:defRPr/>
              </a:pPr>
              <a:t>13</a:t>
            </a:fld>
            <a:endParaRPr lang="en-US" altLang="zh-CN"/>
          </a:p>
        </p:txBody>
      </p:sp>
      <p:sp>
        <p:nvSpPr>
          <p:cNvPr id="19459" name="Rectangle 2"/>
          <p:cNvSpPr>
            <a:spLocks noGrp="1" noChangeArrowheads="1"/>
          </p:cNvSpPr>
          <p:nvPr>
            <p:ph type="title"/>
          </p:nvPr>
        </p:nvSpPr>
        <p:spPr/>
        <p:txBody>
          <a:bodyPr/>
          <a:lstStyle/>
          <a:p>
            <a:pPr eaLnBrk="1" hangingPunct="1"/>
            <a:r>
              <a:rPr lang="en-US" altLang="zh-CN" dirty="0">
                <a:ea typeface="SimSun" pitchFamily="2" charset="-122"/>
              </a:rPr>
              <a:t>Solution</a:t>
            </a:r>
            <a:br>
              <a:rPr lang="en-US" altLang="zh-CN" dirty="0">
                <a:ea typeface="SimSun" pitchFamily="2" charset="-122"/>
              </a:rPr>
            </a:br>
            <a:r>
              <a:rPr lang="en-US" altLang="zh-CN" sz="3200" dirty="0">
                <a:solidFill>
                  <a:schemeClr val="tx1"/>
                </a:solidFill>
                <a:ea typeface="SimSun" pitchFamily="2" charset="-122"/>
              </a:rPr>
              <a:t>A Multi-Threaded “Hello World” Program</a:t>
            </a:r>
            <a:endParaRPr lang="en-US" altLang="zh-CN" dirty="0">
              <a:solidFill>
                <a:schemeClr val="tx1"/>
              </a:solidFill>
              <a:ea typeface="SimSun" pitchFamily="2" charset="-122"/>
            </a:endParaRPr>
          </a:p>
        </p:txBody>
      </p:sp>
      <p:sp>
        <p:nvSpPr>
          <p:cNvPr id="19460" name="Rectangle 3"/>
          <p:cNvSpPr>
            <a:spLocks noGrp="1" noChangeArrowheads="1"/>
          </p:cNvSpPr>
          <p:nvPr>
            <p:ph type="body" idx="1"/>
          </p:nvPr>
        </p:nvSpPr>
        <p:spPr>
          <a:xfrm>
            <a:off x="1835150" y="1350598"/>
            <a:ext cx="8604250" cy="371494"/>
          </a:xfrm>
        </p:spPr>
        <p:txBody>
          <a:bodyPr/>
          <a:lstStyle/>
          <a:p>
            <a:pPr eaLnBrk="1" hangingPunct="1"/>
            <a:r>
              <a:rPr lang="en-US" altLang="zh-CN" sz="2000" dirty="0">
                <a:ea typeface="SimSun" pitchFamily="2" charset="-122"/>
              </a:rPr>
              <a:t>Write a multithreaded program where each thread prints “hello world”.</a:t>
            </a:r>
          </a:p>
        </p:txBody>
      </p:sp>
      <p:sp>
        <p:nvSpPr>
          <p:cNvPr id="3152900" name="Text Box 4"/>
          <p:cNvSpPr txBox="1">
            <a:spLocks noChangeArrowheads="1"/>
          </p:cNvSpPr>
          <p:nvPr/>
        </p:nvSpPr>
        <p:spPr bwMode="auto">
          <a:xfrm>
            <a:off x="1676400" y="2078641"/>
            <a:ext cx="4953000" cy="3554819"/>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dirty="0">
                <a:latin typeface="Arial" charset="0"/>
              </a:rPr>
              <a:t>#include &lt;</a:t>
            </a:r>
            <a:r>
              <a:rPr lang="en-US" altLang="zh-CN" dirty="0" err="1">
                <a:latin typeface="Arial" charset="0"/>
              </a:rPr>
              <a:t>omp.h</a:t>
            </a:r>
            <a:r>
              <a:rPr lang="en-US" altLang="zh-CN" dirty="0">
                <a:latin typeface="Arial" charset="0"/>
              </a:rPr>
              <a:t>&gt;</a:t>
            </a:r>
            <a:br>
              <a:rPr lang="en-US" altLang="zh-CN" dirty="0">
                <a:latin typeface="Arial" charset="0"/>
              </a:rPr>
            </a:br>
            <a:r>
              <a:rPr lang="en-US" altLang="zh-CN" dirty="0">
                <a:latin typeface="Arial" charset="0"/>
              </a:rPr>
              <a:t>#include &lt;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r>
              <a:rPr lang="en-US" altLang="zh-CN" dirty="0">
                <a:latin typeface="Arial" charset="0"/>
              </a:rPr>
              <a:t>#pragma </a:t>
            </a:r>
            <a:r>
              <a:rPr lang="en-US" altLang="zh-CN" dirty="0" err="1">
                <a:latin typeface="Arial" charset="0"/>
              </a:rPr>
              <a:t>omp</a:t>
            </a:r>
            <a:r>
              <a:rPr lang="en-US" altLang="zh-CN" dirty="0">
                <a:latin typeface="Arial" charset="0"/>
              </a:rPr>
              <a:t> parallel</a:t>
            </a:r>
            <a:br>
              <a:rPr lang="en-US" altLang="zh-CN" dirty="0">
                <a:latin typeface="Arial" charset="0"/>
              </a:rPr>
            </a:br>
            <a:r>
              <a:rPr lang="en-US" altLang="zh-CN" dirty="0">
                <a:latin typeface="Arial" charset="0"/>
              </a:rPr>
              <a:t> {</a:t>
            </a: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r>
              <a:rPr lang="en-US" altLang="zh-CN" dirty="0" err="1">
                <a:latin typeface="Arial" charset="0"/>
              </a:rPr>
              <a:t>printf</a:t>
            </a:r>
            <a:r>
              <a:rPr lang="en-US" altLang="zh-CN" dirty="0">
                <a:latin typeface="Arial" charset="0"/>
              </a:rPr>
              <a:t>(“ hello ”);</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br>
              <a:rPr lang="en-US" altLang="zh-CN" dirty="0">
                <a:latin typeface="Arial" charset="0"/>
              </a:rPr>
            </a:br>
            <a:r>
              <a:rPr lang="en-US" altLang="zh-CN" dirty="0">
                <a:latin typeface="Arial" charset="0"/>
              </a:rPr>
              <a:t>   }</a:t>
            </a:r>
            <a:br>
              <a:rPr lang="en-US" altLang="zh-CN" dirty="0">
                <a:latin typeface="Arial" charset="0"/>
              </a:rPr>
            </a:br>
            <a:r>
              <a:rPr lang="en-US" altLang="zh-CN" dirty="0">
                <a:latin typeface="Arial" charset="0"/>
              </a:rPr>
              <a:t>}</a:t>
            </a:r>
            <a:endParaRPr lang="en-US" altLang="zh-CN" sz="2800" dirty="0">
              <a:latin typeface="Arial" charset="0"/>
            </a:endParaRPr>
          </a:p>
        </p:txBody>
      </p:sp>
      <p:sp>
        <p:nvSpPr>
          <p:cNvPr id="3152901" name="Text Box 5"/>
          <p:cNvSpPr txBox="1">
            <a:spLocks noChangeArrowheads="1"/>
          </p:cNvSpPr>
          <p:nvPr/>
        </p:nvSpPr>
        <p:spPr bwMode="auto">
          <a:xfrm>
            <a:off x="7162800" y="2688240"/>
            <a:ext cx="3276600" cy="2185214"/>
          </a:xfrm>
          <a:prstGeom prst="rect">
            <a:avLst/>
          </a:prstGeom>
          <a:solidFill>
            <a:srgbClr val="F9F9F9"/>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2800" dirty="0">
                <a:latin typeface="Arial" charset="0"/>
              </a:rPr>
              <a:t>Sample Output:</a:t>
            </a:r>
          </a:p>
          <a:p>
            <a:pPr algn="l">
              <a:spcBef>
                <a:spcPct val="50000"/>
              </a:spcBef>
              <a:defRPr/>
            </a:pPr>
            <a:r>
              <a:rPr lang="en-US" altLang="zh-CN" dirty="0">
                <a:latin typeface="Arial" charset="0"/>
              </a:rPr>
              <a:t>hello hello world</a:t>
            </a:r>
          </a:p>
          <a:p>
            <a:pPr algn="l">
              <a:spcBef>
                <a:spcPct val="50000"/>
              </a:spcBef>
              <a:defRPr/>
            </a:pPr>
            <a:r>
              <a:rPr lang="en-US" altLang="zh-CN" dirty="0">
                <a:latin typeface="Arial" charset="0"/>
              </a:rPr>
              <a:t>world</a:t>
            </a:r>
          </a:p>
          <a:p>
            <a:pPr algn="l">
              <a:spcBef>
                <a:spcPct val="50000"/>
              </a:spcBef>
              <a:defRPr/>
            </a:pPr>
            <a:r>
              <a:rPr lang="en-US" altLang="zh-CN" dirty="0">
                <a:latin typeface="Arial" charset="0"/>
              </a:rPr>
              <a:t>hello  hello world</a:t>
            </a:r>
          </a:p>
          <a:p>
            <a:pPr algn="l">
              <a:spcBef>
                <a:spcPct val="50000"/>
              </a:spcBef>
              <a:defRPr/>
            </a:pPr>
            <a:r>
              <a:rPr lang="en-US" altLang="zh-CN" dirty="0">
                <a:latin typeface="Arial" charset="0"/>
              </a:rPr>
              <a:t>world</a:t>
            </a:r>
          </a:p>
        </p:txBody>
      </p:sp>
      <p:sp>
        <p:nvSpPr>
          <p:cNvPr id="3152902" name="Text Box 6"/>
          <p:cNvSpPr txBox="1">
            <a:spLocks noChangeArrowheads="1"/>
          </p:cNvSpPr>
          <p:nvPr/>
        </p:nvSpPr>
        <p:spPr bwMode="auto">
          <a:xfrm>
            <a:off x="4800600" y="2078641"/>
            <a:ext cx="2438400" cy="379413"/>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lgn="l">
              <a:spcBef>
                <a:spcPct val="50000"/>
              </a:spcBef>
              <a:defRPr/>
            </a:pPr>
            <a:r>
              <a:rPr lang="en-US" altLang="zh-CN">
                <a:latin typeface="Arial Unicode MS" pitchFamily="34" charset="-128"/>
              </a:rPr>
              <a:t>OpenMP include file</a:t>
            </a:r>
          </a:p>
        </p:txBody>
      </p:sp>
      <p:sp>
        <p:nvSpPr>
          <p:cNvPr id="3152903" name="Line 7"/>
          <p:cNvSpPr>
            <a:spLocks noChangeShapeType="1"/>
          </p:cNvSpPr>
          <p:nvPr/>
        </p:nvSpPr>
        <p:spPr bwMode="auto">
          <a:xfrm flipH="1" flipV="1">
            <a:off x="3702996" y="2280088"/>
            <a:ext cx="1097604" cy="27153"/>
          </a:xfrm>
          <a:prstGeom prst="line">
            <a:avLst/>
          </a:prstGeom>
          <a:noFill/>
          <a:ln w="38100">
            <a:solidFill>
              <a:schemeClr val="tx1"/>
            </a:solidFill>
            <a:round/>
            <a:headEnd/>
            <a:tailEnd type="arrow" w="med" len="med"/>
          </a:ln>
        </p:spPr>
        <p:txBody>
          <a:bodyPr/>
          <a:lstStyle/>
          <a:p>
            <a:endParaRPr lang="en-US"/>
          </a:p>
        </p:txBody>
      </p:sp>
      <p:sp>
        <p:nvSpPr>
          <p:cNvPr id="3152904" name="Text Box 8"/>
          <p:cNvSpPr txBox="1">
            <a:spLocks noChangeArrowheads="1"/>
          </p:cNvSpPr>
          <p:nvPr/>
        </p:nvSpPr>
        <p:spPr bwMode="auto">
          <a:xfrm>
            <a:off x="4544861" y="3019762"/>
            <a:ext cx="2514600" cy="584775"/>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600" dirty="0">
                <a:latin typeface="Arial Unicode MS" pitchFamily="34" charset="-128"/>
              </a:rPr>
              <a:t>Parallel region with default number of threads</a:t>
            </a:r>
          </a:p>
        </p:txBody>
      </p:sp>
      <p:sp>
        <p:nvSpPr>
          <p:cNvPr id="3152905" name="Line 9"/>
          <p:cNvSpPr>
            <a:spLocks noChangeShapeType="1"/>
          </p:cNvSpPr>
          <p:nvPr/>
        </p:nvSpPr>
        <p:spPr bwMode="auto">
          <a:xfrm flipH="1">
            <a:off x="4026731" y="3313613"/>
            <a:ext cx="498057" cy="211685"/>
          </a:xfrm>
          <a:prstGeom prst="line">
            <a:avLst/>
          </a:prstGeom>
          <a:noFill/>
          <a:ln w="38100">
            <a:solidFill>
              <a:schemeClr val="tx1"/>
            </a:solidFill>
            <a:round/>
            <a:headEnd type="none" w="sm" len="sm"/>
            <a:tailEnd type="arrow" w="med" len="med"/>
          </a:ln>
        </p:spPr>
        <p:txBody>
          <a:bodyPr/>
          <a:lstStyle/>
          <a:p>
            <a:endParaRPr lang="en-US"/>
          </a:p>
        </p:txBody>
      </p:sp>
      <p:sp>
        <p:nvSpPr>
          <p:cNvPr id="3152908" name="Text Box 12"/>
          <p:cNvSpPr txBox="1">
            <a:spLocks noChangeArrowheads="1"/>
          </p:cNvSpPr>
          <p:nvPr/>
        </p:nvSpPr>
        <p:spPr bwMode="auto">
          <a:xfrm>
            <a:off x="2811517" y="5367174"/>
            <a:ext cx="3048000" cy="34925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lgn="l">
              <a:spcBef>
                <a:spcPct val="50000"/>
              </a:spcBef>
              <a:defRPr/>
            </a:pPr>
            <a:r>
              <a:rPr lang="en-US" altLang="zh-CN" sz="1600" dirty="0">
                <a:latin typeface="Arial Unicode MS" pitchFamily="34" charset="-128"/>
              </a:rPr>
              <a:t>End of the Parallel region</a:t>
            </a:r>
          </a:p>
        </p:txBody>
      </p:sp>
      <p:sp>
        <p:nvSpPr>
          <p:cNvPr id="3152909" name="Line 13"/>
          <p:cNvSpPr>
            <a:spLocks noChangeShapeType="1"/>
          </p:cNvSpPr>
          <p:nvPr/>
        </p:nvSpPr>
        <p:spPr bwMode="auto">
          <a:xfrm flipH="1" flipV="1">
            <a:off x="2071861" y="5044456"/>
            <a:ext cx="739654" cy="497343"/>
          </a:xfrm>
          <a:prstGeom prst="line">
            <a:avLst/>
          </a:prstGeom>
          <a:noFill/>
          <a:ln w="38100">
            <a:solidFill>
              <a:schemeClr val="tx1"/>
            </a:solidFill>
            <a:round/>
            <a:headEnd type="none" w="sm" len="sm"/>
            <a:tailEnd type="arrow" w="med" len="med"/>
          </a:ln>
        </p:spPr>
        <p:txBody>
          <a:bodyPr/>
          <a:lstStyle/>
          <a:p>
            <a:endParaRPr lang="en-US"/>
          </a:p>
        </p:txBody>
      </p:sp>
      <p:sp>
        <p:nvSpPr>
          <p:cNvPr id="2" name="TextBox 1"/>
          <p:cNvSpPr txBox="1"/>
          <p:nvPr/>
        </p:nvSpPr>
        <p:spPr>
          <a:xfrm>
            <a:off x="1835150" y="6263368"/>
            <a:ext cx="8604250" cy="369332"/>
          </a:xfrm>
          <a:prstGeom prst="rect">
            <a:avLst/>
          </a:prstGeom>
          <a:noFill/>
        </p:spPr>
        <p:txBody>
          <a:bodyPr wrap="square" rtlCol="0">
            <a:spAutoFit/>
          </a:bodyPr>
          <a:lstStyle/>
          <a:p>
            <a:r>
              <a:rPr lang="en-US"/>
              <a:t>The statements </a:t>
            </a:r>
            <a:r>
              <a:rPr lang="en-US" dirty="0"/>
              <a:t>are interleaved based on how the operating schedules the threads </a:t>
            </a:r>
          </a:p>
        </p:txBody>
      </p:sp>
    </p:spTree>
    <p:extLst>
      <p:ext uri="{BB962C8B-B14F-4D97-AF65-F5344CB8AC3E}">
        <p14:creationId xmlns:p14="http://schemas.microsoft.com/office/powerpoint/2010/main" val="110594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29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529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529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529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529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529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52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901" grpId="0" animBg="1"/>
      <p:bldP spid="3152902" grpId="0" animBg="1"/>
      <p:bldP spid="3152903" grpId="0" animBg="1"/>
      <p:bldP spid="3152904" grpId="0" animBg="1"/>
      <p:bldP spid="3152905" grpId="0" animBg="1"/>
      <p:bldP spid="3152908" grpId="0" animBg="1"/>
      <p:bldP spid="315290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14</a:t>
            </a:fld>
            <a:endParaRPr lang="en-US" altLang="zh-CN"/>
          </a:p>
        </p:txBody>
      </p:sp>
      <p:sp>
        <p:nvSpPr>
          <p:cNvPr id="109571" name="Rectangle 2"/>
          <p:cNvSpPr>
            <a:spLocks noGrp="1" noChangeArrowheads="1"/>
          </p:cNvSpPr>
          <p:nvPr>
            <p:ph type="title"/>
          </p:nvPr>
        </p:nvSpPr>
        <p:spPr>
          <a:xfrm>
            <a:off x="1984375" y="150375"/>
            <a:ext cx="7888674" cy="525472"/>
          </a:xfrm>
        </p:spPr>
        <p:txBody>
          <a:bodyPr/>
          <a:lstStyle/>
          <a:p>
            <a:pPr eaLnBrk="1" hangingPunct="1"/>
            <a:r>
              <a:rPr lang="en-US" dirty="0"/>
              <a:t>Outline</a:t>
            </a:r>
          </a:p>
        </p:txBody>
      </p:sp>
      <p:sp>
        <p:nvSpPr>
          <p:cNvPr id="109573" name="AutoShape 4"/>
          <p:cNvSpPr>
            <a:spLocks noChangeArrowheads="1"/>
          </p:cNvSpPr>
          <p:nvPr/>
        </p:nvSpPr>
        <p:spPr bwMode="auto">
          <a:xfrm>
            <a:off x="411669" y="1147759"/>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26012768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10160000" y="6509982"/>
            <a:ext cx="1905000" cy="348018"/>
          </a:xfrm>
        </p:spPr>
        <p:txBody>
          <a:bodyPr/>
          <a:lstStyle/>
          <a:p>
            <a:pPr algn="r">
              <a:defRPr/>
            </a:pPr>
            <a:fld id="{63943BFC-2A97-43C7-BD0D-C64D49A525CE}" type="slidenum">
              <a:rPr lang="zh-CN" altLang="en-US"/>
              <a:pPr algn="r">
                <a:defRPr/>
              </a:pPr>
              <a:t>15</a:t>
            </a:fld>
            <a:endParaRPr lang="en-US" altLang="zh-CN" dirty="0"/>
          </a:p>
        </p:txBody>
      </p:sp>
      <p:sp>
        <p:nvSpPr>
          <p:cNvPr id="22531" name="Rectangle 2"/>
          <p:cNvSpPr>
            <a:spLocks noGrp="1" noChangeArrowheads="1"/>
          </p:cNvSpPr>
          <p:nvPr>
            <p:ph type="title"/>
          </p:nvPr>
        </p:nvSpPr>
        <p:spPr>
          <a:xfrm>
            <a:off x="1981200" y="212726"/>
            <a:ext cx="8496300" cy="990600"/>
          </a:xfrm>
          <a:noFill/>
        </p:spPr>
        <p:txBody>
          <a:bodyPr/>
          <a:lstStyle/>
          <a:p>
            <a:pPr eaLnBrk="1" hangingPunct="1">
              <a:lnSpc>
                <a:spcPct val="89000"/>
              </a:lnSpc>
            </a:pPr>
            <a:r>
              <a:rPr lang="en-US" altLang="zh-CN" dirty="0">
                <a:ea typeface="SimSun" pitchFamily="2" charset="-122"/>
              </a:rPr>
              <a:t>OpenMP Execution model: </a:t>
            </a:r>
            <a:endParaRPr lang="en-US" altLang="zh-CN" sz="3200" dirty="0">
              <a:solidFill>
                <a:schemeClr val="accent1"/>
              </a:solidFill>
              <a:ea typeface="SimSun" pitchFamily="2" charset="-122"/>
            </a:endParaRPr>
          </a:p>
        </p:txBody>
      </p:sp>
      <p:sp>
        <p:nvSpPr>
          <p:cNvPr id="22532" name="Rectangle 3"/>
          <p:cNvSpPr>
            <a:spLocks noChangeArrowheads="1"/>
          </p:cNvSpPr>
          <p:nvPr/>
        </p:nvSpPr>
        <p:spPr bwMode="auto">
          <a:xfrm>
            <a:off x="601251" y="990600"/>
            <a:ext cx="10947743"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latin typeface="Arial" charset="0"/>
              </a:rPr>
              <a:t>Fork-Join Parallelism: </a:t>
            </a:r>
          </a:p>
          <a:p>
            <a:pPr marL="685800" lvl="1" indent="-228600">
              <a:lnSpc>
                <a:spcPct val="94000"/>
              </a:lnSpc>
              <a:spcBef>
                <a:spcPct val="30000"/>
              </a:spcBef>
              <a:buClr>
                <a:schemeClr val="tx2"/>
              </a:buClr>
              <a:buSzPct val="75000"/>
              <a:buFont typeface="Wingdings" pitchFamily="2" charset="2"/>
              <a:buChar char="u"/>
            </a:pPr>
            <a:r>
              <a:rPr lang="en-US" altLang="zh-CN" sz="2000" dirty="0">
                <a:latin typeface="Arial" charset="0"/>
              </a:rPr>
              <a:t>Initial thread spawns a team of threads as needed.</a:t>
            </a:r>
          </a:p>
          <a:p>
            <a:pPr marL="685800" lvl="1" indent="-228600">
              <a:lnSpc>
                <a:spcPct val="94000"/>
              </a:lnSpc>
              <a:spcBef>
                <a:spcPct val="50000"/>
              </a:spcBef>
              <a:buClr>
                <a:schemeClr val="tx2"/>
              </a:buClr>
              <a:buSzPct val="75000"/>
              <a:buFont typeface="Wingdings" pitchFamily="2" charset="2"/>
              <a:buChar char="u"/>
            </a:pPr>
            <a:r>
              <a:rPr lang="en-US" altLang="zh-CN" sz="2000" dirty="0">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7874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4" name="Rectangle 5"/>
          <p:cNvSpPr>
            <a:spLocks noChangeArrowheads="1"/>
          </p:cNvSpPr>
          <p:nvPr/>
        </p:nvSpPr>
        <p:spPr bwMode="auto">
          <a:xfrm>
            <a:off x="5588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5" name="Rectangle 6"/>
          <p:cNvSpPr>
            <a:spLocks noChangeArrowheads="1"/>
          </p:cNvSpPr>
          <p:nvPr/>
        </p:nvSpPr>
        <p:spPr bwMode="auto">
          <a:xfrm>
            <a:off x="32258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6" name="Line 7"/>
          <p:cNvSpPr>
            <a:spLocks noChangeShapeType="1"/>
          </p:cNvSpPr>
          <p:nvPr/>
        </p:nvSpPr>
        <p:spPr bwMode="auto">
          <a:xfrm>
            <a:off x="2546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37" name="Line 8"/>
          <p:cNvSpPr>
            <a:spLocks noChangeShapeType="1"/>
          </p:cNvSpPr>
          <p:nvPr/>
        </p:nvSpPr>
        <p:spPr bwMode="auto">
          <a:xfrm>
            <a:off x="3689350" y="42973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38" name="Line 9"/>
          <p:cNvSpPr>
            <a:spLocks noChangeShapeType="1"/>
          </p:cNvSpPr>
          <p:nvPr/>
        </p:nvSpPr>
        <p:spPr bwMode="auto">
          <a:xfrm>
            <a:off x="3689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39" name="Line 10"/>
          <p:cNvSpPr>
            <a:spLocks noChangeShapeType="1"/>
          </p:cNvSpPr>
          <p:nvPr/>
        </p:nvSpPr>
        <p:spPr bwMode="auto">
          <a:xfrm>
            <a:off x="3689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0" name="Line 11"/>
          <p:cNvSpPr>
            <a:spLocks noChangeShapeType="1"/>
          </p:cNvSpPr>
          <p:nvPr/>
        </p:nvSpPr>
        <p:spPr bwMode="auto">
          <a:xfrm>
            <a:off x="3689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1" name="Line 12"/>
          <p:cNvSpPr>
            <a:spLocks noChangeShapeType="1"/>
          </p:cNvSpPr>
          <p:nvPr/>
        </p:nvSpPr>
        <p:spPr bwMode="auto">
          <a:xfrm flipV="1">
            <a:off x="3305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42" name="Line 13"/>
          <p:cNvSpPr>
            <a:spLocks noChangeShapeType="1"/>
          </p:cNvSpPr>
          <p:nvPr/>
        </p:nvSpPr>
        <p:spPr bwMode="auto">
          <a:xfrm flipV="1">
            <a:off x="3305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3" name="Line 14"/>
          <p:cNvSpPr>
            <a:spLocks noChangeShapeType="1"/>
          </p:cNvSpPr>
          <p:nvPr/>
        </p:nvSpPr>
        <p:spPr bwMode="auto">
          <a:xfrm>
            <a:off x="3308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4" name="Line 15"/>
          <p:cNvSpPr>
            <a:spLocks noChangeShapeType="1"/>
          </p:cNvSpPr>
          <p:nvPr/>
        </p:nvSpPr>
        <p:spPr bwMode="auto">
          <a:xfrm>
            <a:off x="3308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5" name="Line 16"/>
          <p:cNvSpPr>
            <a:spLocks noChangeShapeType="1"/>
          </p:cNvSpPr>
          <p:nvPr/>
        </p:nvSpPr>
        <p:spPr bwMode="auto">
          <a:xfrm>
            <a:off x="4451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46" name="Line 17"/>
          <p:cNvSpPr>
            <a:spLocks noChangeShapeType="1"/>
          </p:cNvSpPr>
          <p:nvPr/>
        </p:nvSpPr>
        <p:spPr bwMode="auto">
          <a:xfrm>
            <a:off x="4451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7" name="Line 18"/>
          <p:cNvSpPr>
            <a:spLocks noChangeShapeType="1"/>
          </p:cNvSpPr>
          <p:nvPr/>
        </p:nvSpPr>
        <p:spPr bwMode="auto">
          <a:xfrm flipV="1">
            <a:off x="4448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8" name="Line 19"/>
          <p:cNvSpPr>
            <a:spLocks noChangeShapeType="1"/>
          </p:cNvSpPr>
          <p:nvPr/>
        </p:nvSpPr>
        <p:spPr bwMode="auto">
          <a:xfrm flipV="1">
            <a:off x="4448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9" name="Line 20"/>
          <p:cNvSpPr>
            <a:spLocks noChangeShapeType="1"/>
          </p:cNvSpPr>
          <p:nvPr/>
        </p:nvSpPr>
        <p:spPr bwMode="auto">
          <a:xfrm>
            <a:off x="4832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50" name="Line 21"/>
          <p:cNvSpPr>
            <a:spLocks noChangeShapeType="1"/>
          </p:cNvSpPr>
          <p:nvPr/>
        </p:nvSpPr>
        <p:spPr bwMode="auto">
          <a:xfrm>
            <a:off x="5975350" y="4297363"/>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1" name="Line 22"/>
          <p:cNvSpPr>
            <a:spLocks noChangeShapeType="1"/>
          </p:cNvSpPr>
          <p:nvPr/>
        </p:nvSpPr>
        <p:spPr bwMode="auto">
          <a:xfrm>
            <a:off x="5975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2" name="Line 23"/>
          <p:cNvSpPr>
            <a:spLocks noChangeShapeType="1"/>
          </p:cNvSpPr>
          <p:nvPr/>
        </p:nvSpPr>
        <p:spPr bwMode="auto">
          <a:xfrm>
            <a:off x="5975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3" name="Line 24"/>
          <p:cNvSpPr>
            <a:spLocks noChangeShapeType="1"/>
          </p:cNvSpPr>
          <p:nvPr/>
        </p:nvSpPr>
        <p:spPr bwMode="auto">
          <a:xfrm>
            <a:off x="5975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4" name="Line 25"/>
          <p:cNvSpPr>
            <a:spLocks noChangeShapeType="1"/>
          </p:cNvSpPr>
          <p:nvPr/>
        </p:nvSpPr>
        <p:spPr bwMode="auto">
          <a:xfrm flipV="1">
            <a:off x="5591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5" name="Line 26"/>
          <p:cNvSpPr>
            <a:spLocks noChangeShapeType="1"/>
          </p:cNvSpPr>
          <p:nvPr/>
        </p:nvSpPr>
        <p:spPr bwMode="auto">
          <a:xfrm flipV="1">
            <a:off x="559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6" name="Line 27"/>
          <p:cNvSpPr>
            <a:spLocks noChangeShapeType="1"/>
          </p:cNvSpPr>
          <p:nvPr/>
        </p:nvSpPr>
        <p:spPr bwMode="auto">
          <a:xfrm>
            <a:off x="559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7" name="Line 28"/>
          <p:cNvSpPr>
            <a:spLocks noChangeShapeType="1"/>
          </p:cNvSpPr>
          <p:nvPr/>
        </p:nvSpPr>
        <p:spPr bwMode="auto">
          <a:xfrm>
            <a:off x="5594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8" name="Line 29"/>
          <p:cNvSpPr>
            <a:spLocks noChangeShapeType="1"/>
          </p:cNvSpPr>
          <p:nvPr/>
        </p:nvSpPr>
        <p:spPr bwMode="auto">
          <a:xfrm>
            <a:off x="6737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9" name="Line 30"/>
          <p:cNvSpPr>
            <a:spLocks noChangeShapeType="1"/>
          </p:cNvSpPr>
          <p:nvPr/>
        </p:nvSpPr>
        <p:spPr bwMode="auto">
          <a:xfrm>
            <a:off x="673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0" name="Line 31"/>
          <p:cNvSpPr>
            <a:spLocks noChangeShapeType="1"/>
          </p:cNvSpPr>
          <p:nvPr/>
        </p:nvSpPr>
        <p:spPr bwMode="auto">
          <a:xfrm flipV="1">
            <a:off x="673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1" name="Line 32"/>
          <p:cNvSpPr>
            <a:spLocks noChangeShapeType="1"/>
          </p:cNvSpPr>
          <p:nvPr/>
        </p:nvSpPr>
        <p:spPr bwMode="auto">
          <a:xfrm flipV="1">
            <a:off x="6734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2" name="Line 33"/>
          <p:cNvSpPr>
            <a:spLocks noChangeShapeType="1"/>
          </p:cNvSpPr>
          <p:nvPr/>
        </p:nvSpPr>
        <p:spPr bwMode="auto">
          <a:xfrm>
            <a:off x="7118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63" name="Line 34"/>
          <p:cNvSpPr>
            <a:spLocks noChangeShapeType="1"/>
          </p:cNvSpPr>
          <p:nvPr/>
        </p:nvSpPr>
        <p:spPr bwMode="auto">
          <a:xfrm>
            <a:off x="8261350" y="42973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64" name="Line 35"/>
          <p:cNvSpPr>
            <a:spLocks noChangeShapeType="1"/>
          </p:cNvSpPr>
          <p:nvPr/>
        </p:nvSpPr>
        <p:spPr bwMode="auto">
          <a:xfrm>
            <a:off x="8261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5" name="Line 36"/>
          <p:cNvSpPr>
            <a:spLocks noChangeShapeType="1"/>
          </p:cNvSpPr>
          <p:nvPr/>
        </p:nvSpPr>
        <p:spPr bwMode="auto">
          <a:xfrm>
            <a:off x="8261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6" name="Line 37"/>
          <p:cNvSpPr>
            <a:spLocks noChangeShapeType="1"/>
          </p:cNvSpPr>
          <p:nvPr/>
        </p:nvSpPr>
        <p:spPr bwMode="auto">
          <a:xfrm>
            <a:off x="8261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7" name="Line 38"/>
          <p:cNvSpPr>
            <a:spLocks noChangeShapeType="1"/>
          </p:cNvSpPr>
          <p:nvPr/>
        </p:nvSpPr>
        <p:spPr bwMode="auto">
          <a:xfrm flipV="1">
            <a:off x="7877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68" name="Line 39"/>
          <p:cNvSpPr>
            <a:spLocks noChangeShapeType="1"/>
          </p:cNvSpPr>
          <p:nvPr/>
        </p:nvSpPr>
        <p:spPr bwMode="auto">
          <a:xfrm flipV="1">
            <a:off x="787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9" name="Line 40"/>
          <p:cNvSpPr>
            <a:spLocks noChangeShapeType="1"/>
          </p:cNvSpPr>
          <p:nvPr/>
        </p:nvSpPr>
        <p:spPr bwMode="auto">
          <a:xfrm>
            <a:off x="788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0" name="Line 41"/>
          <p:cNvSpPr>
            <a:spLocks noChangeShapeType="1"/>
          </p:cNvSpPr>
          <p:nvPr/>
        </p:nvSpPr>
        <p:spPr bwMode="auto">
          <a:xfrm>
            <a:off x="7880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1" name="Line 42"/>
          <p:cNvSpPr>
            <a:spLocks noChangeShapeType="1"/>
          </p:cNvSpPr>
          <p:nvPr/>
        </p:nvSpPr>
        <p:spPr bwMode="auto">
          <a:xfrm>
            <a:off x="9023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72" name="Line 43"/>
          <p:cNvSpPr>
            <a:spLocks noChangeShapeType="1"/>
          </p:cNvSpPr>
          <p:nvPr/>
        </p:nvSpPr>
        <p:spPr bwMode="auto">
          <a:xfrm>
            <a:off x="902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3" name="Line 44"/>
          <p:cNvSpPr>
            <a:spLocks noChangeShapeType="1"/>
          </p:cNvSpPr>
          <p:nvPr/>
        </p:nvSpPr>
        <p:spPr bwMode="auto">
          <a:xfrm flipV="1">
            <a:off x="902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4" name="Line 45"/>
          <p:cNvSpPr>
            <a:spLocks noChangeShapeType="1"/>
          </p:cNvSpPr>
          <p:nvPr/>
        </p:nvSpPr>
        <p:spPr bwMode="auto">
          <a:xfrm flipV="1">
            <a:off x="9020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5" name="Line 46"/>
          <p:cNvSpPr>
            <a:spLocks noChangeShapeType="1"/>
          </p:cNvSpPr>
          <p:nvPr/>
        </p:nvSpPr>
        <p:spPr bwMode="auto">
          <a:xfrm>
            <a:off x="5975350" y="4038600"/>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76" name="Line 47"/>
          <p:cNvSpPr>
            <a:spLocks noChangeShapeType="1"/>
          </p:cNvSpPr>
          <p:nvPr/>
        </p:nvSpPr>
        <p:spPr bwMode="auto">
          <a:xfrm>
            <a:off x="5975350" y="5334000"/>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77" name="Line 48"/>
          <p:cNvSpPr>
            <a:spLocks noChangeShapeType="1"/>
          </p:cNvSpPr>
          <p:nvPr/>
        </p:nvSpPr>
        <p:spPr bwMode="auto">
          <a:xfrm flipV="1">
            <a:off x="5591175" y="4041776"/>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78" name="Line 49"/>
          <p:cNvSpPr>
            <a:spLocks noChangeShapeType="1"/>
          </p:cNvSpPr>
          <p:nvPr/>
        </p:nvSpPr>
        <p:spPr bwMode="auto">
          <a:xfrm>
            <a:off x="5594350" y="4735514"/>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9" name="Line 50"/>
          <p:cNvSpPr>
            <a:spLocks noChangeShapeType="1"/>
          </p:cNvSpPr>
          <p:nvPr/>
        </p:nvSpPr>
        <p:spPr bwMode="auto">
          <a:xfrm>
            <a:off x="6737350" y="4044951"/>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80" name="Line 51"/>
          <p:cNvSpPr>
            <a:spLocks noChangeShapeType="1"/>
          </p:cNvSpPr>
          <p:nvPr/>
        </p:nvSpPr>
        <p:spPr bwMode="auto">
          <a:xfrm flipV="1">
            <a:off x="6734175" y="4732339"/>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81" name="Line 52"/>
          <p:cNvSpPr>
            <a:spLocks noChangeShapeType="1"/>
          </p:cNvSpPr>
          <p:nvPr/>
        </p:nvSpPr>
        <p:spPr bwMode="auto">
          <a:xfrm>
            <a:off x="9404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grpSp>
        <p:nvGrpSpPr>
          <p:cNvPr id="2" name="Group 53"/>
          <p:cNvGrpSpPr>
            <a:grpSpLocks/>
          </p:cNvGrpSpPr>
          <p:nvPr/>
        </p:nvGrpSpPr>
        <p:grpSpPr bwMode="auto">
          <a:xfrm>
            <a:off x="4114801" y="2833690"/>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p>
          </p:txBody>
        </p:sp>
      </p:grpSp>
      <p:sp>
        <p:nvSpPr>
          <p:cNvPr id="22583" name="Rectangle 58"/>
          <p:cNvSpPr>
            <a:spLocks noChangeArrowheads="1"/>
          </p:cNvSpPr>
          <p:nvPr/>
        </p:nvSpPr>
        <p:spPr bwMode="auto">
          <a:xfrm>
            <a:off x="1891284" y="3724817"/>
            <a:ext cx="1206500" cy="708528"/>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dirty="0">
                <a:latin typeface="Arial" charset="0"/>
              </a:rPr>
              <a:t>Initial Thread</a:t>
            </a:r>
          </a:p>
        </p:txBody>
      </p:sp>
      <p:sp>
        <p:nvSpPr>
          <p:cNvPr id="22584" name="Line 59"/>
          <p:cNvSpPr>
            <a:spLocks noChangeShapeType="1"/>
          </p:cNvSpPr>
          <p:nvPr/>
        </p:nvSpPr>
        <p:spPr bwMode="auto">
          <a:xfrm>
            <a:off x="2438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p>
        </p:txBody>
      </p:sp>
      <p:grpSp>
        <p:nvGrpSpPr>
          <p:cNvPr id="3" name="Group 60"/>
          <p:cNvGrpSpPr>
            <a:grpSpLocks/>
          </p:cNvGrpSpPr>
          <p:nvPr/>
        </p:nvGrpSpPr>
        <p:grpSpPr bwMode="auto">
          <a:xfrm>
            <a:off x="8382000" y="3200400"/>
            <a:ext cx="2057400" cy="1981200"/>
            <a:chOff x="4320" y="2016"/>
            <a:chExt cx="1296" cy="1248"/>
          </a:xfrm>
        </p:grpSpPr>
        <p:sp>
          <p:nvSpPr>
            <p:cNvPr id="22592" name="Line 61"/>
            <p:cNvSpPr>
              <a:spLocks noChangeShapeType="1"/>
            </p:cNvSpPr>
            <p:nvPr/>
          </p:nvSpPr>
          <p:spPr bwMode="auto">
            <a:xfrm>
              <a:off x="4368" y="3264"/>
              <a:ext cx="24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93" name="Line 62"/>
            <p:cNvSpPr>
              <a:spLocks noChangeShapeType="1"/>
            </p:cNvSpPr>
            <p:nvPr/>
          </p:nvSpPr>
          <p:spPr bwMode="auto">
            <a:xfrm>
              <a:off x="4368" y="3120"/>
              <a:ext cx="240" cy="0"/>
            </a:xfrm>
            <a:prstGeom prst="line">
              <a:avLst/>
            </a:prstGeom>
            <a:noFill/>
            <a:ln w="25400">
              <a:solidFill>
                <a:srgbClr val="FF3300"/>
              </a:solidFill>
              <a:round/>
              <a:headEnd type="none" w="sm" len="sm"/>
              <a:tailEnd type="none" w="sm" len="sm"/>
            </a:ln>
          </p:spPr>
          <p:txBody>
            <a:bodyPr wrap="none" anchor="ctr"/>
            <a:lstStyle/>
            <a:p>
              <a:endParaRPr lang="en-US"/>
            </a:p>
          </p:txBody>
        </p:sp>
        <p:sp>
          <p:nvSpPr>
            <p:cNvPr id="22594" name="Line 63"/>
            <p:cNvSpPr>
              <a:spLocks noChangeShapeType="1"/>
            </p:cNvSpPr>
            <p:nvPr/>
          </p:nvSpPr>
          <p:spPr bwMode="auto">
            <a:xfrm flipV="1">
              <a:off x="4320" y="3120"/>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5" name="Line 64"/>
            <p:cNvSpPr>
              <a:spLocks noChangeShapeType="1"/>
            </p:cNvSpPr>
            <p:nvPr/>
          </p:nvSpPr>
          <p:spPr bwMode="auto">
            <a:xfrm>
              <a:off x="4608" y="3120"/>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6" name="Line 65"/>
            <p:cNvSpPr>
              <a:spLocks noChangeShapeType="1"/>
            </p:cNvSpPr>
            <p:nvPr/>
          </p:nvSpPr>
          <p:spPr bwMode="auto">
            <a:xfrm>
              <a:off x="4320" y="3216"/>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7" name="Line 66"/>
            <p:cNvSpPr>
              <a:spLocks noChangeShapeType="1"/>
            </p:cNvSpPr>
            <p:nvPr/>
          </p:nvSpPr>
          <p:spPr bwMode="auto">
            <a:xfrm flipV="1">
              <a:off x="4608" y="3216"/>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3056707" name="Text Box 67"/>
            <p:cNvSpPr txBox="1">
              <a:spLocks noChangeArrowheads="1"/>
            </p:cNvSpPr>
            <p:nvPr/>
          </p:nvSpPr>
          <p:spPr bwMode="auto">
            <a:xfrm>
              <a:off x="4848" y="2016"/>
              <a:ext cx="768" cy="577"/>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defRPr/>
              </a:pPr>
              <a:r>
                <a:rPr lang="en-US" altLang="zh-CN" dirty="0">
                  <a:latin typeface="Arial" charset="0"/>
                </a:rPr>
                <a:t>A Nested Parallel region</a:t>
              </a:r>
            </a:p>
          </p:txBody>
        </p:sp>
        <p:sp>
          <p:nvSpPr>
            <p:cNvPr id="22599" name="Line 68"/>
            <p:cNvSpPr>
              <a:spLocks noChangeShapeType="1"/>
            </p:cNvSpPr>
            <p:nvPr/>
          </p:nvSpPr>
          <p:spPr bwMode="auto">
            <a:xfrm flipH="1">
              <a:off x="4656" y="2592"/>
              <a:ext cx="576" cy="480"/>
            </a:xfrm>
            <a:prstGeom prst="line">
              <a:avLst/>
            </a:prstGeom>
            <a:noFill/>
            <a:ln w="19050">
              <a:solidFill>
                <a:schemeClr val="tx1"/>
              </a:solidFill>
              <a:round/>
              <a:headEnd type="none" w="sm" len="sm"/>
              <a:tailEnd type="triangle" w="sm" len="sm"/>
            </a:ln>
          </p:spPr>
          <p:txBody>
            <a:bodyPr/>
            <a:lstStyle/>
            <a:p>
              <a:endParaRPr lang="en-US"/>
            </a:p>
          </p:txBody>
        </p:sp>
      </p:grpSp>
      <p:grpSp>
        <p:nvGrpSpPr>
          <p:cNvPr id="4" name="Group 69"/>
          <p:cNvGrpSpPr>
            <a:grpSpLocks/>
          </p:cNvGrpSpPr>
          <p:nvPr/>
        </p:nvGrpSpPr>
        <p:grpSpPr bwMode="auto">
          <a:xfrm>
            <a:off x="2971800" y="4876801"/>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p>
          </p:txBody>
        </p:sp>
      </p:grpSp>
    </p:spTree>
    <p:extLst>
      <p:ext uri="{BB962C8B-B14F-4D97-AF65-F5344CB8AC3E}">
        <p14:creationId xmlns:p14="http://schemas.microsoft.com/office/powerpoint/2010/main" val="408715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54BD1B93-E3AE-4640-A4D9-5694853AADBB}" type="slidenum">
              <a:rPr lang="zh-CN" altLang="en-US"/>
              <a:pPr>
                <a:defRPr/>
              </a:pPr>
              <a:t>16</a:t>
            </a:fld>
            <a:endParaRPr lang="en-US" altLang="zh-CN" dirty="0"/>
          </a:p>
        </p:txBody>
      </p:sp>
      <p:sp>
        <p:nvSpPr>
          <p:cNvPr id="23555" name="Rectangle 2"/>
          <p:cNvSpPr>
            <a:spLocks noGrp="1" noChangeArrowheads="1"/>
          </p:cNvSpPr>
          <p:nvPr>
            <p:ph type="title"/>
          </p:nvPr>
        </p:nvSpPr>
        <p:spPr>
          <a:noFill/>
        </p:spPr>
        <p:txBody>
          <a:bodyPr/>
          <a:lstStyle/>
          <a:p>
            <a:pPr eaLnBrk="1" hangingPunct="1">
              <a:lnSpc>
                <a:spcPct val="89000"/>
              </a:lnSpc>
            </a:pPr>
            <a:r>
              <a:rPr lang="en-US" altLang="zh-CN" sz="3200" dirty="0">
                <a:ea typeface="SimSun" pitchFamily="2" charset="-122"/>
              </a:rPr>
              <a:t>Thread Creation: Parallel Regions</a:t>
            </a:r>
          </a:p>
        </p:txBody>
      </p:sp>
      <p:sp>
        <p:nvSpPr>
          <p:cNvPr id="23556" name="Rectangle 3"/>
          <p:cNvSpPr>
            <a:spLocks noGrp="1" noChangeArrowheads="1"/>
          </p:cNvSpPr>
          <p:nvPr>
            <p:ph type="body" idx="1"/>
          </p:nvPr>
        </p:nvSpPr>
        <p:spPr>
          <a:xfrm>
            <a:off x="1725460" y="1070770"/>
            <a:ext cx="8991600" cy="1682750"/>
          </a:xfrm>
          <a:noFill/>
        </p:spPr>
        <p:txBody>
          <a:bodyPr/>
          <a:lstStyle/>
          <a:p>
            <a:pPr eaLnBrk="1" hangingPunct="1">
              <a:lnSpc>
                <a:spcPct val="94000"/>
              </a:lnSpc>
            </a:pPr>
            <a:r>
              <a:rPr lang="en-US" altLang="zh-CN" dirty="0">
                <a:ea typeface="SimSun" pitchFamily="2" charset="-122"/>
              </a:rPr>
              <a:t>You create threads in </a:t>
            </a:r>
            <a:r>
              <a:rPr lang="en-US" altLang="zh-CN" dirty="0" err="1">
                <a:ea typeface="SimSun" pitchFamily="2" charset="-122"/>
              </a:rPr>
              <a:t>OpenMP</a:t>
            </a:r>
            <a:r>
              <a:rPr lang="en-US" altLang="zh-CN" dirty="0">
                <a:ea typeface="SimSun" pitchFamily="2" charset="-122"/>
              </a:rPr>
              <a:t>* with the parallel construct.</a:t>
            </a:r>
          </a:p>
          <a:p>
            <a:pPr eaLnBrk="1" hangingPunct="1">
              <a:lnSpc>
                <a:spcPct val="94000"/>
              </a:lnSpc>
            </a:pPr>
            <a:r>
              <a:rPr lang="en-US" altLang="zh-CN" dirty="0">
                <a:ea typeface="SimSun" pitchFamily="2" charset="-122"/>
              </a:rPr>
              <a:t>For example, To create a 4 thread Parallel region:</a:t>
            </a:r>
          </a:p>
        </p:txBody>
      </p:sp>
      <p:sp>
        <p:nvSpPr>
          <p:cNvPr id="23557" name="Rectangle 4"/>
          <p:cNvSpPr>
            <a:spLocks noChangeArrowheads="1"/>
          </p:cNvSpPr>
          <p:nvPr/>
        </p:nvSpPr>
        <p:spPr bwMode="auto">
          <a:xfrm>
            <a:off x="3886200" y="2488958"/>
            <a:ext cx="5638800" cy="2247411"/>
          </a:xfrm>
          <a:prstGeom prst="rect">
            <a:avLst/>
          </a:prstGeom>
          <a:solidFill>
            <a:srgbClr val="F9F9F9"/>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pooh(ID,A);</a:t>
            </a:r>
            <a:br>
              <a:rPr lang="en-US" altLang="zh-CN" sz="2000" dirty="0">
                <a:latin typeface="Arial" charset="0"/>
              </a:rPr>
            </a:br>
            <a:r>
              <a:rPr lang="en-US" altLang="zh-CN" sz="2000" dirty="0">
                <a:latin typeface="Arial" charset="0"/>
              </a:rPr>
              <a:t>}</a:t>
            </a:r>
          </a:p>
        </p:txBody>
      </p:sp>
      <p:sp>
        <p:nvSpPr>
          <p:cNvPr id="1641477" name="Rectangle 5"/>
          <p:cNvSpPr>
            <a:spLocks noChangeArrowheads="1"/>
          </p:cNvSpPr>
          <p:nvPr/>
        </p:nvSpPr>
        <p:spPr bwMode="auto">
          <a:xfrm>
            <a:off x="1752601" y="5791200"/>
            <a:ext cx="8683625" cy="628650"/>
          </a:xfrm>
          <a:prstGeom prst="rect">
            <a:avLst/>
          </a:prstGeom>
          <a:noFill/>
          <a:ln w="9525">
            <a:noFill/>
            <a:miter lim="800000"/>
            <a:headEnd/>
            <a:tailEnd/>
          </a:ln>
          <a:effectLst/>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defRPr/>
            </a:pPr>
            <a:r>
              <a:rPr lang="en-US" altLang="zh-CN" sz="2400" dirty="0">
                <a:latin typeface="Arial" pitchFamily="34" charset="0"/>
                <a:ea typeface="SimSun" pitchFamily="2" charset="-122"/>
              </a:rPr>
              <a:t>Each thread calls pooh(ID,A) for ID = 0 to 3</a:t>
            </a:r>
          </a:p>
        </p:txBody>
      </p:sp>
      <p:sp>
        <p:nvSpPr>
          <p:cNvPr id="1641478" name="Rectangle 6"/>
          <p:cNvSpPr>
            <a:spLocks noChangeArrowheads="1"/>
          </p:cNvSpPr>
          <p:nvPr/>
        </p:nvSpPr>
        <p:spPr bwMode="auto">
          <a:xfrm>
            <a:off x="1905000" y="2793757"/>
            <a:ext cx="1676400" cy="228600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lIns="92075" tIns="46038" rIns="92075" bIns="46038">
            <a:spAutoFit/>
          </a:bodyPr>
          <a:lstStyle/>
          <a:p>
            <a:pPr algn="ctr">
              <a:spcBef>
                <a:spcPct val="50000"/>
              </a:spcBef>
              <a:defRPr/>
            </a:pPr>
            <a:r>
              <a:rPr lang="en-US" altLang="zh-CN" sz="2000" dirty="0">
                <a:latin typeface="Arial" charset="0"/>
              </a:rPr>
              <a:t>Each thread executes  a copy of the code</a:t>
            </a:r>
            <a:r>
              <a:rPr lang="en-US" altLang="zh-CN" dirty="0">
                <a:latin typeface="Arial" charset="0"/>
              </a:rPr>
              <a:t> </a:t>
            </a:r>
            <a:r>
              <a:rPr lang="en-US" altLang="zh-CN" sz="2000" dirty="0">
                <a:latin typeface="Arial" charset="0"/>
              </a:rPr>
              <a:t>within the structured block</a:t>
            </a:r>
            <a:endParaRPr lang="en-US" altLang="zh-CN" dirty="0">
              <a:latin typeface="Arial" charset="0"/>
            </a:endParaRPr>
          </a:p>
        </p:txBody>
      </p:sp>
      <p:grpSp>
        <p:nvGrpSpPr>
          <p:cNvPr id="2" name="Group 12"/>
          <p:cNvGrpSpPr>
            <a:grpSpLocks/>
          </p:cNvGrpSpPr>
          <p:nvPr/>
        </p:nvGrpSpPr>
        <p:grpSpPr bwMode="auto">
          <a:xfrm>
            <a:off x="7010400" y="2488958"/>
            <a:ext cx="3657600" cy="2682875"/>
            <a:chOff x="3456" y="1920"/>
            <a:chExt cx="2304" cy="1690"/>
          </a:xfrm>
        </p:grpSpPr>
        <p:sp>
          <p:nvSpPr>
            <p:cNvPr id="1641479" name="Text Box 7"/>
            <p:cNvSpPr txBox="1">
              <a:spLocks noChangeArrowheads="1"/>
            </p:cNvSpPr>
            <p:nvPr/>
          </p:nvSpPr>
          <p:spPr bwMode="auto">
            <a:xfrm>
              <a:off x="4224" y="1920"/>
              <a:ext cx="1536" cy="6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Runtime function to request a certain number of threads</a:t>
              </a:r>
            </a:p>
          </p:txBody>
        </p:sp>
        <p:sp>
          <p:nvSpPr>
            <p:cNvPr id="23563" name="Line 8"/>
            <p:cNvSpPr>
              <a:spLocks noChangeShapeType="1"/>
            </p:cNvSpPr>
            <p:nvPr/>
          </p:nvSpPr>
          <p:spPr bwMode="auto">
            <a:xfrm flipH="1">
              <a:off x="3456" y="2208"/>
              <a:ext cx="768" cy="29"/>
            </a:xfrm>
            <a:prstGeom prst="line">
              <a:avLst/>
            </a:prstGeom>
            <a:noFill/>
            <a:ln w="38100">
              <a:solidFill>
                <a:schemeClr val="tx1"/>
              </a:solidFill>
              <a:round/>
              <a:headEnd type="none" w="sm" len="sm"/>
              <a:tailEnd type="triangle" w="sm" len="sm"/>
            </a:ln>
          </p:spPr>
          <p:txBody>
            <a:bodyPr wrap="none" anchor="ctr"/>
            <a:lstStyle/>
            <a:p>
              <a:endParaRPr lang="en-US"/>
            </a:p>
          </p:txBody>
        </p:sp>
        <p:sp>
          <p:nvSpPr>
            <p:cNvPr id="1641481" name="Text Box 9"/>
            <p:cNvSpPr txBox="1">
              <a:spLocks noChangeArrowheads="1"/>
            </p:cNvSpPr>
            <p:nvPr/>
          </p:nvSpPr>
          <p:spPr bwMode="auto">
            <a:xfrm>
              <a:off x="4080" y="3168"/>
              <a:ext cx="1680" cy="442"/>
            </a:xfrm>
            <a:prstGeom prst="rect">
              <a:avLst/>
            </a:prstGeom>
            <a:solidFill>
              <a:srgbClr val="FFFFE7"/>
            </a:solidFill>
            <a:ln w="19050">
              <a:solidFill>
                <a:schemeClr val="tx2"/>
              </a:solidFill>
              <a:miter lim="800000"/>
              <a:headEnd/>
              <a:tailEnd/>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Runtime function returning a thread ID</a:t>
              </a:r>
            </a:p>
          </p:txBody>
        </p:sp>
        <p:sp>
          <p:nvSpPr>
            <p:cNvPr id="23565" name="Line 10"/>
            <p:cNvSpPr>
              <a:spLocks noChangeShapeType="1"/>
            </p:cNvSpPr>
            <p:nvPr/>
          </p:nvSpPr>
          <p:spPr bwMode="auto">
            <a:xfrm flipH="1" flipV="1">
              <a:off x="3600" y="2976"/>
              <a:ext cx="432" cy="384"/>
            </a:xfrm>
            <a:prstGeom prst="line">
              <a:avLst/>
            </a:prstGeom>
            <a:noFill/>
            <a:ln w="19050">
              <a:solidFill>
                <a:schemeClr val="tx1"/>
              </a:solidFill>
              <a:round/>
              <a:headEnd/>
              <a:tailEnd type="triangle" w="med" len="med"/>
            </a:ln>
          </p:spPr>
          <p:txBody>
            <a:bodyPr wrap="none" anchor="ctr"/>
            <a:lstStyle/>
            <a:p>
              <a:endParaRPr lang="en-US"/>
            </a:p>
          </p:txBody>
        </p:sp>
      </p:grpSp>
    </p:spTree>
    <p:extLst>
      <p:ext uri="{BB962C8B-B14F-4D97-AF65-F5344CB8AC3E}">
        <p14:creationId xmlns:p14="http://schemas.microsoft.com/office/powerpoint/2010/main" val="4217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984375" y="247650"/>
            <a:ext cx="8496300" cy="66675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dirty="0">
                <a:ea typeface="SimSun" pitchFamily="2" charset="-122"/>
              </a:rPr>
              <a:t>Thread Creation: Parallel Regions Example</a:t>
            </a:r>
          </a:p>
        </p:txBody>
      </p:sp>
      <p:sp>
        <p:nvSpPr>
          <p:cNvPr id="25604" name="Rectangle 3"/>
          <p:cNvSpPr>
            <a:spLocks noGrp="1" noChangeArrowheads="1"/>
          </p:cNvSpPr>
          <p:nvPr>
            <p:ph type="body" sz="half" idx="1"/>
          </p:nvPr>
        </p:nvSpPr>
        <p:spPr>
          <a:xfrm>
            <a:off x="1676400" y="1490523"/>
            <a:ext cx="4556192" cy="887413"/>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Each thread executes the same code redundantly.</a:t>
            </a:r>
          </a:p>
        </p:txBody>
      </p:sp>
      <p:sp>
        <p:nvSpPr>
          <p:cNvPr id="25605" name="Rectangle 4"/>
          <p:cNvSpPr>
            <a:spLocks noChangeArrowheads="1"/>
          </p:cNvSpPr>
          <p:nvPr/>
        </p:nvSpPr>
        <p:spPr bwMode="auto">
          <a:xfrm>
            <a:off x="6998805" y="1149280"/>
            <a:ext cx="4648200" cy="2679700"/>
          </a:xfrm>
          <a:prstGeom prst="rect">
            <a:avLst/>
          </a:prstGeom>
          <a:solidFill>
            <a:srgbClr val="FBFFB1"/>
          </a:solidFill>
          <a:ln w="9525">
            <a:solidFill>
              <a:schemeClr val="tx2"/>
            </a:solidFill>
            <a:miter lim="800000"/>
            <a:headEnd/>
            <a:tailEnd/>
          </a:ln>
        </p:spPr>
        <p:txBody>
          <a:bodyPr lIns="90488" tIns="44450" rIns="90488" bIns="44450"/>
          <a:lstStyle/>
          <a:p>
            <a:pPr marL="342900" indent="-342900" eaLnBrk="0" hangingPunct="0">
              <a:spcBef>
                <a:spcPct val="20000"/>
              </a:spcBef>
            </a:pPr>
            <a:r>
              <a:rPr lang="zh-CN" altLang="en-US" dirty="0">
                <a:latin typeface="Courier" pitchFamily="49" charset="0"/>
              </a:rPr>
              <a:t>	</a:t>
            </a: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p>
          <a:p>
            <a:pPr marL="342900" indent="-342900" eaLnBrk="0" hangingPunct="0">
              <a:spcBef>
                <a:spcPct val="20000"/>
              </a:spcBef>
            </a:pPr>
            <a:r>
              <a:rPr lang="en-US" altLang="zh-CN" sz="2000" dirty="0">
                <a:latin typeface="Arial" charset="0"/>
              </a:rPr>
              <a:t>	#pragma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pooh(ID, A);</a:t>
            </a:r>
            <a:br>
              <a:rPr lang="en-US" altLang="zh-CN" sz="2000" dirty="0">
                <a:latin typeface="Arial" charset="0"/>
              </a:rPr>
            </a:br>
            <a:r>
              <a:rPr lang="en-US" altLang="zh-CN" sz="2000" dirty="0">
                <a:latin typeface="Arial" charset="0"/>
              </a:rPr>
              <a:t>}</a:t>
            </a:r>
          </a:p>
          <a:p>
            <a:pPr marL="342900" indent="-342900" eaLnBrk="0" hangingPunct="0">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(“all done\n”);</a:t>
            </a:r>
          </a:p>
        </p:txBody>
      </p:sp>
      <p:sp>
        <p:nvSpPr>
          <p:cNvPr id="25606" name="Line 5"/>
          <p:cNvSpPr>
            <a:spLocks noChangeShapeType="1"/>
          </p:cNvSpPr>
          <p:nvPr/>
        </p:nvSpPr>
        <p:spPr bwMode="auto">
          <a:xfrm>
            <a:off x="4270375" y="36449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07" name="Rectangle 6"/>
          <p:cNvSpPr>
            <a:spLocks noChangeArrowheads="1"/>
          </p:cNvSpPr>
          <p:nvPr/>
        </p:nvSpPr>
        <p:spPr bwMode="auto">
          <a:xfrm>
            <a:off x="2801938" y="3904900"/>
            <a:ext cx="3119444"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omp_set_num_threads(4)</a:t>
            </a:r>
          </a:p>
        </p:txBody>
      </p:sp>
      <p:sp>
        <p:nvSpPr>
          <p:cNvPr id="25608" name="Line 7"/>
          <p:cNvSpPr>
            <a:spLocks noChangeShapeType="1"/>
          </p:cNvSpPr>
          <p:nvPr/>
        </p:nvSpPr>
        <p:spPr bwMode="auto">
          <a:xfrm>
            <a:off x="4278313" y="4356101"/>
            <a:ext cx="0" cy="5302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09" name="Line 8"/>
          <p:cNvSpPr>
            <a:spLocks noChangeShapeType="1"/>
          </p:cNvSpPr>
          <p:nvPr/>
        </p:nvSpPr>
        <p:spPr bwMode="auto">
          <a:xfrm>
            <a:off x="4281489" y="4581525"/>
            <a:ext cx="4340225"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0" name="Rectangle 9"/>
          <p:cNvSpPr>
            <a:spLocks noChangeArrowheads="1"/>
          </p:cNvSpPr>
          <p:nvPr/>
        </p:nvSpPr>
        <p:spPr bwMode="auto">
          <a:xfrm>
            <a:off x="52451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pooh(1,A)</a:t>
            </a:r>
          </a:p>
        </p:txBody>
      </p:sp>
      <p:sp>
        <p:nvSpPr>
          <p:cNvPr id="25611" name="Rectangle 10"/>
          <p:cNvSpPr>
            <a:spLocks noChangeArrowheads="1"/>
          </p:cNvSpPr>
          <p:nvPr/>
        </p:nvSpPr>
        <p:spPr bwMode="auto">
          <a:xfrm>
            <a:off x="67056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pooh(2,A)</a:t>
            </a:r>
          </a:p>
        </p:txBody>
      </p:sp>
      <p:sp>
        <p:nvSpPr>
          <p:cNvPr id="25612" name="Rectangle 11"/>
          <p:cNvSpPr>
            <a:spLocks noChangeArrowheads="1"/>
          </p:cNvSpPr>
          <p:nvPr/>
        </p:nvSpPr>
        <p:spPr bwMode="auto">
          <a:xfrm>
            <a:off x="80899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pooh(3,A)</a:t>
            </a:r>
          </a:p>
        </p:txBody>
      </p:sp>
      <p:sp>
        <p:nvSpPr>
          <p:cNvPr id="25613" name="Line 12"/>
          <p:cNvSpPr>
            <a:spLocks noChangeShapeType="1"/>
          </p:cNvSpPr>
          <p:nvPr/>
        </p:nvSpPr>
        <p:spPr bwMode="auto">
          <a:xfrm>
            <a:off x="4265613" y="5321301"/>
            <a:ext cx="0" cy="682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4" name="Line 13"/>
          <p:cNvSpPr>
            <a:spLocks noChangeShapeType="1"/>
          </p:cNvSpPr>
          <p:nvPr/>
        </p:nvSpPr>
        <p:spPr bwMode="auto">
          <a:xfrm>
            <a:off x="58785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5" name="Line 14"/>
          <p:cNvSpPr>
            <a:spLocks noChangeShapeType="1"/>
          </p:cNvSpPr>
          <p:nvPr/>
        </p:nvSpPr>
        <p:spPr bwMode="auto">
          <a:xfrm>
            <a:off x="73263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6" name="Line 15"/>
          <p:cNvSpPr>
            <a:spLocks noChangeShapeType="1"/>
          </p:cNvSpPr>
          <p:nvPr/>
        </p:nvSpPr>
        <p:spPr bwMode="auto">
          <a:xfrm>
            <a:off x="86217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7" name="Line 16"/>
          <p:cNvSpPr>
            <a:spLocks noChangeShapeType="1"/>
          </p:cNvSpPr>
          <p:nvPr/>
        </p:nvSpPr>
        <p:spPr bwMode="auto">
          <a:xfrm>
            <a:off x="4268789" y="5699125"/>
            <a:ext cx="4340225"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8" name="Line 17"/>
          <p:cNvSpPr>
            <a:spLocks noChangeShapeType="1"/>
          </p:cNvSpPr>
          <p:nvPr/>
        </p:nvSpPr>
        <p:spPr bwMode="auto">
          <a:xfrm>
            <a:off x="58658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9" name="Line 18"/>
          <p:cNvSpPr>
            <a:spLocks noChangeShapeType="1"/>
          </p:cNvSpPr>
          <p:nvPr/>
        </p:nvSpPr>
        <p:spPr bwMode="auto">
          <a:xfrm>
            <a:off x="73136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20" name="Rectangle 19"/>
          <p:cNvSpPr>
            <a:spLocks noChangeArrowheads="1"/>
          </p:cNvSpPr>
          <p:nvPr/>
        </p:nvSpPr>
        <p:spPr bwMode="auto">
          <a:xfrm>
            <a:off x="3200400" y="5941662"/>
            <a:ext cx="2277868"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printf(“all done\n”);</a:t>
            </a:r>
          </a:p>
        </p:txBody>
      </p:sp>
      <p:sp>
        <p:nvSpPr>
          <p:cNvPr id="25621" name="Line 20"/>
          <p:cNvSpPr>
            <a:spLocks noChangeShapeType="1"/>
          </p:cNvSpPr>
          <p:nvPr/>
        </p:nvSpPr>
        <p:spPr bwMode="auto">
          <a:xfrm>
            <a:off x="86090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22" name="Rectangle 21"/>
          <p:cNvSpPr>
            <a:spLocks noChangeArrowheads="1"/>
          </p:cNvSpPr>
          <p:nvPr/>
        </p:nvSpPr>
        <p:spPr bwMode="auto">
          <a:xfrm>
            <a:off x="36703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pooh(0,A)</a:t>
            </a:r>
          </a:p>
        </p:txBody>
      </p:sp>
      <p:sp>
        <p:nvSpPr>
          <p:cNvPr id="25623" name="Rectangle 22"/>
          <p:cNvSpPr>
            <a:spLocks noChangeArrowheads="1"/>
          </p:cNvSpPr>
          <p:nvPr/>
        </p:nvSpPr>
        <p:spPr bwMode="auto">
          <a:xfrm>
            <a:off x="3300413" y="3155600"/>
            <a:ext cx="1967142"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double A[1000];</a:t>
            </a:r>
          </a:p>
        </p:txBody>
      </p:sp>
      <p:sp>
        <p:nvSpPr>
          <p:cNvPr id="25624" name="Line 23"/>
          <p:cNvSpPr>
            <a:spLocks noChangeShapeType="1"/>
          </p:cNvSpPr>
          <p:nvPr/>
        </p:nvSpPr>
        <p:spPr bwMode="auto">
          <a:xfrm>
            <a:off x="4270375" y="28956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1643544" name="Rectangle 24"/>
          <p:cNvSpPr>
            <a:spLocks noChangeArrowheads="1"/>
          </p:cNvSpPr>
          <p:nvPr/>
        </p:nvSpPr>
        <p:spPr bwMode="auto">
          <a:xfrm>
            <a:off x="732971" y="4781490"/>
            <a:ext cx="2628899" cy="923972"/>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wrap="square" lIns="92075" tIns="46038" rIns="92075" bIns="46038">
            <a:spAutoFit/>
          </a:bodyPr>
          <a:lstStyle/>
          <a:p>
            <a:pPr algn="ctr">
              <a:spcBef>
                <a:spcPct val="50000"/>
              </a:spcBef>
              <a:defRPr/>
            </a:pPr>
            <a:r>
              <a:rPr lang="en-US" altLang="zh-CN" dirty="0">
                <a:latin typeface="Arial" charset="0"/>
              </a:rPr>
              <a:t>A single copy of A is shared between all threads.</a:t>
            </a:r>
          </a:p>
        </p:txBody>
      </p:sp>
      <p:sp>
        <p:nvSpPr>
          <p:cNvPr id="25626" name="Line 25"/>
          <p:cNvSpPr>
            <a:spLocks noChangeShapeType="1"/>
          </p:cNvSpPr>
          <p:nvPr/>
        </p:nvSpPr>
        <p:spPr bwMode="auto">
          <a:xfrm flipV="1">
            <a:off x="3354388" y="5181600"/>
            <a:ext cx="303212" cy="76200"/>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1643546" name="Rectangle 26"/>
          <p:cNvSpPr>
            <a:spLocks noChangeArrowheads="1"/>
          </p:cNvSpPr>
          <p:nvPr/>
        </p:nvSpPr>
        <p:spPr bwMode="auto">
          <a:xfrm>
            <a:off x="5715000" y="5835148"/>
            <a:ext cx="5219178" cy="64135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dirty="0">
                <a:latin typeface="Arial" charset="0"/>
              </a:rPr>
              <a:t>Threads wait  here  for all threads to finish before proceeding (i.e., a </a:t>
            </a:r>
            <a:r>
              <a:rPr lang="en-US" altLang="zh-CN" i="1" dirty="0">
                <a:latin typeface="Arial" charset="0"/>
              </a:rPr>
              <a:t>barrier</a:t>
            </a:r>
            <a:r>
              <a:rPr lang="en-US" altLang="zh-CN" dirty="0">
                <a:latin typeface="Arial" charset="0"/>
              </a:rPr>
              <a:t>)</a:t>
            </a:r>
          </a:p>
        </p:txBody>
      </p:sp>
      <p:sp>
        <p:nvSpPr>
          <p:cNvPr id="25628" name="Line 27"/>
          <p:cNvSpPr>
            <a:spLocks noChangeShapeType="1"/>
          </p:cNvSpPr>
          <p:nvPr/>
        </p:nvSpPr>
        <p:spPr bwMode="auto">
          <a:xfrm flipH="1" flipV="1">
            <a:off x="4343400" y="5715000"/>
            <a:ext cx="1371600" cy="457200"/>
          </a:xfrm>
          <a:prstGeom prst="line">
            <a:avLst/>
          </a:prstGeom>
          <a:noFill/>
          <a:ln w="12700">
            <a:solidFill>
              <a:schemeClr val="tx1"/>
            </a:solidFill>
            <a:round/>
            <a:headEnd type="none" w="sm" len="sm"/>
            <a:tailEnd type="triangle" w="sm" len="sm"/>
          </a:ln>
        </p:spPr>
        <p:txBody>
          <a:bodyPr wrap="none" anchor="ctr"/>
          <a:lstStyle/>
          <a:p>
            <a:endParaRPr lang="en-US"/>
          </a:p>
        </p:txBody>
      </p:sp>
      <p:sp>
        <p:nvSpPr>
          <p:cNvPr id="30" name="Slide Number Placeholder 3">
            <a:extLst>
              <a:ext uri="{FF2B5EF4-FFF2-40B4-BE49-F238E27FC236}">
                <a16:creationId xmlns:a16="http://schemas.microsoft.com/office/drawing/2014/main" id="{BA8D7CDD-CF62-9143-9875-5A3EB9A55320}"/>
              </a:ext>
            </a:extLst>
          </p:cNvPr>
          <p:cNvSpPr txBox="1">
            <a:spLocks/>
          </p:cNvSpPr>
          <p:nvPr/>
        </p:nvSpPr>
        <p:spPr>
          <a:xfrm>
            <a:off x="11102009" y="6579704"/>
            <a:ext cx="1089992" cy="278296"/>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4BD1B93-E3AE-4640-A4D9-5694853AADBB}" type="slidenum">
              <a:rPr lang="zh-CN" altLang="en-US" sz="1000" smtClean="0"/>
              <a:pPr algn="r">
                <a:defRPr/>
              </a:pPr>
              <a:t>17</a:t>
            </a:fld>
            <a:endParaRPr lang="en-US" altLang="zh-CN" sz="1000" dirty="0"/>
          </a:p>
        </p:txBody>
      </p:sp>
    </p:spTree>
    <p:extLst>
      <p:ext uri="{BB962C8B-B14F-4D97-AF65-F5344CB8AC3E}">
        <p14:creationId xmlns:p14="http://schemas.microsoft.com/office/powerpoint/2010/main" val="310700751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54BD1B93-E3AE-4640-A4D9-5694853AADBB}" type="slidenum">
              <a:rPr lang="zh-CN" altLang="en-US"/>
              <a:pPr>
                <a:defRPr/>
              </a:pPr>
              <a:t>18</a:t>
            </a:fld>
            <a:endParaRPr lang="en-US" altLang="zh-CN"/>
          </a:p>
        </p:txBody>
      </p:sp>
      <p:sp>
        <p:nvSpPr>
          <p:cNvPr id="23555" name="Rectangle 2"/>
          <p:cNvSpPr>
            <a:spLocks noGrp="1" noChangeArrowheads="1"/>
          </p:cNvSpPr>
          <p:nvPr>
            <p:ph type="title"/>
          </p:nvPr>
        </p:nvSpPr>
        <p:spPr>
          <a:xfrm>
            <a:off x="1545112" y="234920"/>
            <a:ext cx="9084789" cy="889000"/>
          </a:xfrm>
          <a:noFill/>
        </p:spPr>
        <p:txBody>
          <a:bodyPr/>
          <a:lstStyle/>
          <a:p>
            <a:pPr eaLnBrk="1" hangingPunct="1">
              <a:lnSpc>
                <a:spcPct val="89000"/>
              </a:lnSpc>
            </a:pPr>
            <a:r>
              <a:rPr lang="en-US" altLang="zh-CN" sz="3200" dirty="0">
                <a:ea typeface="SimSun" pitchFamily="2" charset="-122"/>
              </a:rPr>
              <a:t>Thread creation: </a:t>
            </a:r>
            <a:r>
              <a:rPr lang="en-US" altLang="zh-CN" sz="2400" dirty="0">
                <a:ea typeface="SimSun" pitchFamily="2" charset="-122"/>
              </a:rPr>
              <a:t>How many threads did you actually get?</a:t>
            </a:r>
          </a:p>
        </p:txBody>
      </p:sp>
      <p:sp>
        <p:nvSpPr>
          <p:cNvPr id="23556" name="Rectangle 3"/>
          <p:cNvSpPr>
            <a:spLocks noGrp="1" noChangeArrowheads="1"/>
          </p:cNvSpPr>
          <p:nvPr>
            <p:ph type="body" idx="1"/>
          </p:nvPr>
        </p:nvSpPr>
        <p:spPr>
          <a:xfrm>
            <a:off x="475989" y="898696"/>
            <a:ext cx="10947748" cy="1847356"/>
          </a:xfrm>
          <a:noFill/>
        </p:spPr>
        <p:txBody>
          <a:bodyPr/>
          <a:lstStyle/>
          <a:p>
            <a:pPr eaLnBrk="1" hangingPunct="1">
              <a:lnSpc>
                <a:spcPct val="94000"/>
              </a:lnSpc>
            </a:pPr>
            <a:r>
              <a:rPr lang="en-US" altLang="zh-CN" sz="2000" dirty="0">
                <a:ea typeface="SimSun" pitchFamily="2" charset="-122"/>
              </a:rPr>
              <a:t>Request a number of threads with </a:t>
            </a:r>
            <a:r>
              <a:rPr lang="en-US" altLang="zh-CN" sz="2000" dirty="0" err="1">
                <a:ea typeface="SimSun" pitchFamily="2" charset="-122"/>
              </a:rPr>
              <a:t>omp_set_num_threads</a:t>
            </a:r>
            <a:r>
              <a:rPr lang="en-US" altLang="zh-CN" sz="2000" dirty="0">
                <a:ea typeface="SimSun" pitchFamily="2" charset="-122"/>
              </a:rPr>
              <a:t>()</a:t>
            </a:r>
          </a:p>
          <a:p>
            <a:pPr eaLnBrk="1" hangingPunct="1">
              <a:lnSpc>
                <a:spcPct val="94000"/>
              </a:lnSpc>
            </a:pPr>
            <a:r>
              <a:rPr lang="en-US" altLang="zh-CN" sz="2000" dirty="0">
                <a:ea typeface="SimSun" pitchFamily="2" charset="-122"/>
              </a:rPr>
              <a:t>The number requested may not be the number you actually get.</a:t>
            </a:r>
          </a:p>
          <a:p>
            <a:pPr lvl="1" eaLnBrk="1" hangingPunct="1">
              <a:lnSpc>
                <a:spcPct val="94000"/>
              </a:lnSpc>
            </a:pPr>
            <a:r>
              <a:rPr lang="en-US" altLang="zh-CN" dirty="0">
                <a:ea typeface="SimSun" pitchFamily="2" charset="-122"/>
              </a:rPr>
              <a:t>An implementation may silently give you fewer threads than you requested.</a:t>
            </a:r>
          </a:p>
          <a:p>
            <a:pPr lvl="1" eaLnBrk="1" hangingPunct="1">
              <a:lnSpc>
                <a:spcPct val="94000"/>
              </a:lnSpc>
            </a:pPr>
            <a:r>
              <a:rPr lang="en-US" altLang="zh-CN" dirty="0">
                <a:ea typeface="SimSun" pitchFamily="2" charset="-122"/>
              </a:rPr>
              <a:t>Once a team of threads has launched, it will not be reduced.</a:t>
            </a:r>
          </a:p>
        </p:txBody>
      </p:sp>
      <p:sp>
        <p:nvSpPr>
          <p:cNvPr id="23557" name="Rectangle 4"/>
          <p:cNvSpPr>
            <a:spLocks noChangeArrowheads="1"/>
          </p:cNvSpPr>
          <p:nvPr/>
        </p:nvSpPr>
        <p:spPr bwMode="auto">
          <a:xfrm>
            <a:off x="3849584" y="3027967"/>
            <a:ext cx="5638800" cy="2709076"/>
          </a:xfrm>
          <a:prstGeom prst="rect">
            <a:avLst/>
          </a:prstGeom>
          <a:solidFill>
            <a:srgbClr val="F9F9F9"/>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br>
              <a:rPr lang="en-US" altLang="zh-CN" sz="2000" dirty="0">
                <a:latin typeface="Arial" charset="0"/>
              </a:rPr>
            </a:br>
            <a:r>
              <a:rPr lang="en-US" altLang="zh-CN" sz="2000" dirty="0">
                <a:latin typeface="Arial" charset="0"/>
              </a:rPr>
              <a:t>    	pooh(ID,A);</a:t>
            </a:r>
            <a:br>
              <a:rPr lang="en-US" altLang="zh-CN" sz="2000" dirty="0">
                <a:latin typeface="Arial" charset="0"/>
              </a:rPr>
            </a:br>
            <a:r>
              <a:rPr lang="en-US" altLang="zh-CN" sz="2000" dirty="0">
                <a:latin typeface="Arial" charset="0"/>
              </a:rPr>
              <a:t>}</a:t>
            </a:r>
          </a:p>
        </p:txBody>
      </p:sp>
      <p:sp>
        <p:nvSpPr>
          <p:cNvPr id="1641477" name="Rectangle 5"/>
          <p:cNvSpPr>
            <a:spLocks noChangeArrowheads="1"/>
          </p:cNvSpPr>
          <p:nvPr/>
        </p:nvSpPr>
        <p:spPr bwMode="auto">
          <a:xfrm>
            <a:off x="1567751" y="5992366"/>
            <a:ext cx="8683625" cy="628650"/>
          </a:xfrm>
          <a:prstGeom prst="rect">
            <a:avLst/>
          </a:prstGeom>
          <a:noFill/>
          <a:ln w="9525">
            <a:noFill/>
            <a:miter lim="800000"/>
            <a:headEnd/>
            <a:tailEnd/>
          </a:ln>
          <a:effectLst/>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defRPr/>
            </a:pPr>
            <a:r>
              <a:rPr lang="en-US" altLang="zh-CN" sz="2000" dirty="0">
                <a:latin typeface="Arial" pitchFamily="34" charset="0"/>
                <a:ea typeface="SimSun" pitchFamily="2" charset="-122"/>
              </a:rPr>
              <a:t>Each thread calls pooh(ID,A) for ID = 0 to nthrds-1</a:t>
            </a:r>
          </a:p>
        </p:txBody>
      </p:sp>
      <p:sp>
        <p:nvSpPr>
          <p:cNvPr id="1641478" name="Rectangle 6"/>
          <p:cNvSpPr>
            <a:spLocks noChangeArrowheads="1"/>
          </p:cNvSpPr>
          <p:nvPr/>
        </p:nvSpPr>
        <p:spPr bwMode="auto">
          <a:xfrm>
            <a:off x="1638300" y="3195720"/>
            <a:ext cx="1676400" cy="228600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lIns="92075" tIns="46038" rIns="92075" bIns="46038">
            <a:spAutoFit/>
          </a:bodyPr>
          <a:lstStyle/>
          <a:p>
            <a:pPr algn="ctr">
              <a:spcBef>
                <a:spcPct val="50000"/>
              </a:spcBef>
              <a:defRPr/>
            </a:pPr>
            <a:r>
              <a:rPr lang="en-US" altLang="zh-CN" sz="2000" dirty="0">
                <a:latin typeface="Arial" charset="0"/>
              </a:rPr>
              <a:t>Each thread executes  a copy of the code</a:t>
            </a:r>
            <a:r>
              <a:rPr lang="en-US" altLang="zh-CN" dirty="0">
                <a:latin typeface="Arial" charset="0"/>
              </a:rPr>
              <a:t> </a:t>
            </a:r>
            <a:r>
              <a:rPr lang="en-US" altLang="zh-CN" sz="2000" dirty="0">
                <a:latin typeface="Arial" charset="0"/>
              </a:rPr>
              <a:t>within the structured block</a:t>
            </a:r>
            <a:endParaRPr lang="en-US" altLang="zh-CN" dirty="0">
              <a:latin typeface="Arial" charset="0"/>
            </a:endParaRPr>
          </a:p>
        </p:txBody>
      </p:sp>
      <p:grpSp>
        <p:nvGrpSpPr>
          <p:cNvPr id="2" name="Group 12"/>
          <p:cNvGrpSpPr>
            <a:grpSpLocks/>
          </p:cNvGrpSpPr>
          <p:nvPr/>
        </p:nvGrpSpPr>
        <p:grpSpPr bwMode="auto">
          <a:xfrm>
            <a:off x="7010400" y="3048001"/>
            <a:ext cx="3657600" cy="1006475"/>
            <a:chOff x="3456" y="1920"/>
            <a:chExt cx="2304" cy="634"/>
          </a:xfrm>
        </p:grpSpPr>
        <p:sp>
          <p:nvSpPr>
            <p:cNvPr id="1641479" name="Text Box 7"/>
            <p:cNvSpPr txBox="1">
              <a:spLocks noChangeArrowheads="1"/>
            </p:cNvSpPr>
            <p:nvPr/>
          </p:nvSpPr>
          <p:spPr bwMode="auto">
            <a:xfrm>
              <a:off x="4224" y="1920"/>
              <a:ext cx="1536" cy="6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ltLang="zh-CN" sz="2000" dirty="0">
                  <a:latin typeface="Arial" charset="0"/>
                </a:rPr>
                <a:t>Runtime function to request a certain number of threads</a:t>
              </a:r>
            </a:p>
          </p:txBody>
        </p:sp>
        <p:sp>
          <p:nvSpPr>
            <p:cNvPr id="23563" name="Line 8"/>
            <p:cNvSpPr>
              <a:spLocks noChangeShapeType="1"/>
            </p:cNvSpPr>
            <p:nvPr/>
          </p:nvSpPr>
          <p:spPr bwMode="auto">
            <a:xfrm flipH="1">
              <a:off x="3456" y="2208"/>
              <a:ext cx="768" cy="29"/>
            </a:xfrm>
            <a:prstGeom prst="line">
              <a:avLst/>
            </a:prstGeom>
            <a:noFill/>
            <a:ln w="38100">
              <a:solidFill>
                <a:schemeClr val="tx1"/>
              </a:solidFill>
              <a:round/>
              <a:headEnd type="none" w="sm" len="sm"/>
              <a:tailEnd type="triangle" w="sm" len="sm"/>
            </a:ln>
          </p:spPr>
          <p:txBody>
            <a:bodyPr wrap="none" anchor="ctr"/>
            <a:lstStyle/>
            <a:p>
              <a:endParaRPr lang="en-US"/>
            </a:p>
          </p:txBody>
        </p:sp>
      </p:grpSp>
      <p:grpSp>
        <p:nvGrpSpPr>
          <p:cNvPr id="14" name="Group 12"/>
          <p:cNvGrpSpPr>
            <a:grpSpLocks/>
          </p:cNvGrpSpPr>
          <p:nvPr/>
        </p:nvGrpSpPr>
        <p:grpSpPr bwMode="auto">
          <a:xfrm>
            <a:off x="7252237" y="5126839"/>
            <a:ext cx="3207451" cy="1450975"/>
            <a:chOff x="3736" y="1840"/>
            <a:chExt cx="2024" cy="914"/>
          </a:xfrm>
        </p:grpSpPr>
        <p:sp>
          <p:nvSpPr>
            <p:cNvPr id="15" name="Text Box 7"/>
            <p:cNvSpPr txBox="1">
              <a:spLocks noChangeArrowheads="1"/>
            </p:cNvSpPr>
            <p:nvPr/>
          </p:nvSpPr>
          <p:spPr bwMode="auto">
            <a:xfrm>
              <a:off x="4224" y="1920"/>
              <a:ext cx="1536" cy="8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ltLang="zh-CN" sz="2000" dirty="0">
                  <a:latin typeface="Arial" charset="0"/>
                </a:rPr>
                <a:t>Runtime function to return actual number of threads in the team</a:t>
              </a:r>
            </a:p>
          </p:txBody>
        </p:sp>
        <p:sp>
          <p:nvSpPr>
            <p:cNvPr id="16" name="Line 8"/>
            <p:cNvSpPr>
              <a:spLocks noChangeShapeType="1"/>
            </p:cNvSpPr>
            <p:nvPr/>
          </p:nvSpPr>
          <p:spPr bwMode="auto">
            <a:xfrm flipH="1" flipV="1">
              <a:off x="3736" y="1840"/>
              <a:ext cx="488" cy="368"/>
            </a:xfrm>
            <a:prstGeom prst="line">
              <a:avLst/>
            </a:prstGeom>
            <a:noFill/>
            <a:ln w="38100">
              <a:solidFill>
                <a:schemeClr val="tx1"/>
              </a:solidFill>
              <a:round/>
              <a:headEnd type="none" w="sm" len="sm"/>
              <a:tailEnd type="triangle" w="sm" len="sm"/>
            </a:ln>
          </p:spPr>
          <p:txBody>
            <a:bodyPr wrap="none" anchor="ctr"/>
            <a:lstStyle/>
            <a:p>
              <a:endParaRPr lang="en-US"/>
            </a:p>
          </p:txBody>
        </p:sp>
      </p:grpSp>
    </p:spTree>
    <p:extLst>
      <p:ext uri="{BB962C8B-B14F-4D97-AF65-F5344CB8AC3E}">
        <p14:creationId xmlns:p14="http://schemas.microsoft.com/office/powerpoint/2010/main" val="1152271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2"/>
          <p:cNvSpPr>
            <a:spLocks noGrp="1"/>
          </p:cNvSpPr>
          <p:nvPr>
            <p:ph type="sldNum" sz="quarter" idx="10"/>
          </p:nvPr>
        </p:nvSpPr>
        <p:spPr>
          <a:xfrm>
            <a:off x="10257064" y="6591869"/>
            <a:ext cx="1905000" cy="266131"/>
          </a:xfrm>
        </p:spPr>
        <p:txBody>
          <a:bodyPr/>
          <a:lstStyle/>
          <a:p>
            <a:pPr algn="r">
              <a:defRPr/>
            </a:pPr>
            <a:fld id="{F63F4444-7A40-4F54-A332-7D94312D7C09}" type="slidenum">
              <a:rPr lang="zh-CN" altLang="en-US" sz="1000"/>
              <a:pPr algn="r">
                <a:defRPr/>
              </a:pPr>
              <a:t>19</a:t>
            </a:fld>
            <a:endParaRPr lang="en-US" altLang="zh-CN" sz="1000" dirty="0"/>
          </a:p>
        </p:txBody>
      </p:sp>
      <p:sp>
        <p:nvSpPr>
          <p:cNvPr id="26627" name="Rectangle 2"/>
          <p:cNvSpPr>
            <a:spLocks noGrp="1" noChangeArrowheads="1"/>
          </p:cNvSpPr>
          <p:nvPr>
            <p:ph type="title"/>
          </p:nvPr>
        </p:nvSpPr>
        <p:spPr>
          <a:xfrm>
            <a:off x="1943100" y="114300"/>
            <a:ext cx="8496300" cy="1143000"/>
          </a:xfrm>
        </p:spPr>
        <p:txBody>
          <a:bodyPr/>
          <a:lstStyle/>
          <a:p>
            <a:pPr eaLnBrk="1" hangingPunct="1"/>
            <a:r>
              <a:rPr lang="en-US" altLang="zh-CN" sz="3600" dirty="0">
                <a:ea typeface="SimSun" pitchFamily="2" charset="-122"/>
              </a:rPr>
              <a:t>An interesting problem to play with </a:t>
            </a:r>
            <a:br>
              <a:rPr lang="en-US" altLang="zh-CN" sz="3600" dirty="0">
                <a:ea typeface="SimSun" pitchFamily="2" charset="-122"/>
              </a:rPr>
            </a:br>
            <a:r>
              <a:rPr lang="en-US" altLang="zh-CN" sz="3200" dirty="0">
                <a:solidFill>
                  <a:schemeClr val="tx1"/>
                </a:solidFill>
                <a:ea typeface="SimSun" pitchFamily="2" charset="-122"/>
              </a:rPr>
              <a:t>Numerical integration</a:t>
            </a:r>
          </a:p>
        </p:txBody>
      </p:sp>
      <p:grpSp>
        <p:nvGrpSpPr>
          <p:cNvPr id="26628" name="Group 3"/>
          <p:cNvGrpSpPr>
            <a:grpSpLocks/>
          </p:cNvGrpSpPr>
          <p:nvPr/>
        </p:nvGrpSpPr>
        <p:grpSpPr bwMode="auto">
          <a:xfrm>
            <a:off x="6172200" y="1066801"/>
            <a:ext cx="5791200" cy="4913313"/>
            <a:chOff x="2880" y="720"/>
            <a:chExt cx="2688" cy="3095"/>
          </a:xfrm>
        </p:grpSpPr>
        <p:grpSp>
          <p:nvGrpSpPr>
            <p:cNvPr id="26651" name="Group 4"/>
            <p:cNvGrpSpPr>
              <a:grpSpLocks/>
            </p:cNvGrpSpPr>
            <p:nvPr/>
          </p:nvGrpSpPr>
          <p:grpSpPr bwMode="auto">
            <a:xfrm>
              <a:off x="3408" y="1056"/>
              <a:ext cx="1872" cy="768"/>
              <a:chOff x="3408" y="672"/>
              <a:chExt cx="1872" cy="768"/>
            </a:xfrm>
          </p:grpSpPr>
          <p:sp>
            <p:nvSpPr>
              <p:cNvPr id="26660" name="Text Box 5"/>
              <p:cNvSpPr txBox="1">
                <a:spLocks noChangeArrowheads="1"/>
              </p:cNvSpPr>
              <p:nvPr/>
            </p:nvSpPr>
            <p:spPr bwMode="auto">
              <a:xfrm>
                <a:off x="3408" y="796"/>
                <a:ext cx="240" cy="519"/>
              </a:xfrm>
              <a:prstGeom prst="rect">
                <a:avLst/>
              </a:prstGeom>
              <a:noFill/>
              <a:ln w="12700">
                <a:noFill/>
                <a:miter lim="800000"/>
                <a:headEnd type="none" w="sm" len="sm"/>
                <a:tailEnd type="none" w="sm" len="sm"/>
              </a:ln>
            </p:spPr>
            <p:txBody>
              <a:bodyPr>
                <a:spAutoFit/>
              </a:bodyPr>
              <a:lstStyle/>
              <a:p>
                <a:pPr algn="l">
                  <a:spcBef>
                    <a:spcPct val="50000"/>
                  </a:spcBef>
                </a:pPr>
                <a:r>
                  <a:rPr lang="zh-CN" altLang="en-US" sz="4800">
                    <a:latin typeface="Arial" charset="0"/>
                    <a:sym typeface="Symbol" pitchFamily="18" charset="2"/>
                  </a:rPr>
                  <a:t></a:t>
                </a:r>
                <a:r>
                  <a:rPr lang="zh-CN" altLang="en-US" sz="4000">
                    <a:latin typeface="Arial" charset="0"/>
                    <a:sym typeface="Symbol" pitchFamily="18" charset="2"/>
                  </a:rPr>
                  <a:t> </a:t>
                </a:r>
                <a:endParaRPr lang="zh-CN" altLang="en-US" sz="4000">
                  <a:latin typeface="Arial" charset="0"/>
                </a:endParaRPr>
              </a:p>
            </p:txBody>
          </p:sp>
          <p:sp>
            <p:nvSpPr>
              <p:cNvPr id="26661" name="Text Box 6"/>
              <p:cNvSpPr txBox="1">
                <a:spLocks noChangeArrowheads="1"/>
              </p:cNvSpPr>
              <p:nvPr/>
            </p:nvSpPr>
            <p:spPr bwMode="auto">
              <a:xfrm>
                <a:off x="3576" y="806"/>
                <a:ext cx="720"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latin typeface="Arial" charset="0"/>
                  </a:rPr>
                  <a:t>4.0</a:t>
                </a:r>
              </a:p>
            </p:txBody>
          </p:sp>
          <p:sp>
            <p:nvSpPr>
              <p:cNvPr id="26662" name="Text Box 7"/>
              <p:cNvSpPr txBox="1">
                <a:spLocks noChangeArrowheads="1"/>
              </p:cNvSpPr>
              <p:nvPr/>
            </p:nvSpPr>
            <p:spPr bwMode="auto">
              <a:xfrm>
                <a:off x="3528" y="1056"/>
                <a:ext cx="816"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latin typeface="Arial" charset="0"/>
                  </a:rPr>
                  <a:t>(1+x</a:t>
                </a:r>
                <a:r>
                  <a:rPr lang="en-US" altLang="zh-CN" sz="2000" baseline="30000" dirty="0">
                    <a:latin typeface="Arial" charset="0"/>
                  </a:rPr>
                  <a:t>2</a:t>
                </a:r>
                <a:r>
                  <a:rPr lang="en-US" altLang="zh-CN" sz="2000" dirty="0">
                    <a:latin typeface="Arial" charset="0"/>
                  </a:rPr>
                  <a:t>)</a:t>
                </a:r>
              </a:p>
            </p:txBody>
          </p:sp>
          <p:sp>
            <p:nvSpPr>
              <p:cNvPr id="26663" name="Line 8"/>
              <p:cNvSpPr>
                <a:spLocks noChangeShapeType="1"/>
              </p:cNvSpPr>
              <p:nvPr/>
            </p:nvSpPr>
            <p:spPr bwMode="auto">
              <a:xfrm>
                <a:off x="3696" y="1056"/>
                <a:ext cx="528" cy="0"/>
              </a:xfrm>
              <a:prstGeom prst="line">
                <a:avLst/>
              </a:prstGeom>
              <a:noFill/>
              <a:ln w="19050">
                <a:solidFill>
                  <a:schemeClr val="tx1"/>
                </a:solidFill>
                <a:round/>
                <a:headEnd type="none" w="sm" len="sm"/>
                <a:tailEnd type="none" w="sm" len="sm"/>
              </a:ln>
            </p:spPr>
            <p:txBody>
              <a:bodyPr/>
              <a:lstStyle/>
              <a:p>
                <a:endParaRPr lang="en-US"/>
              </a:p>
            </p:txBody>
          </p:sp>
          <p:sp>
            <p:nvSpPr>
              <p:cNvPr id="26664" name="Text Box 9"/>
              <p:cNvSpPr txBox="1">
                <a:spLocks noChangeArrowheads="1"/>
              </p:cNvSpPr>
              <p:nvPr/>
            </p:nvSpPr>
            <p:spPr bwMode="auto">
              <a:xfrm>
                <a:off x="4272" y="912"/>
                <a:ext cx="1008" cy="32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a:latin typeface="Arial" charset="0"/>
                  </a:rPr>
                  <a:t>dx = </a:t>
                </a:r>
                <a:r>
                  <a:rPr lang="en-US" altLang="zh-CN" sz="2800">
                    <a:latin typeface="Arial" charset="0"/>
                    <a:sym typeface="Symbol" pitchFamily="18" charset="2"/>
                  </a:rPr>
                  <a:t></a:t>
                </a:r>
                <a:endParaRPr lang="en-US" altLang="zh-CN" sz="2800">
                  <a:latin typeface="Arial" charset="0"/>
                </a:endParaRPr>
              </a:p>
            </p:txBody>
          </p:sp>
          <p:sp>
            <p:nvSpPr>
              <p:cNvPr id="26665" name="Text Box 10"/>
              <p:cNvSpPr txBox="1">
                <a:spLocks noChangeArrowheads="1"/>
              </p:cNvSpPr>
              <p:nvPr/>
            </p:nvSpPr>
            <p:spPr bwMode="auto">
              <a:xfrm>
                <a:off x="3408" y="1248"/>
                <a:ext cx="192" cy="192"/>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a:latin typeface="Arial" charset="0"/>
                  </a:rPr>
                  <a:t>0</a:t>
                </a:r>
              </a:p>
            </p:txBody>
          </p:sp>
          <p:sp>
            <p:nvSpPr>
              <p:cNvPr id="26666" name="Text Box 11"/>
              <p:cNvSpPr txBox="1">
                <a:spLocks noChangeArrowheads="1"/>
              </p:cNvSpPr>
              <p:nvPr/>
            </p:nvSpPr>
            <p:spPr bwMode="auto">
              <a:xfrm>
                <a:off x="3408" y="672"/>
                <a:ext cx="192" cy="192"/>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a:latin typeface="Arial" charset="0"/>
                  </a:rPr>
                  <a:t>1</a:t>
                </a:r>
              </a:p>
            </p:txBody>
          </p:sp>
        </p:grpSp>
        <p:grpSp>
          <p:nvGrpSpPr>
            <p:cNvPr id="26652" name="Group 12"/>
            <p:cNvGrpSpPr>
              <a:grpSpLocks/>
            </p:cNvGrpSpPr>
            <p:nvPr/>
          </p:nvGrpSpPr>
          <p:grpSpPr bwMode="auto">
            <a:xfrm>
              <a:off x="2918" y="2578"/>
              <a:ext cx="2450" cy="666"/>
              <a:chOff x="2918" y="2578"/>
              <a:chExt cx="2450" cy="666"/>
            </a:xfrm>
          </p:grpSpPr>
          <p:sp>
            <p:nvSpPr>
              <p:cNvPr id="26656" name="Line 13"/>
              <p:cNvSpPr>
                <a:spLocks noChangeShapeType="1"/>
              </p:cNvSpPr>
              <p:nvPr/>
            </p:nvSpPr>
            <p:spPr bwMode="auto">
              <a:xfrm>
                <a:off x="3456" y="3024"/>
                <a:ext cx="0" cy="0"/>
              </a:xfrm>
              <a:prstGeom prst="line">
                <a:avLst/>
              </a:prstGeom>
              <a:noFill/>
              <a:ln w="12700">
                <a:solidFill>
                  <a:schemeClr val="tx1"/>
                </a:solidFill>
                <a:round/>
                <a:headEnd type="none" w="sm" len="sm"/>
                <a:tailEnd type="none" w="sm" len="sm"/>
              </a:ln>
            </p:spPr>
            <p:txBody>
              <a:bodyPr/>
              <a:lstStyle/>
              <a:p>
                <a:endParaRPr lang="en-US"/>
              </a:p>
            </p:txBody>
          </p:sp>
          <p:sp>
            <p:nvSpPr>
              <p:cNvPr id="26657" name="Text Box 14"/>
              <p:cNvSpPr txBox="1">
                <a:spLocks noChangeArrowheads="1"/>
              </p:cNvSpPr>
              <p:nvPr/>
            </p:nvSpPr>
            <p:spPr bwMode="auto">
              <a:xfrm>
                <a:off x="2918" y="2668"/>
                <a:ext cx="2450" cy="446"/>
              </a:xfrm>
              <a:prstGeom prst="rect">
                <a:avLst/>
              </a:prstGeom>
              <a:noFill/>
              <a:ln w="12700">
                <a:noFill/>
                <a:miter lim="800000"/>
                <a:headEnd type="none" w="sm" len="sm"/>
                <a:tailEnd type="none" w="sm" len="sm"/>
              </a:ln>
            </p:spPr>
            <p:txBody>
              <a:bodyPr wrap="square">
                <a:spAutoFit/>
              </a:bodyPr>
              <a:lstStyle/>
              <a:p>
                <a:pPr>
                  <a:spcBef>
                    <a:spcPct val="50000"/>
                  </a:spcBef>
                </a:pPr>
                <a:r>
                  <a:rPr lang="zh-CN" altLang="en-US" sz="4000" dirty="0">
                    <a:latin typeface="Arial" charset="0"/>
                    <a:sym typeface="Symbol" pitchFamily="18" charset="2"/>
                  </a:rPr>
                  <a:t></a:t>
                </a:r>
                <a:r>
                  <a:rPr lang="zh-CN" altLang="en-US" sz="2800" dirty="0">
                    <a:latin typeface="Arial" charset="0"/>
                    <a:sym typeface="Symbol" pitchFamily="18" charset="2"/>
                  </a:rPr>
                  <a:t> </a:t>
                </a:r>
                <a:r>
                  <a:rPr lang="en-US" altLang="zh-CN" sz="2000" dirty="0">
                    <a:latin typeface="Arial" charset="0"/>
                    <a:sym typeface="Symbol" pitchFamily="18" charset="2"/>
                  </a:rPr>
                  <a:t>F(x</a:t>
                </a:r>
                <a:r>
                  <a:rPr lang="en-US" altLang="zh-CN" sz="2000" baseline="-25000" dirty="0">
                    <a:latin typeface="Arial" charset="0"/>
                    <a:sym typeface="Symbol" pitchFamily="18" charset="2"/>
                  </a:rPr>
                  <a:t>i</a:t>
                </a:r>
                <a:r>
                  <a:rPr lang="en-US" altLang="zh-CN" sz="2000" dirty="0">
                    <a:latin typeface="Arial" charset="0"/>
                    <a:sym typeface="Symbol" pitchFamily="18" charset="2"/>
                  </a:rPr>
                  <a:t>)x = x </a:t>
                </a:r>
                <a:r>
                  <a:rPr lang="zh-CN" altLang="en-US" sz="4000" dirty="0">
                    <a:latin typeface="Arial" charset="0"/>
                    <a:sym typeface="Symbol" pitchFamily="18" charset="2"/>
                  </a:rPr>
                  <a:t></a:t>
                </a:r>
                <a:r>
                  <a:rPr lang="zh-CN" altLang="en-US" sz="3600" dirty="0">
                    <a:latin typeface="Arial" charset="0"/>
                    <a:sym typeface="Symbol" pitchFamily="18" charset="2"/>
                  </a:rPr>
                  <a:t> </a:t>
                </a:r>
                <a:r>
                  <a:rPr lang="en-US" altLang="zh-CN" sz="2000" dirty="0">
                    <a:latin typeface="Arial" charset="0"/>
                    <a:sym typeface="Symbol" pitchFamily="18" charset="2"/>
                  </a:rPr>
                  <a:t>F(x</a:t>
                </a:r>
                <a:r>
                  <a:rPr lang="en-US" altLang="zh-CN" sz="2000" baseline="-25000" dirty="0">
                    <a:latin typeface="Arial" charset="0"/>
                    <a:sym typeface="Symbol" pitchFamily="18" charset="2"/>
                  </a:rPr>
                  <a:t>i</a:t>
                </a:r>
                <a:r>
                  <a:rPr lang="en-US" altLang="zh-CN" sz="2000" dirty="0">
                    <a:latin typeface="Arial" charset="0"/>
                    <a:sym typeface="Symbol" pitchFamily="18" charset="2"/>
                  </a:rPr>
                  <a:t>) </a:t>
                </a:r>
                <a:r>
                  <a:rPr lang="en-US" altLang="zh-CN" sz="2800" dirty="0">
                    <a:latin typeface="Arial" charset="0"/>
                    <a:sym typeface="Symbol" pitchFamily="18" charset="2"/>
                  </a:rPr>
                  <a:t> </a:t>
                </a:r>
              </a:p>
            </p:txBody>
          </p:sp>
          <p:sp>
            <p:nvSpPr>
              <p:cNvPr id="26658" name="Text Box 15"/>
              <p:cNvSpPr txBox="1">
                <a:spLocks noChangeArrowheads="1"/>
              </p:cNvSpPr>
              <p:nvPr/>
            </p:nvSpPr>
            <p:spPr bwMode="auto">
              <a:xfrm>
                <a:off x="2918" y="3052"/>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latin typeface="Arial" charset="0"/>
                  </a:rPr>
                  <a:t>i = 0</a:t>
                </a:r>
              </a:p>
            </p:txBody>
          </p:sp>
          <p:sp>
            <p:nvSpPr>
              <p:cNvPr id="26659" name="Text Box 16"/>
              <p:cNvSpPr txBox="1">
                <a:spLocks noChangeArrowheads="1"/>
              </p:cNvSpPr>
              <p:nvPr/>
            </p:nvSpPr>
            <p:spPr bwMode="auto">
              <a:xfrm>
                <a:off x="2976" y="257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dirty="0">
                    <a:latin typeface="Arial" charset="0"/>
                  </a:rPr>
                  <a:t>N</a:t>
                </a:r>
              </a:p>
            </p:txBody>
          </p:sp>
        </p:grpSp>
        <p:sp>
          <p:nvSpPr>
            <p:cNvPr id="26653" name="Text Box 17"/>
            <p:cNvSpPr txBox="1">
              <a:spLocks noChangeArrowheads="1"/>
            </p:cNvSpPr>
            <p:nvPr/>
          </p:nvSpPr>
          <p:spPr bwMode="auto">
            <a:xfrm>
              <a:off x="2880" y="720"/>
              <a:ext cx="2688" cy="23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Mathematically, we know that:</a:t>
              </a:r>
            </a:p>
          </p:txBody>
        </p:sp>
        <p:sp>
          <p:nvSpPr>
            <p:cNvPr id="26654" name="Text Box 18"/>
            <p:cNvSpPr txBox="1">
              <a:spLocks noChangeArrowheads="1"/>
            </p:cNvSpPr>
            <p:nvPr/>
          </p:nvSpPr>
          <p:spPr bwMode="auto">
            <a:xfrm>
              <a:off x="2880" y="1872"/>
              <a:ext cx="2688" cy="40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We can approximate the integral as a sum of rectangles:</a:t>
              </a:r>
            </a:p>
          </p:txBody>
        </p:sp>
        <p:sp>
          <p:nvSpPr>
            <p:cNvPr id="26655" name="Text Box 19"/>
            <p:cNvSpPr txBox="1">
              <a:spLocks noChangeArrowheads="1"/>
            </p:cNvSpPr>
            <p:nvPr/>
          </p:nvSpPr>
          <p:spPr bwMode="auto">
            <a:xfrm>
              <a:off x="2880" y="3408"/>
              <a:ext cx="2688" cy="40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Where each rectangle has width </a:t>
              </a:r>
              <a:r>
                <a:rPr lang="en-US" altLang="zh-CN">
                  <a:latin typeface="Arial" charset="0"/>
                  <a:sym typeface="Symbol" pitchFamily="18" charset="2"/>
                </a:rPr>
                <a:t></a:t>
              </a:r>
              <a:r>
                <a:rPr lang="en-US" altLang="zh-CN">
                  <a:latin typeface="Arial" charset="0"/>
                </a:rPr>
                <a:t>x and height F(x</a:t>
              </a:r>
              <a:r>
                <a:rPr lang="en-US" altLang="zh-CN" baseline="-25000">
                  <a:latin typeface="Arial" charset="0"/>
                </a:rPr>
                <a:t>i</a:t>
              </a:r>
              <a:r>
                <a:rPr lang="en-US" altLang="zh-CN">
                  <a:latin typeface="Arial" charset="0"/>
                </a:rPr>
                <a:t>) at the middle of interval i.</a:t>
              </a:r>
            </a:p>
          </p:txBody>
        </p:sp>
      </p:grpSp>
      <p:grpSp>
        <p:nvGrpSpPr>
          <p:cNvPr id="26629" name="Group 20"/>
          <p:cNvGrpSpPr>
            <a:grpSpLocks/>
          </p:cNvGrpSpPr>
          <p:nvPr/>
        </p:nvGrpSpPr>
        <p:grpSpPr bwMode="auto">
          <a:xfrm>
            <a:off x="1828800" y="1600200"/>
            <a:ext cx="4038600" cy="4876800"/>
            <a:chOff x="192" y="1008"/>
            <a:chExt cx="2544" cy="3072"/>
          </a:xfrm>
          <a:solidFill>
            <a:schemeClr val="bg1"/>
          </a:solidFill>
        </p:grpSpPr>
        <p:sp>
          <p:nvSpPr>
            <p:cNvPr id="26630" name="Rectangle 21"/>
            <p:cNvSpPr>
              <a:spLocks noChangeArrowheads="1"/>
            </p:cNvSpPr>
            <p:nvPr/>
          </p:nvSpPr>
          <p:spPr bwMode="auto">
            <a:xfrm>
              <a:off x="192" y="1008"/>
              <a:ext cx="2544" cy="3072"/>
            </a:xfrm>
            <a:prstGeom prst="rect">
              <a:avLst/>
            </a:prstGeom>
            <a:grpFill/>
            <a:ln w="12700">
              <a:noFill/>
              <a:miter lim="800000"/>
              <a:headEnd type="none" w="sm" len="sm"/>
              <a:tailEnd type="none" w="sm" len="sm"/>
            </a:ln>
          </p:spPr>
          <p:txBody>
            <a:bodyPr wrap="none" anchor="ctr"/>
            <a:lstStyle/>
            <a:p>
              <a:endParaRPr lang="en-GB"/>
            </a:p>
          </p:txBody>
        </p:sp>
        <p:sp>
          <p:nvSpPr>
            <p:cNvPr id="26631" name="Rectangle 22"/>
            <p:cNvSpPr>
              <a:spLocks noChangeArrowheads="1"/>
            </p:cNvSpPr>
            <p:nvPr/>
          </p:nvSpPr>
          <p:spPr bwMode="auto">
            <a:xfrm>
              <a:off x="1152" y="1200"/>
              <a:ext cx="144" cy="2304"/>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2" name="Rectangle 23"/>
            <p:cNvSpPr>
              <a:spLocks noChangeArrowheads="1"/>
            </p:cNvSpPr>
            <p:nvPr/>
          </p:nvSpPr>
          <p:spPr bwMode="auto">
            <a:xfrm>
              <a:off x="1296" y="1248"/>
              <a:ext cx="144" cy="2256"/>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3" name="Rectangle 24"/>
            <p:cNvSpPr>
              <a:spLocks noChangeArrowheads="1"/>
            </p:cNvSpPr>
            <p:nvPr/>
          </p:nvSpPr>
          <p:spPr bwMode="auto">
            <a:xfrm>
              <a:off x="1440" y="1344"/>
              <a:ext cx="144" cy="2160"/>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4" name="Rectangle 25"/>
            <p:cNvSpPr>
              <a:spLocks noChangeArrowheads="1"/>
            </p:cNvSpPr>
            <p:nvPr/>
          </p:nvSpPr>
          <p:spPr bwMode="auto">
            <a:xfrm>
              <a:off x="1584" y="1440"/>
              <a:ext cx="144" cy="2064"/>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5" name="Rectangle 26"/>
            <p:cNvSpPr>
              <a:spLocks noChangeArrowheads="1"/>
            </p:cNvSpPr>
            <p:nvPr/>
          </p:nvSpPr>
          <p:spPr bwMode="auto">
            <a:xfrm>
              <a:off x="1728" y="1536"/>
              <a:ext cx="144" cy="1968"/>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6" name="Rectangle 27"/>
            <p:cNvSpPr>
              <a:spLocks noChangeArrowheads="1"/>
            </p:cNvSpPr>
            <p:nvPr/>
          </p:nvSpPr>
          <p:spPr bwMode="auto">
            <a:xfrm>
              <a:off x="1872" y="1680"/>
              <a:ext cx="144" cy="1824"/>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7" name="Rectangle 28"/>
            <p:cNvSpPr>
              <a:spLocks noChangeArrowheads="1"/>
            </p:cNvSpPr>
            <p:nvPr/>
          </p:nvSpPr>
          <p:spPr bwMode="auto">
            <a:xfrm>
              <a:off x="2016" y="1920"/>
              <a:ext cx="144" cy="1584"/>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8" name="Rectangle 29"/>
            <p:cNvSpPr>
              <a:spLocks noChangeArrowheads="1"/>
            </p:cNvSpPr>
            <p:nvPr/>
          </p:nvSpPr>
          <p:spPr bwMode="auto">
            <a:xfrm>
              <a:off x="2160" y="2208"/>
              <a:ext cx="144" cy="1296"/>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9" name="Line 30"/>
            <p:cNvSpPr>
              <a:spLocks noChangeShapeType="1"/>
            </p:cNvSpPr>
            <p:nvPr/>
          </p:nvSpPr>
          <p:spPr bwMode="auto">
            <a:xfrm>
              <a:off x="1152" y="1056"/>
              <a:ext cx="0" cy="2448"/>
            </a:xfrm>
            <a:prstGeom prst="line">
              <a:avLst/>
            </a:prstGeom>
            <a:grpFill/>
            <a:ln w="28575">
              <a:solidFill>
                <a:schemeClr val="tx1"/>
              </a:solidFill>
              <a:round/>
              <a:headEnd type="none" w="sm" len="sm"/>
              <a:tailEnd type="none" w="sm" len="sm"/>
            </a:ln>
          </p:spPr>
          <p:txBody>
            <a:bodyPr/>
            <a:lstStyle/>
            <a:p>
              <a:endParaRPr lang="en-US"/>
            </a:p>
          </p:txBody>
        </p:sp>
        <p:sp>
          <p:nvSpPr>
            <p:cNvPr id="26640" name="Line 31"/>
            <p:cNvSpPr>
              <a:spLocks noChangeShapeType="1"/>
            </p:cNvSpPr>
            <p:nvPr/>
          </p:nvSpPr>
          <p:spPr bwMode="auto">
            <a:xfrm>
              <a:off x="1104" y="1200"/>
              <a:ext cx="96" cy="0"/>
            </a:xfrm>
            <a:prstGeom prst="line">
              <a:avLst/>
            </a:prstGeom>
            <a:grpFill/>
            <a:ln w="12700">
              <a:solidFill>
                <a:schemeClr val="tx1"/>
              </a:solidFill>
              <a:round/>
              <a:headEnd type="none" w="sm" len="sm"/>
              <a:tailEnd type="none" w="sm" len="sm"/>
            </a:ln>
          </p:spPr>
          <p:txBody>
            <a:bodyPr/>
            <a:lstStyle/>
            <a:p>
              <a:endParaRPr lang="en-US"/>
            </a:p>
          </p:txBody>
        </p:sp>
        <p:sp>
          <p:nvSpPr>
            <p:cNvPr id="26641" name="Line 32"/>
            <p:cNvSpPr>
              <a:spLocks noChangeShapeType="1"/>
            </p:cNvSpPr>
            <p:nvPr/>
          </p:nvSpPr>
          <p:spPr bwMode="auto">
            <a:xfrm>
              <a:off x="1104" y="2360"/>
              <a:ext cx="96" cy="0"/>
            </a:xfrm>
            <a:prstGeom prst="line">
              <a:avLst/>
            </a:prstGeom>
            <a:grpFill/>
            <a:ln w="12700">
              <a:solidFill>
                <a:schemeClr val="tx1"/>
              </a:solidFill>
              <a:round/>
              <a:headEnd type="none" w="sm" len="sm"/>
              <a:tailEnd type="none" w="sm" len="sm"/>
            </a:ln>
          </p:spPr>
          <p:txBody>
            <a:bodyPr/>
            <a:lstStyle/>
            <a:p>
              <a:endParaRPr lang="en-US"/>
            </a:p>
          </p:txBody>
        </p:sp>
        <p:sp>
          <p:nvSpPr>
            <p:cNvPr id="26642" name="Line 33"/>
            <p:cNvSpPr>
              <a:spLocks noChangeShapeType="1"/>
            </p:cNvSpPr>
            <p:nvPr/>
          </p:nvSpPr>
          <p:spPr bwMode="auto">
            <a:xfrm flipH="1">
              <a:off x="1104" y="3504"/>
              <a:ext cx="1536" cy="0"/>
            </a:xfrm>
            <a:prstGeom prst="line">
              <a:avLst/>
            </a:prstGeom>
            <a:grpFill/>
            <a:ln w="28575">
              <a:solidFill>
                <a:schemeClr val="tx1"/>
              </a:solidFill>
              <a:round/>
              <a:headEnd type="none" w="sm" len="sm"/>
              <a:tailEnd type="none" w="sm" len="sm"/>
            </a:ln>
          </p:spPr>
          <p:txBody>
            <a:bodyPr/>
            <a:lstStyle/>
            <a:p>
              <a:endParaRPr lang="en-US"/>
            </a:p>
          </p:txBody>
        </p:sp>
        <p:sp>
          <p:nvSpPr>
            <p:cNvPr id="26643" name="Line 34"/>
            <p:cNvSpPr>
              <a:spLocks noChangeShapeType="1"/>
            </p:cNvSpPr>
            <p:nvPr/>
          </p:nvSpPr>
          <p:spPr bwMode="auto">
            <a:xfrm>
              <a:off x="2304" y="3456"/>
              <a:ext cx="0" cy="96"/>
            </a:xfrm>
            <a:prstGeom prst="line">
              <a:avLst/>
            </a:prstGeom>
            <a:grpFill/>
            <a:ln w="28575">
              <a:solidFill>
                <a:schemeClr val="tx1"/>
              </a:solidFill>
              <a:round/>
              <a:headEnd type="none" w="sm" len="sm"/>
              <a:tailEnd type="none" w="sm" len="sm"/>
            </a:ln>
          </p:spPr>
          <p:txBody>
            <a:bodyPr/>
            <a:lstStyle/>
            <a:p>
              <a:endParaRPr lang="en-US"/>
            </a:p>
          </p:txBody>
        </p:sp>
        <p:sp>
          <p:nvSpPr>
            <p:cNvPr id="26644"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p:spPr>
          <p:txBody>
            <a:bodyPr/>
            <a:lstStyle/>
            <a:p>
              <a:endParaRPr lang="en-US"/>
            </a:p>
          </p:txBody>
        </p:sp>
        <p:sp>
          <p:nvSpPr>
            <p:cNvPr id="26645" name="Text Box 36"/>
            <p:cNvSpPr txBox="1">
              <a:spLocks noChangeArrowheads="1"/>
            </p:cNvSpPr>
            <p:nvPr/>
          </p:nvSpPr>
          <p:spPr bwMode="auto">
            <a:xfrm rot="-5368534">
              <a:off x="-19" y="2371"/>
              <a:ext cx="1344" cy="250"/>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2000">
                  <a:latin typeface="Arial" charset="0"/>
                </a:rPr>
                <a:t>F(x) = 4.0/(1+x</a:t>
              </a:r>
              <a:r>
                <a:rPr lang="en-US" altLang="zh-CN" sz="2000" baseline="30000">
                  <a:latin typeface="Arial" charset="0"/>
                </a:rPr>
                <a:t>2</a:t>
              </a:r>
              <a:r>
                <a:rPr lang="en-US" altLang="zh-CN" sz="2000">
                  <a:latin typeface="Arial" charset="0"/>
                </a:rPr>
                <a:t>)</a:t>
              </a:r>
            </a:p>
          </p:txBody>
        </p:sp>
        <p:sp>
          <p:nvSpPr>
            <p:cNvPr id="26646" name="Text Box 37"/>
            <p:cNvSpPr txBox="1">
              <a:spLocks noChangeArrowheads="1"/>
            </p:cNvSpPr>
            <p:nvPr/>
          </p:nvSpPr>
          <p:spPr bwMode="auto">
            <a:xfrm>
              <a:off x="816" y="1104"/>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4.0</a:t>
              </a:r>
            </a:p>
          </p:txBody>
        </p:sp>
        <p:sp>
          <p:nvSpPr>
            <p:cNvPr id="26647" name="Text Box 38"/>
            <p:cNvSpPr txBox="1">
              <a:spLocks noChangeArrowheads="1"/>
            </p:cNvSpPr>
            <p:nvPr/>
          </p:nvSpPr>
          <p:spPr bwMode="auto">
            <a:xfrm>
              <a:off x="864" y="2256"/>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2.0</a:t>
              </a:r>
            </a:p>
          </p:txBody>
        </p:sp>
        <p:sp>
          <p:nvSpPr>
            <p:cNvPr id="26648" name="Text Box 39"/>
            <p:cNvSpPr txBox="1">
              <a:spLocks noChangeArrowheads="1"/>
            </p:cNvSpPr>
            <p:nvPr/>
          </p:nvSpPr>
          <p:spPr bwMode="auto">
            <a:xfrm>
              <a:off x="2160" y="3528"/>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dirty="0">
                  <a:latin typeface="Arial" charset="0"/>
                </a:rPr>
                <a:t>1.0</a:t>
              </a:r>
            </a:p>
          </p:txBody>
        </p:sp>
        <p:sp>
          <p:nvSpPr>
            <p:cNvPr id="26649" name="Text Box 40"/>
            <p:cNvSpPr txBox="1">
              <a:spLocks noChangeArrowheads="1"/>
            </p:cNvSpPr>
            <p:nvPr/>
          </p:nvSpPr>
          <p:spPr bwMode="auto">
            <a:xfrm>
              <a:off x="1632" y="3600"/>
              <a:ext cx="288" cy="250"/>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2000">
                  <a:latin typeface="Arial" charset="0"/>
                </a:rPr>
                <a:t>X</a:t>
              </a:r>
            </a:p>
          </p:txBody>
        </p:sp>
        <p:sp>
          <p:nvSpPr>
            <p:cNvPr id="26650" name="Text Box 41"/>
            <p:cNvSpPr txBox="1">
              <a:spLocks noChangeArrowheads="1"/>
            </p:cNvSpPr>
            <p:nvPr/>
          </p:nvSpPr>
          <p:spPr bwMode="auto">
            <a:xfrm>
              <a:off x="960" y="3552"/>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0.0</a:t>
              </a:r>
            </a:p>
          </p:txBody>
        </p:sp>
      </p:grpSp>
      <p:sp>
        <p:nvSpPr>
          <p:cNvPr id="43" name="Text Box 15">
            <a:extLst>
              <a:ext uri="{FF2B5EF4-FFF2-40B4-BE49-F238E27FC236}">
                <a16:creationId xmlns:a16="http://schemas.microsoft.com/office/drawing/2014/main" id="{FCAA06C2-E1F8-314F-91C2-4EF7CD65EAE1}"/>
              </a:ext>
            </a:extLst>
          </p:cNvPr>
          <p:cNvSpPr txBox="1">
            <a:spLocks noChangeArrowheads="1"/>
          </p:cNvSpPr>
          <p:nvPr/>
        </p:nvSpPr>
        <p:spPr bwMode="auto">
          <a:xfrm>
            <a:off x="8115300" y="4746625"/>
            <a:ext cx="609600" cy="304800"/>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latin typeface="Arial" charset="0"/>
              </a:rPr>
              <a:t>i = 0</a:t>
            </a:r>
          </a:p>
        </p:txBody>
      </p:sp>
      <p:sp>
        <p:nvSpPr>
          <p:cNvPr id="44" name="Text Box 16">
            <a:extLst>
              <a:ext uri="{FF2B5EF4-FFF2-40B4-BE49-F238E27FC236}">
                <a16:creationId xmlns:a16="http://schemas.microsoft.com/office/drawing/2014/main" id="{2084273B-FEBE-D440-BDB8-432EFC6E4AEA}"/>
              </a:ext>
            </a:extLst>
          </p:cNvPr>
          <p:cNvSpPr txBox="1">
            <a:spLocks noChangeArrowheads="1"/>
          </p:cNvSpPr>
          <p:nvPr/>
        </p:nvSpPr>
        <p:spPr bwMode="auto">
          <a:xfrm>
            <a:off x="8212838" y="4000500"/>
            <a:ext cx="609600" cy="304800"/>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dirty="0">
                <a:latin typeface="Arial" charset="0"/>
              </a:rPr>
              <a:t>N</a:t>
            </a:r>
          </a:p>
        </p:txBody>
      </p:sp>
    </p:spTree>
    <p:extLst>
      <p:ext uri="{BB962C8B-B14F-4D97-AF65-F5344CB8AC3E}">
        <p14:creationId xmlns:p14="http://schemas.microsoft.com/office/powerpoint/2010/main" val="3178914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3C3F39-228A-4E51-9BBD-7787819C31C7}" type="slidenum">
              <a:rPr lang="zh-CN" altLang="en-US"/>
              <a:pPr>
                <a:defRPr/>
              </a:pPr>
              <a:t>2</a:t>
            </a:fld>
            <a:endParaRPr lang="en-US" altLang="zh-CN"/>
          </a:p>
        </p:txBody>
      </p:sp>
      <p:sp>
        <p:nvSpPr>
          <p:cNvPr id="10243" name="Rectangle 2"/>
          <p:cNvSpPr>
            <a:spLocks noGrp="1" noChangeArrowheads="1"/>
          </p:cNvSpPr>
          <p:nvPr>
            <p:ph type="title"/>
          </p:nvPr>
        </p:nvSpPr>
        <p:spPr/>
        <p:txBody>
          <a:bodyPr/>
          <a:lstStyle/>
          <a:p>
            <a:pPr eaLnBrk="1" hangingPunct="1"/>
            <a:r>
              <a:rPr lang="en-US" dirty="0"/>
              <a:t>Preliminaries: Part 1</a:t>
            </a:r>
          </a:p>
        </p:txBody>
      </p:sp>
      <p:sp>
        <p:nvSpPr>
          <p:cNvPr id="10244" name="Rectangle 3"/>
          <p:cNvSpPr>
            <a:spLocks noGrp="1" noChangeArrowheads="1"/>
          </p:cNvSpPr>
          <p:nvPr>
            <p:ph type="body" idx="1"/>
          </p:nvPr>
        </p:nvSpPr>
        <p:spPr/>
        <p:txBody>
          <a:bodyPr/>
          <a:lstStyle/>
          <a:p>
            <a:pPr eaLnBrk="1" hangingPunct="1"/>
            <a:r>
              <a:rPr lang="en-US" sz="2800" dirty="0"/>
              <a:t>Disclosures</a:t>
            </a:r>
          </a:p>
          <a:p>
            <a:pPr lvl="1" eaLnBrk="1" hangingPunct="1"/>
            <a:r>
              <a:rPr lang="en-US" sz="2400" dirty="0"/>
              <a:t>The views expressed in this tutorial are those of the people delivering the tutorial. </a:t>
            </a:r>
          </a:p>
          <a:p>
            <a:pPr lvl="2" eaLnBrk="1" hangingPunct="1"/>
            <a:r>
              <a:rPr lang="en-US" sz="2000" dirty="0"/>
              <a:t>We are </a:t>
            </a:r>
            <a:r>
              <a:rPr lang="en-US" sz="2000" u="sng" dirty="0"/>
              <a:t>not</a:t>
            </a:r>
            <a:r>
              <a:rPr lang="en-US" sz="2000" dirty="0"/>
              <a:t> speaking for our employers.</a:t>
            </a:r>
          </a:p>
          <a:p>
            <a:pPr lvl="2" eaLnBrk="1" hangingPunct="1"/>
            <a:r>
              <a:rPr lang="en-US" sz="2000" dirty="0"/>
              <a:t>We are </a:t>
            </a:r>
            <a:r>
              <a:rPr lang="en-US" sz="2000" u="sng" dirty="0"/>
              <a:t>not</a:t>
            </a:r>
            <a:r>
              <a:rPr lang="en-US" sz="2000" dirty="0"/>
              <a:t> speaking for the OpenMP ARB</a:t>
            </a:r>
          </a:p>
          <a:p>
            <a:pPr lvl="2" eaLnBrk="1" hangingPunct="1"/>
            <a:endParaRPr lang="en-US" sz="2000" dirty="0"/>
          </a:p>
          <a:p>
            <a:pPr eaLnBrk="1" hangingPunct="1"/>
            <a:r>
              <a:rPr lang="en-US" sz="2800" dirty="0"/>
              <a:t>We take these tutorials VERY seriously:</a:t>
            </a:r>
          </a:p>
          <a:p>
            <a:pPr lvl="1" eaLnBrk="1" hangingPunct="1"/>
            <a:r>
              <a:rPr lang="en-US" sz="2400" dirty="0"/>
              <a:t>Help us improve … tell us how you would make this tutorial better.</a:t>
            </a:r>
          </a:p>
          <a:p>
            <a:pPr lvl="2" eaLnBrk="1" hangingPunct="1"/>
            <a:endParaRPr lang="en-US" sz="2000" dirty="0"/>
          </a:p>
        </p:txBody>
      </p:sp>
    </p:spTree>
    <p:extLst>
      <p:ext uri="{BB962C8B-B14F-4D97-AF65-F5344CB8AC3E}">
        <p14:creationId xmlns:p14="http://schemas.microsoft.com/office/powerpoint/2010/main" val="263070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pPr>
                <a:defRPr/>
              </a:pPr>
              <a:t>20</a:t>
            </a:fld>
            <a:endParaRPr lang="en-US" altLang="zh-CN"/>
          </a:p>
        </p:txBody>
      </p:sp>
      <p:sp>
        <p:nvSpPr>
          <p:cNvPr id="2765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Serial PI program</a:t>
            </a:r>
          </a:p>
        </p:txBody>
      </p:sp>
      <p:sp>
        <p:nvSpPr>
          <p:cNvPr id="27652" name="Rectangle 3"/>
          <p:cNvSpPr>
            <a:spLocks noChangeArrowheads="1"/>
          </p:cNvSpPr>
          <p:nvPr/>
        </p:nvSpPr>
        <p:spPr bwMode="auto">
          <a:xfrm>
            <a:off x="2438400" y="2057400"/>
            <a:ext cx="7696200" cy="369974"/>
          </a:xfrm>
          <a:prstGeom prst="rect">
            <a:avLst/>
          </a:prstGeom>
          <a:noFill/>
          <a:ln w="9525">
            <a:noFill/>
            <a:miter lim="800000"/>
            <a:headEnd/>
            <a:tailEnd/>
          </a:ln>
        </p:spPr>
        <p:txBody>
          <a:bodyPr lIns="92075" tIns="46038" rIns="92075" bIns="46038">
            <a:spAutoFit/>
          </a:bodyPr>
          <a:lstStyle/>
          <a:p>
            <a:pPr algn="l">
              <a:spcBef>
                <a:spcPct val="50000"/>
              </a:spcBef>
            </a:pPr>
            <a:endParaRPr lang="zh-CN" altLang="en-US">
              <a:latin typeface="Arial" charset="0"/>
            </a:endParaRPr>
          </a:p>
        </p:txBody>
      </p:sp>
      <p:sp>
        <p:nvSpPr>
          <p:cNvPr id="3139588" name="Rectangle 4"/>
          <p:cNvSpPr>
            <a:spLocks noChangeArrowheads="1"/>
          </p:cNvSpPr>
          <p:nvPr/>
        </p:nvSpPr>
        <p:spPr bwMode="auto">
          <a:xfrm>
            <a:off x="2971800" y="1367118"/>
            <a:ext cx="6629400" cy="4094070"/>
          </a:xfrm>
          <a:prstGeom prst="rect">
            <a:avLst/>
          </a:prstGeom>
          <a:noFill/>
          <a:ln w="9525">
            <a:noFill/>
            <a:miter lim="800000"/>
            <a:headEnd/>
            <a:tailEnd/>
          </a:ln>
          <a:effectLst/>
        </p:spPr>
        <p:txBody>
          <a:bodyPr lIns="92075" tIns="46038" rIns="92075" bIns="46038">
            <a:spAutoFit/>
          </a:bodyPr>
          <a:lstStyle/>
          <a:p>
            <a:pPr algn="l" eaLnBrk="0" hangingPunct="0">
              <a:defRPr/>
            </a:pPr>
            <a:r>
              <a:rPr lang="en-US" altLang="zh-CN" sz="2000" dirty="0">
                <a:latin typeface="Arial" charset="0"/>
              </a:rPr>
              <a:t>static long </a:t>
            </a:r>
            <a:r>
              <a:rPr lang="en-US" altLang="zh-CN" sz="2000" dirty="0" err="1">
                <a:latin typeface="Arial" charset="0"/>
              </a:rPr>
              <a:t>num_steps</a:t>
            </a:r>
            <a:r>
              <a:rPr lang="en-US" altLang="zh-CN" sz="2000" dirty="0">
                <a:latin typeface="Arial" charset="0"/>
              </a:rPr>
              <a:t> = 100000;</a:t>
            </a:r>
          </a:p>
          <a:p>
            <a:pPr algn="l" eaLnBrk="0" hangingPunct="0">
              <a:defRPr/>
            </a:pPr>
            <a:r>
              <a:rPr lang="en-US" altLang="zh-CN" sz="2000" dirty="0">
                <a:latin typeface="Arial" charset="0"/>
              </a:rPr>
              <a:t>double step;</a:t>
            </a:r>
          </a:p>
          <a:p>
            <a:pPr algn="l" eaLnBrk="0" hangingPunct="0">
              <a:defRPr/>
            </a:pPr>
            <a:r>
              <a:rPr lang="en-US" altLang="zh-CN" sz="2000" dirty="0" err="1">
                <a:latin typeface="Arial" charset="0"/>
              </a:rPr>
              <a:t>int</a:t>
            </a:r>
            <a:r>
              <a:rPr lang="en-US" altLang="zh-CN" sz="2000" dirty="0">
                <a:latin typeface="Arial" charset="0"/>
              </a:rPr>
              <a:t> main ()</a:t>
            </a:r>
          </a:p>
          <a:p>
            <a:pPr algn="l" eaLnBrk="0" hangingPunct="0">
              <a:defRPr/>
            </a:pPr>
            <a:r>
              <a:rPr lang="en-US" altLang="zh-CN" sz="2000" dirty="0">
                <a:latin typeface="Arial" charset="0"/>
              </a:rPr>
              <a:t>{	  </a:t>
            </a:r>
            <a:r>
              <a:rPr lang="en-US" altLang="zh-CN" sz="2000" dirty="0" err="1">
                <a:latin typeface="Arial" charset="0"/>
              </a:rPr>
              <a:t>int</a:t>
            </a:r>
            <a:r>
              <a:rPr lang="en-US" altLang="zh-CN" sz="2000" dirty="0">
                <a:latin typeface="Arial" charset="0"/>
              </a:rPr>
              <a:t> i; 	  double x, pi, sum = 0.0;</a:t>
            </a:r>
          </a:p>
          <a:p>
            <a:pPr algn="l" eaLnBrk="0" hangingPunct="0">
              <a:defRPr/>
            </a:pPr>
            <a:endParaRPr lang="en-US" altLang="zh-CN" sz="2000" dirty="0">
              <a:latin typeface="Arial" charset="0"/>
            </a:endParaRPr>
          </a:p>
          <a:p>
            <a:pPr algn="l" eaLnBrk="0" hangingPunct="0">
              <a:defRPr/>
            </a:pPr>
            <a:r>
              <a:rPr lang="en-US" altLang="zh-CN" sz="2000" dirty="0">
                <a:latin typeface="Arial" charset="0"/>
              </a:rPr>
              <a:t>	  step = 1.0/(double) </a:t>
            </a:r>
            <a:r>
              <a:rPr lang="en-US" altLang="zh-CN" sz="2000" dirty="0" err="1">
                <a:latin typeface="Arial" charset="0"/>
              </a:rPr>
              <a:t>num_steps</a:t>
            </a:r>
            <a:r>
              <a:rPr lang="en-US" altLang="zh-CN" sz="2000" dirty="0">
                <a:latin typeface="Arial" charset="0"/>
              </a:rPr>
              <a:t>;</a:t>
            </a:r>
          </a:p>
          <a:p>
            <a:pPr algn="l" eaLnBrk="0" hangingPunct="0">
              <a:defRPr/>
            </a:pPr>
            <a:endParaRPr lang="en-US" altLang="zh-CN" sz="2000" dirty="0">
              <a:latin typeface="Arial" charset="0"/>
            </a:endParaRPr>
          </a:p>
          <a:p>
            <a:pPr algn="l" eaLnBrk="0" hangingPunct="0">
              <a:defRPr/>
            </a:pPr>
            <a:r>
              <a:rPr lang="en-US" altLang="zh-CN" sz="2000" dirty="0">
                <a:latin typeface="Arial" charset="0"/>
              </a:rPr>
              <a:t>	  for (i=0;i&lt; </a:t>
            </a:r>
            <a:r>
              <a:rPr lang="en-US" altLang="zh-CN" sz="2000" dirty="0" err="1">
                <a:latin typeface="Arial" charset="0"/>
              </a:rPr>
              <a:t>num_steps</a:t>
            </a:r>
            <a:r>
              <a:rPr lang="en-US" altLang="zh-CN" sz="2000" dirty="0">
                <a:latin typeface="Arial" charset="0"/>
              </a:rPr>
              <a:t>; i++){</a:t>
            </a:r>
          </a:p>
          <a:p>
            <a:pPr algn="l" eaLnBrk="0" hangingPunct="0">
              <a:defRPr/>
            </a:pPr>
            <a:r>
              <a:rPr lang="en-US" altLang="zh-CN" sz="2000" dirty="0">
                <a:latin typeface="Arial" charset="0"/>
              </a:rPr>
              <a:t>		  x = (i+0.5)*step;</a:t>
            </a:r>
          </a:p>
          <a:p>
            <a:pPr algn="l" eaLnBrk="0" hangingPunct="0">
              <a:defRPr/>
            </a:pPr>
            <a:r>
              <a:rPr lang="en-US" altLang="zh-CN" sz="2000" dirty="0">
                <a:latin typeface="Arial" charset="0"/>
              </a:rPr>
              <a:t>		  sum = sum + 4.0/(1.0+x*x);</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pi = step * sum;</a:t>
            </a:r>
          </a:p>
          <a:p>
            <a:pPr algn="l" eaLnBrk="0" hangingPunct="0">
              <a:defRPr/>
            </a:pPr>
            <a:r>
              <a:rPr lang="en-US" altLang="zh-CN" sz="2000" dirty="0">
                <a:effectLst>
                  <a:outerShdw blurRad="38100" dist="38100" dir="2700000" algn="tl">
                    <a:srgbClr val="000000"/>
                  </a:outerShdw>
                </a:effectLst>
              </a:rPr>
              <a:t>}</a:t>
            </a:r>
          </a:p>
        </p:txBody>
      </p:sp>
      <p:sp>
        <p:nvSpPr>
          <p:cNvPr id="2" name="TextBox 1"/>
          <p:cNvSpPr txBox="1"/>
          <p:nvPr/>
        </p:nvSpPr>
        <p:spPr>
          <a:xfrm>
            <a:off x="1524000" y="6434402"/>
            <a:ext cx="6743700" cy="646331"/>
          </a:xfrm>
          <a:prstGeom prst="rect">
            <a:avLst/>
          </a:prstGeom>
          <a:noFill/>
        </p:spPr>
        <p:txBody>
          <a:bodyPr wrap="square" rtlCol="0">
            <a:spAutoFit/>
          </a:bodyPr>
          <a:lstStyle/>
          <a:p>
            <a:r>
              <a:rPr lang="en-US" dirty="0"/>
              <a:t>See </a:t>
            </a:r>
            <a:r>
              <a:rPr lang="en-US" dirty="0" err="1"/>
              <a:t>ParProgCourse</a:t>
            </a:r>
            <a:r>
              <a:rPr lang="en-US" dirty="0"/>
              <a:t>/Exercises/OpenMP/</a:t>
            </a:r>
            <a:r>
              <a:rPr lang="en-US" dirty="0" err="1"/>
              <a:t>pi.c</a:t>
            </a:r>
            <a:endParaRPr lang="en-US" dirty="0"/>
          </a:p>
          <a:p>
            <a:endParaRPr lang="en-US" dirty="0"/>
          </a:p>
        </p:txBody>
      </p:sp>
    </p:spTree>
    <p:extLst>
      <p:ext uri="{BB962C8B-B14F-4D97-AF65-F5344CB8AC3E}">
        <p14:creationId xmlns:p14="http://schemas.microsoft.com/office/powerpoint/2010/main" val="41274181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pPr>
                <a:defRPr/>
              </a:pPr>
              <a:t>21</a:t>
            </a:fld>
            <a:endParaRPr lang="en-US" altLang="zh-CN"/>
          </a:p>
        </p:txBody>
      </p:sp>
      <p:sp>
        <p:nvSpPr>
          <p:cNvPr id="2765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Serial PI program</a:t>
            </a:r>
          </a:p>
        </p:txBody>
      </p:sp>
      <p:sp>
        <p:nvSpPr>
          <p:cNvPr id="27652" name="Rectangle 3"/>
          <p:cNvSpPr>
            <a:spLocks noChangeArrowheads="1"/>
          </p:cNvSpPr>
          <p:nvPr/>
        </p:nvSpPr>
        <p:spPr bwMode="auto">
          <a:xfrm>
            <a:off x="2438400" y="2057400"/>
            <a:ext cx="7696200" cy="369974"/>
          </a:xfrm>
          <a:prstGeom prst="rect">
            <a:avLst/>
          </a:prstGeom>
          <a:noFill/>
          <a:ln w="9525">
            <a:noFill/>
            <a:miter lim="800000"/>
            <a:headEnd/>
            <a:tailEnd/>
          </a:ln>
        </p:spPr>
        <p:txBody>
          <a:bodyPr lIns="92075" tIns="46038" rIns="92075" bIns="46038">
            <a:spAutoFit/>
          </a:bodyPr>
          <a:lstStyle/>
          <a:p>
            <a:pPr algn="l">
              <a:spcBef>
                <a:spcPct val="50000"/>
              </a:spcBef>
            </a:pPr>
            <a:endParaRPr lang="zh-CN" altLang="en-US">
              <a:latin typeface="Arial" charset="0"/>
            </a:endParaRPr>
          </a:p>
        </p:txBody>
      </p:sp>
      <p:sp>
        <p:nvSpPr>
          <p:cNvPr id="3139588" name="Rectangle 4"/>
          <p:cNvSpPr>
            <a:spLocks noChangeArrowheads="1"/>
          </p:cNvSpPr>
          <p:nvPr/>
        </p:nvSpPr>
        <p:spPr bwMode="auto">
          <a:xfrm>
            <a:off x="2971800" y="1367118"/>
            <a:ext cx="6629400" cy="5017400"/>
          </a:xfrm>
          <a:prstGeom prst="rect">
            <a:avLst/>
          </a:prstGeom>
          <a:noFill/>
          <a:ln w="9525">
            <a:noFill/>
            <a:miter lim="800000"/>
            <a:headEnd/>
            <a:tailEnd/>
          </a:ln>
          <a:effectLst/>
        </p:spPr>
        <p:txBody>
          <a:bodyPr lIns="92075" tIns="46038" rIns="92075" bIns="46038">
            <a:spAutoFit/>
          </a:bodyPr>
          <a:lstStyle/>
          <a:p>
            <a:pPr algn="l" eaLnBrk="0" hangingPunct="0">
              <a:defRPr/>
            </a:pPr>
            <a:r>
              <a:rPr lang="en-US" altLang="zh-CN" sz="2000" b="1" dirty="0">
                <a:solidFill>
                  <a:srgbClr val="C00000"/>
                </a:solidFill>
                <a:latin typeface="Arial" charset="0"/>
              </a:rPr>
              <a:t>#include &lt;</a:t>
            </a:r>
            <a:r>
              <a:rPr lang="en-US" altLang="zh-CN" sz="2000" b="1" dirty="0" err="1">
                <a:solidFill>
                  <a:srgbClr val="C00000"/>
                </a:solidFill>
                <a:latin typeface="Arial" charset="0"/>
              </a:rPr>
              <a:t>omp.h</a:t>
            </a:r>
            <a:r>
              <a:rPr lang="en-US" altLang="zh-CN" sz="2000" b="1" dirty="0">
                <a:solidFill>
                  <a:srgbClr val="C00000"/>
                </a:solidFill>
                <a:latin typeface="Arial" charset="0"/>
              </a:rPr>
              <a:t>&gt;</a:t>
            </a:r>
          </a:p>
          <a:p>
            <a:pPr algn="l" eaLnBrk="0" hangingPunct="0">
              <a:defRPr/>
            </a:pPr>
            <a:r>
              <a:rPr lang="en-US" altLang="zh-CN" sz="2000" dirty="0">
                <a:latin typeface="Arial" charset="0"/>
              </a:rPr>
              <a:t>static long </a:t>
            </a:r>
            <a:r>
              <a:rPr lang="en-US" altLang="zh-CN" sz="2000" dirty="0" err="1">
                <a:latin typeface="Arial" charset="0"/>
              </a:rPr>
              <a:t>num_steps</a:t>
            </a:r>
            <a:r>
              <a:rPr lang="en-US" altLang="zh-CN" sz="2000" dirty="0">
                <a:latin typeface="Arial" charset="0"/>
              </a:rPr>
              <a:t> = 100000;</a:t>
            </a:r>
          </a:p>
          <a:p>
            <a:pPr algn="l" eaLnBrk="0" hangingPunct="0">
              <a:defRPr/>
            </a:pPr>
            <a:r>
              <a:rPr lang="en-US" altLang="zh-CN" sz="2000" dirty="0">
                <a:latin typeface="Arial" charset="0"/>
              </a:rPr>
              <a:t>double step;</a:t>
            </a:r>
          </a:p>
          <a:p>
            <a:pPr algn="l" eaLnBrk="0" hangingPunct="0">
              <a:defRPr/>
            </a:pPr>
            <a:r>
              <a:rPr lang="en-US" altLang="zh-CN" sz="2000" dirty="0" err="1">
                <a:latin typeface="Arial" charset="0"/>
              </a:rPr>
              <a:t>int</a:t>
            </a:r>
            <a:r>
              <a:rPr lang="en-US" altLang="zh-CN" sz="2000" dirty="0">
                <a:latin typeface="Arial" charset="0"/>
              </a:rPr>
              <a:t> main ()</a:t>
            </a:r>
          </a:p>
          <a:p>
            <a:pPr algn="l" eaLnBrk="0" hangingPunct="0">
              <a:defRPr/>
            </a:pPr>
            <a:r>
              <a:rPr lang="en-US" altLang="zh-CN" sz="2000" dirty="0">
                <a:latin typeface="Arial" charset="0"/>
              </a:rPr>
              <a:t>{	  </a:t>
            </a:r>
            <a:r>
              <a:rPr lang="en-US" altLang="zh-CN" sz="2000" dirty="0" err="1">
                <a:latin typeface="Arial" charset="0"/>
              </a:rPr>
              <a:t>int</a:t>
            </a:r>
            <a:r>
              <a:rPr lang="en-US" altLang="zh-CN" sz="2000" dirty="0">
                <a:latin typeface="Arial" charset="0"/>
              </a:rPr>
              <a:t> i; 	  double x, pi, sum = 0.0;</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step = 1.0/(double) </a:t>
            </a:r>
            <a:r>
              <a:rPr lang="en-US" altLang="zh-CN" sz="2000" dirty="0" err="1">
                <a:latin typeface="Arial" charset="0"/>
              </a:rPr>
              <a:t>num_steps</a:t>
            </a:r>
            <a:r>
              <a:rPr lang="en-US" altLang="zh-CN" sz="2000" dirty="0">
                <a:latin typeface="Arial" charset="0"/>
              </a:rPr>
              <a:t>;</a:t>
            </a:r>
          </a:p>
          <a:p>
            <a:pPr algn="l" eaLnBrk="0" hangingPunct="0">
              <a:defRPr/>
            </a:pPr>
            <a:r>
              <a:rPr lang="en-US" altLang="zh-CN" sz="2000" dirty="0">
                <a:latin typeface="Arial" charset="0"/>
              </a:rPr>
              <a:t>               </a:t>
            </a:r>
            <a:r>
              <a:rPr lang="en-US" altLang="zh-CN" sz="2000" b="1" dirty="0">
                <a:solidFill>
                  <a:srgbClr val="C00000"/>
                </a:solidFill>
                <a:latin typeface="Arial" charset="0"/>
              </a:rPr>
              <a:t>double </a:t>
            </a:r>
            <a:r>
              <a:rPr lang="en-US" altLang="zh-CN" sz="2000" b="1" dirty="0" err="1">
                <a:solidFill>
                  <a:srgbClr val="C00000"/>
                </a:solidFill>
                <a:latin typeface="Arial" charset="0"/>
              </a:rPr>
              <a:t>tdata</a:t>
            </a:r>
            <a:r>
              <a:rPr lang="en-US" altLang="zh-CN" sz="2000" b="1" dirty="0">
                <a:solidFill>
                  <a:srgbClr val="C00000"/>
                </a:solidFill>
                <a:latin typeface="Arial" charset="0"/>
              </a:rPr>
              <a:t> = </a:t>
            </a:r>
            <a:r>
              <a:rPr lang="en-US" altLang="zh-CN" sz="2000" b="1" dirty="0" err="1">
                <a:solidFill>
                  <a:srgbClr val="C00000"/>
                </a:solidFill>
                <a:latin typeface="Arial" charset="0"/>
              </a:rPr>
              <a:t>omp_get_wtime</a:t>
            </a:r>
            <a:r>
              <a:rPr lang="en-US" altLang="zh-CN" sz="2000" b="1" dirty="0">
                <a:solidFill>
                  <a:srgbClr val="C00000"/>
                </a:solidFill>
                <a:latin typeface="Arial" charset="0"/>
              </a:rPr>
              <a:t>();</a:t>
            </a:r>
          </a:p>
          <a:p>
            <a:pPr algn="l" eaLnBrk="0" hangingPunct="0">
              <a:defRPr/>
            </a:pPr>
            <a:r>
              <a:rPr lang="en-US" altLang="zh-CN" sz="2000" dirty="0">
                <a:latin typeface="Arial" charset="0"/>
              </a:rPr>
              <a:t>	  for (i=0;i&lt; </a:t>
            </a:r>
            <a:r>
              <a:rPr lang="en-US" altLang="zh-CN" sz="2000" dirty="0" err="1">
                <a:latin typeface="Arial" charset="0"/>
              </a:rPr>
              <a:t>num_steps</a:t>
            </a:r>
            <a:r>
              <a:rPr lang="en-US" altLang="zh-CN" sz="2000" dirty="0">
                <a:latin typeface="Arial" charset="0"/>
              </a:rPr>
              <a:t>; i++){</a:t>
            </a:r>
          </a:p>
          <a:p>
            <a:pPr algn="l" eaLnBrk="0" hangingPunct="0">
              <a:defRPr/>
            </a:pPr>
            <a:r>
              <a:rPr lang="en-US" altLang="zh-CN" sz="2000" dirty="0">
                <a:latin typeface="Arial" charset="0"/>
              </a:rPr>
              <a:t>		  x = (i+0.5)*step;</a:t>
            </a:r>
          </a:p>
          <a:p>
            <a:pPr algn="l" eaLnBrk="0" hangingPunct="0">
              <a:defRPr/>
            </a:pPr>
            <a:r>
              <a:rPr lang="en-US" altLang="zh-CN" sz="2000" dirty="0">
                <a:latin typeface="Arial" charset="0"/>
              </a:rPr>
              <a:t>		  sum = sum + 4.0/(1.0+x*x);</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pi = step * sum;</a:t>
            </a:r>
          </a:p>
          <a:p>
            <a:pPr algn="l" eaLnBrk="0" hangingPunct="0">
              <a:defRPr/>
            </a:pPr>
            <a:r>
              <a:rPr lang="en-US" altLang="zh-CN" sz="2000" dirty="0">
                <a:latin typeface="Arial" charset="0"/>
              </a:rPr>
              <a:t>           </a:t>
            </a:r>
            <a:r>
              <a:rPr lang="en-US" altLang="zh-CN" sz="2000" b="1" dirty="0">
                <a:solidFill>
                  <a:srgbClr val="C00000"/>
                </a:solidFill>
                <a:latin typeface="Arial" charset="0"/>
              </a:rPr>
              <a:t>    </a:t>
            </a:r>
            <a:r>
              <a:rPr lang="en-US" altLang="zh-CN" sz="2000" b="1" dirty="0" err="1">
                <a:solidFill>
                  <a:srgbClr val="C00000"/>
                </a:solidFill>
                <a:latin typeface="Arial" charset="0"/>
              </a:rPr>
              <a:t>tdata</a:t>
            </a:r>
            <a:r>
              <a:rPr lang="en-US" altLang="zh-CN" sz="2000" b="1" dirty="0">
                <a:solidFill>
                  <a:srgbClr val="C00000"/>
                </a:solidFill>
                <a:latin typeface="Arial" charset="0"/>
              </a:rPr>
              <a:t> = </a:t>
            </a:r>
            <a:r>
              <a:rPr lang="en-US" altLang="zh-CN" sz="2000" b="1" dirty="0" err="1">
                <a:solidFill>
                  <a:srgbClr val="C00000"/>
                </a:solidFill>
                <a:latin typeface="Arial" charset="0"/>
              </a:rPr>
              <a:t>omp_get_wtime</a:t>
            </a:r>
            <a:r>
              <a:rPr lang="en-US" altLang="zh-CN" sz="2000" b="1" dirty="0">
                <a:solidFill>
                  <a:srgbClr val="C00000"/>
                </a:solidFill>
                <a:latin typeface="Arial" charset="0"/>
              </a:rPr>
              <a:t>() - </a:t>
            </a:r>
            <a:r>
              <a:rPr lang="en-US" altLang="zh-CN" sz="2000" b="1" dirty="0" err="1">
                <a:solidFill>
                  <a:srgbClr val="C00000"/>
                </a:solidFill>
                <a:latin typeface="Arial" charset="0"/>
              </a:rPr>
              <a:t>tdata</a:t>
            </a:r>
            <a:r>
              <a:rPr lang="en-US" altLang="zh-CN" sz="2000" b="1" dirty="0">
                <a:solidFill>
                  <a:srgbClr val="C00000"/>
                </a:solidFill>
                <a:latin typeface="Arial" charset="0"/>
              </a:rPr>
              <a:t>;</a:t>
            </a:r>
          </a:p>
          <a:p>
            <a:pPr algn="l" eaLnBrk="0" hangingPunct="0">
              <a:defRPr/>
            </a:pPr>
            <a:r>
              <a:rPr lang="en-US" altLang="zh-CN" sz="2000" dirty="0">
                <a:latin typeface="Arial" charset="0"/>
              </a:rPr>
              <a:t>               </a:t>
            </a:r>
            <a:r>
              <a:rPr lang="en-US" altLang="zh-CN" sz="2000" dirty="0" err="1">
                <a:latin typeface="Arial" charset="0"/>
              </a:rPr>
              <a:t>printf</a:t>
            </a:r>
            <a:r>
              <a:rPr lang="en-US" altLang="zh-CN" sz="2000" dirty="0">
                <a:latin typeface="Arial" charset="0"/>
              </a:rPr>
              <a:t>(“ pi = %f in %f secs\</a:t>
            </a:r>
            <a:r>
              <a:rPr lang="en-US" altLang="zh-CN" sz="2000" dirty="0" err="1">
                <a:latin typeface="Arial" charset="0"/>
              </a:rPr>
              <a:t>n”,pi</a:t>
            </a:r>
            <a:r>
              <a:rPr lang="en-US" altLang="zh-CN" sz="2000" dirty="0">
                <a:latin typeface="Arial" charset="0"/>
              </a:rPr>
              <a:t>, </a:t>
            </a:r>
            <a:r>
              <a:rPr lang="en-US" altLang="zh-CN" sz="2000" dirty="0" err="1">
                <a:latin typeface="Arial" charset="0"/>
              </a:rPr>
              <a:t>tdata</a:t>
            </a:r>
            <a:r>
              <a:rPr lang="en-US" altLang="zh-CN" sz="2000" dirty="0">
                <a:latin typeface="Arial" charset="0"/>
              </a:rPr>
              <a:t>);</a:t>
            </a:r>
          </a:p>
          <a:p>
            <a:pPr algn="l" eaLnBrk="0" hangingPunct="0">
              <a:defRPr/>
            </a:pPr>
            <a:r>
              <a:rPr lang="en-US" altLang="zh-CN" sz="2000" dirty="0">
                <a:effectLst>
                  <a:outerShdw blurRad="38100" dist="38100" dir="2700000" algn="tl">
                    <a:srgbClr val="000000"/>
                  </a:outerShdw>
                </a:effectLst>
              </a:rPr>
              <a:t>}</a:t>
            </a:r>
          </a:p>
        </p:txBody>
      </p:sp>
      <p:sp>
        <p:nvSpPr>
          <p:cNvPr id="2" name="TextBox 1"/>
          <p:cNvSpPr txBox="1"/>
          <p:nvPr/>
        </p:nvSpPr>
        <p:spPr>
          <a:xfrm>
            <a:off x="1524000" y="6434402"/>
            <a:ext cx="5128591" cy="646331"/>
          </a:xfrm>
          <a:prstGeom prst="rect">
            <a:avLst/>
          </a:prstGeom>
          <a:noFill/>
        </p:spPr>
        <p:txBody>
          <a:bodyPr wrap="square" rtlCol="0">
            <a:spAutoFit/>
          </a:bodyPr>
          <a:lstStyle/>
          <a:p>
            <a:r>
              <a:rPr lang="en-US" dirty="0"/>
              <a:t>See </a:t>
            </a:r>
            <a:r>
              <a:rPr lang="en-US" dirty="0" err="1"/>
              <a:t>ParProgCourse</a:t>
            </a:r>
            <a:r>
              <a:rPr lang="en-US" dirty="0"/>
              <a:t>/Exercises/OpenMP/</a:t>
            </a:r>
            <a:r>
              <a:rPr lang="en-US" dirty="0" err="1"/>
              <a:t>pi.c</a:t>
            </a:r>
            <a:endParaRPr lang="en-US" dirty="0"/>
          </a:p>
          <a:p>
            <a:endParaRPr lang="en-US" dirty="0"/>
          </a:p>
        </p:txBody>
      </p:sp>
      <p:sp>
        <p:nvSpPr>
          <p:cNvPr id="3" name="TextBox 2"/>
          <p:cNvSpPr txBox="1"/>
          <p:nvPr/>
        </p:nvSpPr>
        <p:spPr>
          <a:xfrm>
            <a:off x="8269184" y="3490912"/>
            <a:ext cx="2279073" cy="1938992"/>
          </a:xfrm>
          <a:prstGeom prst="rect">
            <a:avLst/>
          </a:prstGeom>
          <a:solidFill>
            <a:srgbClr val="FFFFE7"/>
          </a:solidFill>
          <a:ln w="41275">
            <a:solidFill>
              <a:srgbClr val="0070C0"/>
            </a:solidFill>
          </a:ln>
        </p:spPr>
        <p:txBody>
          <a:bodyPr wrap="square" rtlCol="0">
            <a:spAutoFit/>
          </a:bodyPr>
          <a:lstStyle/>
          <a:p>
            <a:pPr algn="ctr"/>
            <a:r>
              <a:rPr lang="en-US" sz="2000" dirty="0"/>
              <a:t>The library routine </a:t>
            </a:r>
            <a:r>
              <a:rPr lang="en-US" sz="2000" dirty="0" err="1"/>
              <a:t>get_omp_wtime</a:t>
            </a:r>
            <a:r>
              <a:rPr lang="en-US" sz="2000" dirty="0"/>
              <a:t>() is used to find the elapsed “wall time” for blocks of code</a:t>
            </a:r>
          </a:p>
        </p:txBody>
      </p:sp>
    </p:spTree>
    <p:extLst>
      <p:ext uri="{BB962C8B-B14F-4D97-AF65-F5344CB8AC3E}">
        <p14:creationId xmlns:p14="http://schemas.microsoft.com/office/powerpoint/2010/main" val="16363884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11182066" y="6509982"/>
            <a:ext cx="1009934" cy="348018"/>
          </a:xfrm>
        </p:spPr>
        <p:txBody>
          <a:bodyPr/>
          <a:lstStyle/>
          <a:p>
            <a:pPr algn="r">
              <a:defRPr/>
            </a:pPr>
            <a:fld id="{92531204-9A84-4BE0-8B85-BCAA44BC166D}" type="slidenum">
              <a:rPr lang="zh-CN" altLang="en-US"/>
              <a:pPr algn="r">
                <a:defRPr/>
              </a:pPr>
              <a:t>22</a:t>
            </a:fld>
            <a:endParaRPr lang="en-US" altLang="zh-CN" dirty="0"/>
          </a:p>
        </p:txBody>
      </p:sp>
      <p:sp>
        <p:nvSpPr>
          <p:cNvPr id="28675" name="Rectangle 2"/>
          <p:cNvSpPr>
            <a:spLocks noGrp="1" noChangeArrowheads="1"/>
          </p:cNvSpPr>
          <p:nvPr>
            <p:ph type="title"/>
          </p:nvPr>
        </p:nvSpPr>
        <p:spPr>
          <a:xfrm>
            <a:off x="1984375" y="37790"/>
            <a:ext cx="8496300" cy="1143000"/>
          </a:xfrm>
        </p:spPr>
        <p:txBody>
          <a:bodyPr/>
          <a:lstStyle/>
          <a:p>
            <a:pPr eaLnBrk="1" hangingPunct="1"/>
            <a:r>
              <a:rPr lang="en-US" dirty="0"/>
              <a:t>Exercise: the parallel Pi program</a:t>
            </a:r>
          </a:p>
        </p:txBody>
      </p:sp>
      <p:sp>
        <p:nvSpPr>
          <p:cNvPr id="28676" name="Rectangle 3"/>
          <p:cNvSpPr>
            <a:spLocks noGrp="1" noChangeArrowheads="1"/>
          </p:cNvSpPr>
          <p:nvPr>
            <p:ph type="body" idx="1"/>
          </p:nvPr>
        </p:nvSpPr>
        <p:spPr>
          <a:xfrm>
            <a:off x="501041" y="838397"/>
            <a:ext cx="11690959" cy="5302979"/>
          </a:xfrm>
        </p:spPr>
        <p:txBody>
          <a:bodyPr/>
          <a:lstStyle/>
          <a:p>
            <a:pPr eaLnBrk="1" hangingPunct="1"/>
            <a:r>
              <a:rPr lang="en-US" dirty="0"/>
              <a:t>Create a parallel version of the pi program using a parallel construct:</a:t>
            </a:r>
          </a:p>
          <a:p>
            <a:pPr marL="0" indent="0" eaLnBrk="1" hangingPunct="1">
              <a:buNone/>
            </a:pPr>
            <a:r>
              <a:rPr lang="en-US" dirty="0"/>
              <a:t>           #pragma </a:t>
            </a:r>
            <a:r>
              <a:rPr lang="en-US" dirty="0" err="1"/>
              <a:t>omp</a:t>
            </a:r>
            <a:r>
              <a:rPr lang="en-US" dirty="0"/>
              <a:t> parallel</a:t>
            </a:r>
          </a:p>
          <a:p>
            <a:pPr eaLnBrk="1" hangingPunct="1"/>
            <a:r>
              <a:rPr lang="en-US" dirty="0"/>
              <a:t>Pay close attention to shared versus private variables.</a:t>
            </a:r>
          </a:p>
          <a:p>
            <a:pPr eaLnBrk="1" hangingPunct="1"/>
            <a:r>
              <a:rPr lang="en-US" dirty="0"/>
              <a:t>In addition to a parallel construct, you will need the runtime library routines</a:t>
            </a:r>
          </a:p>
          <a:p>
            <a:pPr lvl="1" eaLnBrk="1" hangingPunct="1"/>
            <a:r>
              <a:rPr lang="en-US" sz="2400" dirty="0" err="1"/>
              <a:t>int</a:t>
            </a:r>
            <a:r>
              <a:rPr lang="en-US" sz="2400" dirty="0"/>
              <a:t> </a:t>
            </a:r>
            <a:r>
              <a:rPr lang="en-US" sz="2400" dirty="0" err="1"/>
              <a:t>omp_get_num_threads</a:t>
            </a:r>
            <a:r>
              <a:rPr lang="en-US" sz="2400" dirty="0"/>
              <a:t>();	</a:t>
            </a:r>
          </a:p>
          <a:p>
            <a:pPr lvl="1" eaLnBrk="1" hangingPunct="1"/>
            <a:r>
              <a:rPr lang="en-US" sz="2400" dirty="0" err="1"/>
              <a:t>int</a:t>
            </a:r>
            <a:r>
              <a:rPr lang="en-US" sz="2400" dirty="0"/>
              <a:t> </a:t>
            </a:r>
            <a:r>
              <a:rPr lang="en-US" sz="2400" dirty="0" err="1"/>
              <a:t>omp_get_thread_num</a:t>
            </a:r>
            <a:r>
              <a:rPr lang="en-US" sz="2400" dirty="0"/>
              <a:t>();</a:t>
            </a:r>
          </a:p>
          <a:p>
            <a:pPr lvl="1" eaLnBrk="1" hangingPunct="1"/>
            <a:r>
              <a:rPr lang="en-US" sz="2400" dirty="0"/>
              <a:t>double </a:t>
            </a:r>
            <a:r>
              <a:rPr lang="en-US" sz="2400" dirty="0" err="1"/>
              <a:t>omp_get_wtime</a:t>
            </a:r>
            <a:r>
              <a:rPr lang="en-US" sz="2400" dirty="0"/>
              <a:t>();</a:t>
            </a:r>
          </a:p>
          <a:p>
            <a:pPr lvl="1" eaLnBrk="1" hangingPunct="1"/>
            <a:r>
              <a:rPr lang="en-US" sz="2400" dirty="0" err="1"/>
              <a:t>omp_set_num_threads</a:t>
            </a:r>
            <a:r>
              <a:rPr lang="en-US" sz="2400" dirty="0"/>
              <a:t>();</a:t>
            </a:r>
          </a:p>
        </p:txBody>
      </p:sp>
      <p:sp>
        <p:nvSpPr>
          <p:cNvPr id="28677" name="Text Box 4"/>
          <p:cNvSpPr txBox="1">
            <a:spLocks noChangeArrowheads="1"/>
          </p:cNvSpPr>
          <p:nvPr/>
        </p:nvSpPr>
        <p:spPr bwMode="auto">
          <a:xfrm>
            <a:off x="5766132" y="4174120"/>
            <a:ext cx="5077869"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Time in Seconds since a fixed point in the past</a:t>
            </a:r>
          </a:p>
        </p:txBody>
      </p:sp>
      <p:sp>
        <p:nvSpPr>
          <p:cNvPr id="28678" name="Line 5"/>
          <p:cNvSpPr>
            <a:spLocks noChangeShapeType="1"/>
          </p:cNvSpPr>
          <p:nvPr/>
        </p:nvSpPr>
        <p:spPr bwMode="auto">
          <a:xfrm flipH="1" flipV="1">
            <a:off x="4555297" y="3800475"/>
            <a:ext cx="1183480" cy="536575"/>
          </a:xfrm>
          <a:prstGeom prst="line">
            <a:avLst/>
          </a:prstGeom>
          <a:noFill/>
          <a:ln w="12700">
            <a:solidFill>
              <a:schemeClr val="tx1"/>
            </a:solidFill>
            <a:round/>
            <a:headEnd type="none" w="sm" len="sm"/>
            <a:tailEnd type="triangle" w="sm" len="sm"/>
          </a:ln>
        </p:spPr>
        <p:txBody>
          <a:bodyPr/>
          <a:lstStyle/>
          <a:p>
            <a:endParaRPr lang="en-US"/>
          </a:p>
        </p:txBody>
      </p:sp>
      <p:sp>
        <p:nvSpPr>
          <p:cNvPr id="28679" name="Text Box 6"/>
          <p:cNvSpPr txBox="1">
            <a:spLocks noChangeArrowheads="1"/>
          </p:cNvSpPr>
          <p:nvPr/>
        </p:nvSpPr>
        <p:spPr bwMode="auto">
          <a:xfrm>
            <a:off x="5887232" y="3312794"/>
            <a:ext cx="2338387" cy="379413"/>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a:latin typeface="Arial Unicode MS" pitchFamily="34" charset="-128"/>
              </a:rPr>
              <a:t>Thread ID or rank</a:t>
            </a:r>
          </a:p>
        </p:txBody>
      </p:sp>
      <p:sp>
        <p:nvSpPr>
          <p:cNvPr id="28680" name="Line 7"/>
          <p:cNvSpPr>
            <a:spLocks noChangeShapeType="1"/>
          </p:cNvSpPr>
          <p:nvPr/>
        </p:nvSpPr>
        <p:spPr bwMode="auto">
          <a:xfrm flipH="1" flipV="1">
            <a:off x="4715181" y="3287897"/>
            <a:ext cx="1172051" cy="266783"/>
          </a:xfrm>
          <a:prstGeom prst="line">
            <a:avLst/>
          </a:prstGeom>
          <a:noFill/>
          <a:ln w="12700">
            <a:solidFill>
              <a:schemeClr val="tx1"/>
            </a:solidFill>
            <a:round/>
            <a:headEnd type="none" w="sm" len="sm"/>
            <a:tailEnd type="triangle" w="sm" len="sm"/>
          </a:ln>
        </p:spPr>
        <p:txBody>
          <a:bodyPr/>
          <a:lstStyle/>
          <a:p>
            <a:endParaRPr lang="en-US"/>
          </a:p>
        </p:txBody>
      </p:sp>
      <p:sp>
        <p:nvSpPr>
          <p:cNvPr id="28681" name="Text Box 8"/>
          <p:cNvSpPr txBox="1">
            <a:spLocks noChangeArrowheads="1"/>
          </p:cNvSpPr>
          <p:nvPr/>
        </p:nvSpPr>
        <p:spPr bwMode="auto">
          <a:xfrm>
            <a:off x="5887233" y="2608637"/>
            <a:ext cx="3429000"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Number of threads in the team</a:t>
            </a:r>
          </a:p>
        </p:txBody>
      </p:sp>
      <p:sp>
        <p:nvSpPr>
          <p:cNvPr id="28682" name="Line 9"/>
          <p:cNvSpPr>
            <a:spLocks noChangeShapeType="1"/>
          </p:cNvSpPr>
          <p:nvPr/>
        </p:nvSpPr>
        <p:spPr bwMode="auto">
          <a:xfrm flipH="1">
            <a:off x="5047989" y="2793303"/>
            <a:ext cx="839244" cy="37578"/>
          </a:xfrm>
          <a:prstGeom prst="line">
            <a:avLst/>
          </a:prstGeom>
          <a:noFill/>
          <a:ln w="12700">
            <a:solidFill>
              <a:schemeClr val="tx1"/>
            </a:solidFill>
            <a:round/>
            <a:headEnd type="none" w="sm" len="sm"/>
            <a:tailEnd type="triangle" w="sm" len="sm"/>
          </a:ln>
        </p:spPr>
        <p:txBody>
          <a:bodyPr/>
          <a:lstStyle/>
          <a:p>
            <a:endParaRPr lang="en-US"/>
          </a:p>
        </p:txBody>
      </p:sp>
      <p:sp>
        <p:nvSpPr>
          <p:cNvPr id="12" name="Text Box 8"/>
          <p:cNvSpPr txBox="1">
            <a:spLocks noChangeArrowheads="1"/>
          </p:cNvSpPr>
          <p:nvPr/>
        </p:nvSpPr>
        <p:spPr bwMode="auto">
          <a:xfrm>
            <a:off x="495394" y="4582844"/>
            <a:ext cx="4422770"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Request a number of threads in the team</a:t>
            </a:r>
          </a:p>
        </p:txBody>
      </p:sp>
      <p:sp>
        <p:nvSpPr>
          <p:cNvPr id="13" name="Line 5"/>
          <p:cNvSpPr>
            <a:spLocks noChangeShapeType="1"/>
          </p:cNvSpPr>
          <p:nvPr/>
        </p:nvSpPr>
        <p:spPr bwMode="auto">
          <a:xfrm flipV="1">
            <a:off x="2407472" y="4365745"/>
            <a:ext cx="288160" cy="217462"/>
          </a:xfrm>
          <a:prstGeom prst="line">
            <a:avLst/>
          </a:prstGeom>
          <a:noFill/>
          <a:ln w="12700">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40617166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11182066" y="6509982"/>
            <a:ext cx="1009934" cy="348018"/>
          </a:xfrm>
        </p:spPr>
        <p:txBody>
          <a:bodyPr/>
          <a:lstStyle/>
          <a:p>
            <a:pPr>
              <a:defRPr/>
            </a:pPr>
            <a:fld id="{92531204-9A84-4BE0-8B85-BCAA44BC166D}" type="slidenum">
              <a:rPr lang="zh-CN" altLang="en-US"/>
              <a:pPr>
                <a:defRPr/>
              </a:pPr>
              <a:t>23</a:t>
            </a:fld>
            <a:endParaRPr lang="en-US" altLang="zh-CN"/>
          </a:p>
        </p:txBody>
      </p:sp>
      <p:sp>
        <p:nvSpPr>
          <p:cNvPr id="28675" name="Rectangle 2"/>
          <p:cNvSpPr>
            <a:spLocks noGrp="1" noChangeArrowheads="1"/>
          </p:cNvSpPr>
          <p:nvPr>
            <p:ph type="title"/>
          </p:nvPr>
        </p:nvSpPr>
        <p:spPr>
          <a:xfrm>
            <a:off x="1984375" y="22800"/>
            <a:ext cx="8496300" cy="1143000"/>
          </a:xfrm>
        </p:spPr>
        <p:txBody>
          <a:bodyPr/>
          <a:lstStyle/>
          <a:p>
            <a:pPr eaLnBrk="1" hangingPunct="1"/>
            <a:r>
              <a:rPr lang="en-US" dirty="0"/>
              <a:t>Hints: the Parallel Pi program</a:t>
            </a:r>
          </a:p>
        </p:txBody>
      </p:sp>
      <p:sp>
        <p:nvSpPr>
          <p:cNvPr id="28676" name="Rectangle 3"/>
          <p:cNvSpPr>
            <a:spLocks noGrp="1" noChangeArrowheads="1"/>
          </p:cNvSpPr>
          <p:nvPr>
            <p:ph type="body" idx="1"/>
          </p:nvPr>
        </p:nvSpPr>
        <p:spPr>
          <a:xfrm>
            <a:off x="651354" y="679377"/>
            <a:ext cx="11285950" cy="6034594"/>
          </a:xfrm>
        </p:spPr>
        <p:txBody>
          <a:bodyPr/>
          <a:lstStyle/>
          <a:p>
            <a:pPr eaLnBrk="1" hangingPunct="1"/>
            <a:r>
              <a:rPr lang="en-US" dirty="0"/>
              <a:t>Use a parallel construct:</a:t>
            </a:r>
          </a:p>
          <a:p>
            <a:pPr marL="0" indent="0" eaLnBrk="1" hangingPunct="1">
              <a:buNone/>
            </a:pPr>
            <a:r>
              <a:rPr lang="en-US" dirty="0"/>
              <a:t>           #pragma </a:t>
            </a:r>
            <a:r>
              <a:rPr lang="en-US" dirty="0" err="1"/>
              <a:t>omp</a:t>
            </a:r>
            <a:r>
              <a:rPr lang="en-US" dirty="0"/>
              <a:t> parallel</a:t>
            </a:r>
          </a:p>
          <a:p>
            <a:pPr marL="0" indent="0" eaLnBrk="1" hangingPunct="1">
              <a:buNone/>
            </a:pPr>
            <a:endParaRPr lang="en-US" dirty="0"/>
          </a:p>
          <a:p>
            <a:pPr eaLnBrk="1" hangingPunct="1"/>
            <a:r>
              <a:rPr lang="en-US" dirty="0"/>
              <a:t>The challenge is to:</a:t>
            </a:r>
          </a:p>
          <a:p>
            <a:pPr lvl="1" eaLnBrk="1" hangingPunct="1"/>
            <a:r>
              <a:rPr lang="en-US" dirty="0"/>
              <a:t>divide loop iterations between threads (use the thread ID and the number of threads).</a:t>
            </a:r>
          </a:p>
          <a:p>
            <a:pPr lvl="1" eaLnBrk="1" hangingPunct="1"/>
            <a:r>
              <a:rPr lang="en-US" dirty="0"/>
              <a:t>Create an accumulator for each thread to hold partial sums that you can later combine to generate the global sum.</a:t>
            </a:r>
          </a:p>
          <a:p>
            <a:pPr lvl="1" eaLnBrk="1" hangingPunct="1"/>
            <a:endParaRPr lang="en-US" dirty="0"/>
          </a:p>
          <a:p>
            <a:pPr eaLnBrk="1" hangingPunct="1"/>
            <a:r>
              <a:rPr lang="en-US" dirty="0"/>
              <a:t>In addition to a parallel construct, you will need the runtime library routines</a:t>
            </a:r>
          </a:p>
          <a:p>
            <a:pPr lvl="1" eaLnBrk="1" hangingPunct="1"/>
            <a:r>
              <a:rPr lang="en-US" dirty="0" err="1"/>
              <a:t>int</a:t>
            </a:r>
            <a:r>
              <a:rPr lang="en-US" dirty="0"/>
              <a:t> </a:t>
            </a:r>
            <a:r>
              <a:rPr lang="en-US" dirty="0" err="1"/>
              <a:t>omp_set_num_threads</a:t>
            </a:r>
            <a:r>
              <a:rPr lang="en-US" dirty="0"/>
              <a:t>();</a:t>
            </a:r>
          </a:p>
          <a:p>
            <a:pPr lvl="1" eaLnBrk="1" hangingPunct="1"/>
            <a:r>
              <a:rPr lang="en-US" dirty="0" err="1"/>
              <a:t>int</a:t>
            </a:r>
            <a:r>
              <a:rPr lang="en-US" dirty="0"/>
              <a:t> </a:t>
            </a:r>
            <a:r>
              <a:rPr lang="en-US" dirty="0" err="1"/>
              <a:t>omp_get_num_threads</a:t>
            </a:r>
            <a:r>
              <a:rPr lang="en-US" dirty="0"/>
              <a:t>();	</a:t>
            </a:r>
          </a:p>
          <a:p>
            <a:pPr lvl="1" eaLnBrk="1" hangingPunct="1"/>
            <a:r>
              <a:rPr lang="en-US" dirty="0" err="1"/>
              <a:t>int</a:t>
            </a:r>
            <a:r>
              <a:rPr lang="en-US" dirty="0"/>
              <a:t> </a:t>
            </a:r>
            <a:r>
              <a:rPr lang="en-US" dirty="0" err="1"/>
              <a:t>omp_get_thread_num</a:t>
            </a:r>
            <a:r>
              <a:rPr lang="en-US" dirty="0"/>
              <a:t>();</a:t>
            </a:r>
          </a:p>
          <a:p>
            <a:pPr lvl="1" eaLnBrk="1" hangingPunct="1"/>
            <a:r>
              <a:rPr lang="en-US" dirty="0"/>
              <a:t>double </a:t>
            </a:r>
            <a:r>
              <a:rPr lang="en-US" dirty="0" err="1"/>
              <a:t>omp_get_wtime</a:t>
            </a:r>
            <a:r>
              <a:rPr lang="en-US" dirty="0"/>
              <a:t>();</a:t>
            </a:r>
          </a:p>
        </p:txBody>
      </p:sp>
    </p:spTree>
    <p:extLst>
      <p:ext uri="{BB962C8B-B14F-4D97-AF65-F5344CB8AC3E}">
        <p14:creationId xmlns:p14="http://schemas.microsoft.com/office/powerpoint/2010/main" val="36138069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24</a:t>
            </a:fld>
            <a:endParaRPr lang="en-US" altLang="zh-CN" sz="1000" dirty="0"/>
          </a:p>
        </p:txBody>
      </p:sp>
      <p:sp>
        <p:nvSpPr>
          <p:cNvPr id="128003" name="Rectangle 2"/>
          <p:cNvSpPr>
            <a:spLocks noChangeArrowheads="1"/>
          </p:cNvSpPr>
          <p:nvPr/>
        </p:nvSpPr>
        <p:spPr bwMode="auto">
          <a:xfrm>
            <a:off x="651353" y="998538"/>
            <a:ext cx="10734806" cy="5909952"/>
          </a:xfrm>
          <a:prstGeom prst="rect">
            <a:avLst/>
          </a:prstGeom>
          <a:noFill/>
          <a:ln w="9525">
            <a:noFill/>
            <a:miter lim="800000"/>
            <a:headEnd/>
            <a:tailEnd/>
          </a:ln>
        </p:spPr>
        <p:txBody>
          <a:bodyPr wrap="square" lIns="92075" tIns="46038" rIns="92075" bIns="46038">
            <a:spAutoFit/>
          </a:bodyPr>
          <a:lstStyle/>
          <a:p>
            <a:pPr algn="l" eaLnBrk="0" hangingPunct="0"/>
            <a:r>
              <a:rPr lang="en-US" altLang="zh-CN" b="1" dirty="0">
                <a:solidFill>
                  <a:srgbClr val="C00000"/>
                </a:solidFill>
                <a:latin typeface="Arial Unicode MS" pitchFamily="34" charset="-128"/>
              </a:rPr>
              <a:t>#include &lt;</a:t>
            </a:r>
            <a:r>
              <a:rPr lang="en-US" altLang="zh-CN" b="1" dirty="0" err="1">
                <a:solidFill>
                  <a:srgbClr val="C00000"/>
                </a:solidFill>
                <a:latin typeface="Arial Unicode MS" pitchFamily="34" charset="-128"/>
              </a:rPr>
              <a:t>omp.h</a:t>
            </a:r>
            <a:r>
              <a:rPr lang="en-US" altLang="zh-CN" b="1" dirty="0">
                <a:solidFill>
                  <a:srgbClr val="C00000"/>
                </a:solidFill>
                <a:latin typeface="Arial Unicode MS" pitchFamily="34" charset="-128"/>
              </a:rPr>
              <a:t>&gt;</a:t>
            </a:r>
          </a:p>
          <a:p>
            <a:pPr algn="l" eaLnBrk="0" hangingPunct="0"/>
            <a:r>
              <a:rPr lang="en-US" altLang="zh-CN" dirty="0">
                <a:latin typeface="Arial Unicode MS" pitchFamily="34" charset="-128"/>
              </a:rPr>
              <a:t>static long </a:t>
            </a:r>
            <a:r>
              <a:rPr lang="en-US" altLang="zh-CN" dirty="0" err="1">
                <a:latin typeface="Arial Unicode MS" pitchFamily="34" charset="-128"/>
              </a:rPr>
              <a:t>num_steps</a:t>
            </a:r>
            <a:r>
              <a:rPr lang="en-US" altLang="zh-CN" dirty="0">
                <a:latin typeface="Arial Unicode MS" pitchFamily="34" charset="-128"/>
              </a:rPr>
              <a:t> = 100000;         double step;</a:t>
            </a:r>
          </a:p>
          <a:p>
            <a:pPr algn="l" eaLnBrk="0" hangingPunct="0"/>
            <a:r>
              <a:rPr lang="en-US" altLang="zh-CN" b="1" dirty="0">
                <a:solidFill>
                  <a:srgbClr val="C00000"/>
                </a:solidFill>
                <a:latin typeface="Arial Unicode MS" pitchFamily="34" charset="-128"/>
              </a:rPr>
              <a:t>#define NUM_THREADS 2</a:t>
            </a:r>
          </a:p>
          <a:p>
            <a:pPr algn="l" eaLnBrk="0" hangingPunct="0"/>
            <a:r>
              <a:rPr lang="en-US" altLang="zh-CN" dirty="0">
                <a:latin typeface="Arial Unicode MS" pitchFamily="34" charset="-128"/>
              </a:rPr>
              <a:t>void main ()</a:t>
            </a:r>
          </a:p>
          <a:p>
            <a:pPr algn="l" eaLnBrk="0" hangingPunct="0"/>
            <a:r>
              <a:rPr lang="en-US" altLang="zh-CN" dirty="0">
                <a:latin typeface="Arial Unicode MS" pitchFamily="34" charset="-128"/>
              </a:rPr>
              <a:t>{    int i, </a:t>
            </a:r>
            <a:r>
              <a:rPr lang="en-US" altLang="zh-CN" dirty="0" err="1">
                <a:latin typeface="Arial Unicode MS" pitchFamily="34" charset="-128"/>
              </a:rPr>
              <a:t>nthreads</a:t>
            </a:r>
            <a:r>
              <a:rPr lang="en-US" altLang="zh-CN" dirty="0">
                <a:latin typeface="Arial Unicode MS" pitchFamily="34" charset="-128"/>
              </a:rPr>
              <a:t>;  double pi, sum[NUM_THREADS];</a:t>
            </a:r>
          </a:p>
          <a:p>
            <a:pPr algn="l" eaLnBrk="0" hangingPunct="0"/>
            <a:r>
              <a:rPr lang="en-US" altLang="zh-CN" dirty="0">
                <a:latin typeface="Arial Unicode MS" pitchFamily="34" charset="-128"/>
              </a:rPr>
              <a:t>     step = 1.0/(double) </a:t>
            </a:r>
            <a:r>
              <a:rPr lang="en-US" altLang="zh-CN" dirty="0" err="1">
                <a:latin typeface="Arial Unicode MS" pitchFamily="34" charset="-128"/>
              </a:rPr>
              <a:t>num_steps</a:t>
            </a:r>
            <a:r>
              <a:rPr lang="en-US" altLang="zh-CN" dirty="0">
                <a:latin typeface="Arial Unicode MS" pitchFamily="34" charset="-128"/>
              </a:rPr>
              <a:t>;</a:t>
            </a:r>
          </a:p>
          <a:p>
            <a:pPr algn="l" eaLnBrk="0" hangingPunct="0"/>
            <a:r>
              <a:rPr lang="en-US" altLang="zh-CN" b="1" dirty="0">
                <a:solidFill>
                  <a:srgbClr val="C00000"/>
                </a:solidFill>
                <a:latin typeface="Arial Unicode MS" pitchFamily="34" charset="-128"/>
              </a:rPr>
              <a:t>     </a:t>
            </a:r>
            <a:r>
              <a:rPr lang="en-US" altLang="zh-CN" b="1" dirty="0" err="1">
                <a:solidFill>
                  <a:srgbClr val="C00000"/>
                </a:solidFill>
                <a:latin typeface="Arial Unicode MS" pitchFamily="34" charset="-128"/>
              </a:rPr>
              <a:t>omp_set_num_threads</a:t>
            </a:r>
            <a:r>
              <a:rPr lang="en-US" altLang="zh-CN" b="1" dirty="0">
                <a:solidFill>
                  <a:srgbClr val="C00000"/>
                </a:solidFill>
                <a:latin typeface="Arial Unicode MS" pitchFamily="34" charset="-128"/>
              </a:rPr>
              <a:t>(NUM_THREADS);</a:t>
            </a:r>
          </a:p>
          <a:p>
            <a:pPr algn="l" eaLnBrk="0" hangingPunct="0"/>
            <a:r>
              <a:rPr lang="en-US" altLang="zh-CN" b="1" dirty="0">
                <a:solidFill>
                  <a:srgbClr val="C00000"/>
                </a:solidFill>
                <a:latin typeface="Arial Unicode MS" pitchFamily="34" charset="-128"/>
              </a:rPr>
              <a:t>    #pragma </a:t>
            </a:r>
            <a:r>
              <a:rPr lang="en-US" altLang="zh-CN" b="1" dirty="0" err="1">
                <a:solidFill>
                  <a:srgbClr val="C00000"/>
                </a:solidFill>
                <a:latin typeface="Arial Unicode MS" pitchFamily="34" charset="-128"/>
              </a:rPr>
              <a:t>omp</a:t>
            </a:r>
            <a:r>
              <a:rPr lang="en-US" altLang="zh-CN" b="1" dirty="0">
                <a:solidFill>
                  <a:srgbClr val="C00000"/>
                </a:solidFill>
                <a:latin typeface="Arial Unicode MS" pitchFamily="34" charset="-128"/>
              </a:rPr>
              <a:t> parallel</a:t>
            </a:r>
          </a:p>
          <a:p>
            <a:pPr algn="l" eaLnBrk="0" hangingPunct="0"/>
            <a:r>
              <a:rPr lang="en-US" altLang="zh-CN" dirty="0">
                <a:solidFill>
                  <a:srgbClr val="FFFF66"/>
                </a:solidFill>
                <a:latin typeface="Arial Unicode MS" pitchFamily="34" charset="-128"/>
              </a:rPr>
              <a:t>    </a:t>
            </a:r>
            <a:r>
              <a:rPr lang="en-US" altLang="zh-CN" dirty="0">
                <a:latin typeface="Arial Unicode MS" pitchFamily="34" charset="-128"/>
              </a:rPr>
              <a:t>{	   </a:t>
            </a:r>
          </a:p>
          <a:p>
            <a:pPr algn="l" eaLnBrk="0" hangingPunct="0"/>
            <a:r>
              <a:rPr lang="en-US" altLang="zh-CN" dirty="0">
                <a:latin typeface="Arial Unicode MS" pitchFamily="34" charset="-128"/>
              </a:rPr>
              <a:t>              int i, </a:t>
            </a:r>
            <a:r>
              <a:rPr lang="en-US" altLang="zh-CN" dirty="0" err="1">
                <a:latin typeface="Arial Unicode MS" pitchFamily="34" charset="-128"/>
              </a:rPr>
              <a:t>id,nthrds</a:t>
            </a:r>
            <a:r>
              <a:rPr lang="en-US" altLang="zh-CN" dirty="0">
                <a:latin typeface="Arial Unicode MS" pitchFamily="34" charset="-128"/>
              </a:rPr>
              <a:t>;</a:t>
            </a:r>
          </a:p>
          <a:p>
            <a:pPr algn="l" eaLnBrk="0" hangingPunct="0"/>
            <a:r>
              <a:rPr lang="en-US" altLang="zh-CN" dirty="0">
                <a:latin typeface="Arial Unicode MS" pitchFamily="34" charset="-128"/>
              </a:rPr>
              <a:t>              double x;</a:t>
            </a:r>
          </a:p>
          <a:p>
            <a:pPr algn="l" eaLnBrk="0" hangingPunct="0"/>
            <a:r>
              <a:rPr lang="en-US" altLang="zh-CN" b="1" dirty="0">
                <a:solidFill>
                  <a:srgbClr val="C00000"/>
                </a:solidFill>
                <a:latin typeface="Arial Unicode MS" pitchFamily="34" charset="-128"/>
              </a:rPr>
              <a:t>              id = </a:t>
            </a:r>
            <a:r>
              <a:rPr lang="en-US" altLang="zh-CN" b="1" dirty="0" err="1">
                <a:solidFill>
                  <a:srgbClr val="C00000"/>
                </a:solidFill>
                <a:latin typeface="Arial Unicode MS" pitchFamily="34" charset="-128"/>
              </a:rPr>
              <a:t>omp_get_thread_num</a:t>
            </a:r>
            <a:r>
              <a:rPr lang="en-US" altLang="zh-CN" b="1" dirty="0">
                <a:solidFill>
                  <a:srgbClr val="C00000"/>
                </a:solidFill>
                <a:latin typeface="Arial Unicode MS" pitchFamily="34" charset="-128"/>
              </a:rPr>
              <a:t>();</a:t>
            </a:r>
          </a:p>
          <a:p>
            <a:pPr algn="l" eaLnBrk="0" hangingPunct="0"/>
            <a:r>
              <a:rPr lang="en-US" altLang="zh-CN" b="1" dirty="0">
                <a:solidFill>
                  <a:srgbClr val="C00000"/>
                </a:solidFill>
                <a:latin typeface="Arial Unicode MS" pitchFamily="34" charset="-128"/>
              </a:rPr>
              <a:t>              </a:t>
            </a:r>
            <a:r>
              <a:rPr lang="en-US" altLang="zh-CN" b="1" dirty="0" err="1">
                <a:solidFill>
                  <a:srgbClr val="C00000"/>
                </a:solidFill>
                <a:latin typeface="Arial Unicode MS" pitchFamily="34" charset="-128"/>
              </a:rPr>
              <a:t>nthrds</a:t>
            </a:r>
            <a:r>
              <a:rPr lang="en-US" altLang="zh-CN" b="1" dirty="0">
                <a:solidFill>
                  <a:srgbClr val="C00000"/>
                </a:solidFill>
                <a:latin typeface="Arial Unicode MS" pitchFamily="34" charset="-128"/>
              </a:rPr>
              <a:t> = </a:t>
            </a:r>
            <a:r>
              <a:rPr lang="en-US" altLang="zh-CN" b="1" dirty="0" err="1">
                <a:solidFill>
                  <a:srgbClr val="C00000"/>
                </a:solidFill>
                <a:latin typeface="Arial Unicode MS" pitchFamily="34" charset="-128"/>
              </a:rPr>
              <a:t>omp_get_num_threads</a:t>
            </a:r>
            <a:r>
              <a:rPr lang="en-US" altLang="zh-CN" b="1" dirty="0">
                <a:solidFill>
                  <a:srgbClr val="C00000"/>
                </a:solidFill>
                <a:latin typeface="Arial Unicode MS" pitchFamily="34" charset="-128"/>
              </a:rPr>
              <a:t>();</a:t>
            </a:r>
          </a:p>
          <a:p>
            <a:pPr algn="l" eaLnBrk="0" hangingPunct="0"/>
            <a:r>
              <a:rPr lang="en-US" altLang="zh-CN" b="1" dirty="0">
                <a:solidFill>
                  <a:srgbClr val="C00000"/>
                </a:solidFill>
                <a:latin typeface="Arial Unicode MS" pitchFamily="34" charset="-128"/>
              </a:rPr>
              <a:t>              if (id == 0)   </a:t>
            </a:r>
            <a:r>
              <a:rPr lang="en-US" altLang="zh-CN" b="1" dirty="0" err="1">
                <a:solidFill>
                  <a:srgbClr val="C00000"/>
                </a:solidFill>
                <a:latin typeface="Arial Unicode MS" pitchFamily="34" charset="-128"/>
              </a:rPr>
              <a:t>nthreads</a:t>
            </a:r>
            <a:r>
              <a:rPr lang="en-US" altLang="zh-CN" b="1" dirty="0">
                <a:solidFill>
                  <a:srgbClr val="C00000"/>
                </a:solidFill>
                <a:latin typeface="Arial Unicode MS" pitchFamily="34" charset="-128"/>
              </a:rPr>
              <a:t> = </a:t>
            </a:r>
            <a:r>
              <a:rPr lang="en-US" altLang="zh-CN" b="1" dirty="0" err="1">
                <a:solidFill>
                  <a:srgbClr val="C00000"/>
                </a:solidFill>
                <a:latin typeface="Arial Unicode MS" pitchFamily="34" charset="-128"/>
              </a:rPr>
              <a:t>nthrds</a:t>
            </a:r>
            <a:r>
              <a:rPr lang="en-US" altLang="zh-CN" b="1" dirty="0">
                <a:solidFill>
                  <a:srgbClr val="C00000"/>
                </a:solidFill>
                <a:latin typeface="Arial Unicode MS" pitchFamily="34" charset="-128"/>
              </a:rPr>
              <a:t>;</a:t>
            </a:r>
          </a:p>
          <a:p>
            <a:pPr algn="l" eaLnBrk="0" hangingPunct="0"/>
            <a:r>
              <a:rPr lang="en-US" altLang="zh-CN" dirty="0">
                <a:latin typeface="Arial Unicode MS" pitchFamily="34" charset="-128"/>
              </a:rPr>
              <a:t>	  for (i=id, sum[id]=0.0;i&lt; </a:t>
            </a:r>
            <a:r>
              <a:rPr lang="en-US" altLang="zh-CN" dirty="0" err="1">
                <a:latin typeface="Arial Unicode MS" pitchFamily="34" charset="-128"/>
              </a:rPr>
              <a:t>num_steps</a:t>
            </a:r>
            <a:r>
              <a:rPr lang="en-US" altLang="zh-CN" dirty="0">
                <a:latin typeface="Arial Unicode MS" pitchFamily="34" charset="-128"/>
              </a:rPr>
              <a:t>; i=</a:t>
            </a:r>
            <a:r>
              <a:rPr lang="en-US" altLang="zh-CN" dirty="0" err="1">
                <a:latin typeface="Arial Unicode MS" pitchFamily="34" charset="-128"/>
              </a:rPr>
              <a:t>i+nthrds</a:t>
            </a:r>
            <a:r>
              <a:rPr lang="en-US" altLang="zh-CN" dirty="0">
                <a:latin typeface="Arial Unicode MS" pitchFamily="34" charset="-128"/>
              </a:rPr>
              <a:t>) {</a:t>
            </a:r>
          </a:p>
          <a:p>
            <a:pPr algn="l" eaLnBrk="0" hangingPunct="0"/>
            <a:r>
              <a:rPr lang="en-US" altLang="zh-CN" dirty="0">
                <a:latin typeface="Arial Unicode MS" pitchFamily="34" charset="-128"/>
              </a:rPr>
              <a:t>		  x = (i+0.5)*step;</a:t>
            </a:r>
          </a:p>
          <a:p>
            <a:pPr algn="l" eaLnBrk="0" hangingPunct="0"/>
            <a:r>
              <a:rPr lang="en-US" altLang="zh-CN" dirty="0">
                <a:latin typeface="Arial Unicode MS" pitchFamily="34" charset="-128"/>
              </a:rPr>
              <a:t>		  sum[id] += 4.0/(1.0+x*x);</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for(i=0, pi=0.0;i&lt;</a:t>
            </a:r>
            <a:r>
              <a:rPr lang="en-US" altLang="zh-CN" dirty="0" err="1">
                <a:latin typeface="Arial Unicode MS" pitchFamily="34" charset="-128"/>
              </a:rPr>
              <a:t>nthreads;i</a:t>
            </a:r>
            <a:r>
              <a:rPr lang="en-US" altLang="zh-CN" dirty="0">
                <a:latin typeface="Arial Unicode MS" pitchFamily="34" charset="-128"/>
              </a:rPr>
              <a:t>++)pi += sum[i] * step;</a:t>
            </a:r>
          </a:p>
          <a:p>
            <a:pPr algn="l" eaLnBrk="0" hangingPunct="0"/>
            <a:r>
              <a:rPr lang="en-US" altLang="zh-CN" dirty="0">
                <a:latin typeface="Arial Unicode MS" pitchFamily="34" charset="-128"/>
              </a:rPr>
              <a:t>}</a:t>
            </a:r>
          </a:p>
        </p:txBody>
      </p:sp>
      <p:sp>
        <p:nvSpPr>
          <p:cNvPr id="128004" name="Rectangle 3"/>
          <p:cNvSpPr>
            <a:spLocks noGrp="1" noChangeArrowheads="1"/>
          </p:cNvSpPr>
          <p:nvPr>
            <p:ph type="title"/>
          </p:nvPr>
        </p:nvSpPr>
        <p:spPr>
          <a:xfrm>
            <a:off x="2298700" y="213711"/>
            <a:ext cx="7988300" cy="1143000"/>
          </a:xfrm>
          <a:noFill/>
        </p:spPr>
        <p:txBody>
          <a:bodyPr/>
          <a:lstStyle/>
          <a:p>
            <a:pPr eaLnBrk="1" hangingPunct="1">
              <a:lnSpc>
                <a:spcPct val="89000"/>
              </a:lnSpc>
            </a:pPr>
            <a:r>
              <a:rPr lang="en-US" altLang="zh-CN" sz="3200" dirty="0">
                <a:ea typeface="SimSun" pitchFamily="2" charset="-122"/>
              </a:rPr>
              <a:t>Example: A simple SPMD pi program  </a:t>
            </a:r>
            <a:endParaRPr lang="en-US" altLang="zh-CN" sz="3200" dirty="0">
              <a:solidFill>
                <a:schemeClr val="accent1"/>
              </a:solidFill>
              <a:ea typeface="SimSun" pitchFamily="2" charset="-122"/>
            </a:endParaRPr>
          </a:p>
        </p:txBody>
      </p:sp>
      <p:sp>
        <p:nvSpPr>
          <p:cNvPr id="3492868" name="Text Box 4"/>
          <p:cNvSpPr txBox="1">
            <a:spLocks noChangeArrowheads="1"/>
          </p:cNvSpPr>
          <p:nvPr/>
        </p:nvSpPr>
        <p:spPr bwMode="auto">
          <a:xfrm>
            <a:off x="7752914" y="1819711"/>
            <a:ext cx="3633244" cy="52322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a:latin typeface="Arial Unicode MS" pitchFamily="34" charset="-128"/>
              </a:rPr>
              <a:t>Promote scalar to an array dimensioned by number of threads to avoid race condition.</a:t>
            </a:r>
          </a:p>
        </p:txBody>
      </p:sp>
      <p:sp>
        <p:nvSpPr>
          <p:cNvPr id="128006" name="Line 5"/>
          <p:cNvSpPr>
            <a:spLocks noChangeShapeType="1"/>
          </p:cNvSpPr>
          <p:nvPr/>
        </p:nvSpPr>
        <p:spPr bwMode="auto">
          <a:xfrm flipH="1">
            <a:off x="6857999" y="2041742"/>
            <a:ext cx="894915" cy="227095"/>
          </a:xfrm>
          <a:prstGeom prst="line">
            <a:avLst/>
          </a:prstGeom>
          <a:noFill/>
          <a:ln w="38100">
            <a:solidFill>
              <a:schemeClr val="tx1"/>
            </a:solidFill>
            <a:round/>
            <a:headEnd type="none" w="sm" len="sm"/>
            <a:tailEnd type="arrow" w="med" len="med"/>
          </a:ln>
        </p:spPr>
        <p:txBody>
          <a:bodyPr/>
          <a:lstStyle/>
          <a:p>
            <a:endParaRPr lang="en-US"/>
          </a:p>
        </p:txBody>
      </p:sp>
      <p:sp>
        <p:nvSpPr>
          <p:cNvPr id="3492870" name="Text Box 6"/>
          <p:cNvSpPr txBox="1">
            <a:spLocks noChangeArrowheads="1"/>
          </p:cNvSpPr>
          <p:nvPr/>
        </p:nvSpPr>
        <p:spPr bwMode="auto">
          <a:xfrm>
            <a:off x="7899400" y="5370840"/>
            <a:ext cx="3868977" cy="52322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dirty="0">
                <a:latin typeface="Arial Unicode MS" pitchFamily="34" charset="-128"/>
              </a:rPr>
              <a:t>This is a common trick in SPMD programs to create a cyclic distribution of loop iterations</a:t>
            </a:r>
          </a:p>
        </p:txBody>
      </p:sp>
      <p:sp>
        <p:nvSpPr>
          <p:cNvPr id="128008" name="Line 7"/>
          <p:cNvSpPr>
            <a:spLocks noChangeShapeType="1"/>
          </p:cNvSpPr>
          <p:nvPr/>
        </p:nvSpPr>
        <p:spPr bwMode="auto">
          <a:xfrm flipH="1" flipV="1">
            <a:off x="6883400" y="5175250"/>
            <a:ext cx="1016000" cy="457200"/>
          </a:xfrm>
          <a:prstGeom prst="line">
            <a:avLst/>
          </a:prstGeom>
          <a:noFill/>
          <a:ln w="38100">
            <a:solidFill>
              <a:schemeClr val="tx1"/>
            </a:solidFill>
            <a:round/>
            <a:headEnd type="none" w="sm" len="sm"/>
            <a:tailEnd type="arrow" w="med" len="med"/>
          </a:ln>
        </p:spPr>
        <p:txBody>
          <a:bodyPr/>
          <a:lstStyle/>
          <a:p>
            <a:endParaRPr lang="en-US"/>
          </a:p>
        </p:txBody>
      </p:sp>
      <p:sp>
        <p:nvSpPr>
          <p:cNvPr id="3492872" name="Text Box 8"/>
          <p:cNvSpPr txBox="1">
            <a:spLocks noChangeArrowheads="1"/>
          </p:cNvSpPr>
          <p:nvPr/>
        </p:nvSpPr>
        <p:spPr bwMode="auto">
          <a:xfrm>
            <a:off x="7416800" y="3542862"/>
            <a:ext cx="3969358" cy="954107"/>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dirty="0">
                <a:latin typeface="Arial Unicode MS" pitchFamily="34" charset="-128"/>
              </a:rPr>
              <a:t>Only one thread should copy the number of threads to the global value to make sure multiple threads writing to the same address don</a:t>
            </a:r>
            <a:r>
              <a:rPr lang="en-US" altLang="zh-CN" sz="1400" dirty="0">
                <a:latin typeface="Arial"/>
              </a:rPr>
              <a:t>’</a:t>
            </a:r>
            <a:r>
              <a:rPr lang="en-US" altLang="zh-CN" sz="1400" dirty="0">
                <a:latin typeface="Arial Unicode MS" pitchFamily="34" charset="-128"/>
              </a:rPr>
              <a:t>t conflict.  </a:t>
            </a:r>
          </a:p>
        </p:txBody>
      </p:sp>
      <p:sp>
        <p:nvSpPr>
          <p:cNvPr id="128010" name="Line 9"/>
          <p:cNvSpPr>
            <a:spLocks noChangeShapeType="1"/>
          </p:cNvSpPr>
          <p:nvPr/>
        </p:nvSpPr>
        <p:spPr bwMode="auto">
          <a:xfrm flipH="1">
            <a:off x="4775201" y="3949700"/>
            <a:ext cx="2641598" cy="847768"/>
          </a:xfrm>
          <a:prstGeom prst="line">
            <a:avLst/>
          </a:prstGeom>
          <a:noFill/>
          <a:ln w="38100">
            <a:solidFill>
              <a:schemeClr val="tx1"/>
            </a:solidFill>
            <a:round/>
            <a:headEnd type="none" w="sm" len="sm"/>
            <a:tailEnd type="arrow" w="med" len="med"/>
          </a:ln>
        </p:spPr>
        <p:txBody>
          <a:bodyPr/>
          <a:lstStyle/>
          <a:p>
            <a:endParaRPr lang="en-US"/>
          </a:p>
        </p:txBody>
      </p:sp>
    </p:spTree>
    <p:extLst>
      <p:ext uri="{BB962C8B-B14F-4D97-AF65-F5344CB8AC3E}">
        <p14:creationId xmlns:p14="http://schemas.microsoft.com/office/powerpoint/2010/main" val="221195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5" name="Table 4"/>
          <p:cNvGraphicFramePr>
            <a:graphicFrameLocks noGrp="1"/>
          </p:cNvGraphicFramePr>
          <p:nvPr>
            <p:extLst>
              <p:ext uri="{D42A27DB-BD31-4B8C-83A1-F6EECF244321}">
                <p14:modId xmlns:p14="http://schemas.microsoft.com/office/powerpoint/2010/main" val="1913770612"/>
              </p:ext>
            </p:extLst>
          </p:nvPr>
        </p:nvGraphicFramePr>
        <p:xfrm>
          <a:off x="8417353" y="2360614"/>
          <a:ext cx="2029472" cy="217651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extLst>
                  <a:ext uri="{0D108BD9-81ED-4DB2-BD59-A6C34878D82A}">
                    <a16:rowId xmlns:a16="http://schemas.microsoft.com/office/drawing/2014/main" val="10004"/>
                  </a:ext>
                </a:extLst>
              </a:tr>
            </a:tbl>
          </a:graphicData>
        </a:graphic>
      </p:graphicFrame>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sp>
        <p:nvSpPr>
          <p:cNvPr id="3" name="TextBox 2"/>
          <p:cNvSpPr txBox="1"/>
          <p:nvPr/>
        </p:nvSpPr>
        <p:spPr>
          <a:xfrm>
            <a:off x="1068229" y="6550223"/>
            <a:ext cx="3251162" cy="307777"/>
          </a:xfrm>
          <a:prstGeom prst="rect">
            <a:avLst/>
          </a:prstGeom>
          <a:noFill/>
        </p:spPr>
        <p:txBody>
          <a:bodyPr wrap="square" rtlCol="0">
            <a:spAutoFit/>
          </a:bodyPr>
          <a:lstStyle/>
          <a:p>
            <a:r>
              <a:rPr lang="en-US" sz="1400" dirty="0"/>
              <a:t>*SPMD: Single Program Multiple Data</a:t>
            </a:r>
          </a:p>
        </p:txBody>
      </p:sp>
      <p:sp>
        <p:nvSpPr>
          <p:cNvPr id="9" name="TextBox 8"/>
          <p:cNvSpPr txBox="1"/>
          <p:nvPr/>
        </p:nvSpPr>
        <p:spPr>
          <a:xfrm>
            <a:off x="8020833" y="4657312"/>
            <a:ext cx="3519814" cy="1169551"/>
          </a:xfrm>
          <a:prstGeom prst="rect">
            <a:avLst/>
          </a:prstGeom>
          <a:noFill/>
        </p:spPr>
        <p:txBody>
          <a:bodyPr wrap="square" rtlCol="0">
            <a:spAutoFit/>
          </a:bodyPr>
          <a:lstStyle/>
          <a:p>
            <a:r>
              <a:rPr lang="en-US" sz="1400" dirty="0">
                <a:solidFill>
                  <a:srgbClr val="000000"/>
                </a:solidFill>
                <a:latin typeface="Arial" pitchFamily="34" charset="0"/>
                <a:ea typeface="ＭＳ Ｐゴシック" pitchFamily="34" charset="-128"/>
              </a:rPr>
              <a:t>Intel compiler (</a:t>
            </a:r>
            <a:r>
              <a:rPr lang="en-US" sz="1400" dirty="0" err="1">
                <a:solidFill>
                  <a:srgbClr val="000000"/>
                </a:solidFill>
                <a:latin typeface="Arial" pitchFamily="34" charset="0"/>
                <a:ea typeface="ＭＳ Ｐゴシック" pitchFamily="34" charset="-128"/>
              </a:rPr>
              <a:t>icpc</a:t>
            </a:r>
            <a:r>
              <a:rPr lang="en-US" sz="1400" dirty="0">
                <a:solidFill>
                  <a:srgbClr val="000000"/>
                </a:solidFill>
                <a:latin typeface="Arial" pitchFamily="34" charset="0"/>
                <a:ea typeface="ＭＳ Ｐゴシック" pitchFamily="34" charset="-128"/>
              </a:rPr>
              <a:t>) with default optimization level (O2) on Apple OS X 10.7.3 with a dual core (four HW thread) Intel® </a:t>
            </a:r>
            <a:r>
              <a:rPr lang="en-US" sz="1400" dirty="0" err="1">
                <a:solidFill>
                  <a:srgbClr val="000000"/>
                </a:solidFill>
                <a:latin typeface="Arial" pitchFamily="34" charset="0"/>
                <a:ea typeface="ＭＳ Ｐゴシック" pitchFamily="34" charset="-128"/>
              </a:rPr>
              <a:t>Core</a:t>
            </a:r>
            <a:r>
              <a:rPr lang="en-US" sz="1400" baseline="30000" dirty="0" err="1">
                <a:solidFill>
                  <a:srgbClr val="000000"/>
                </a:solidFill>
                <a:latin typeface="Arial" pitchFamily="34" charset="0"/>
                <a:ea typeface="ＭＳ Ｐゴシック" pitchFamily="34" charset="-128"/>
              </a:rPr>
              <a:t>TM</a:t>
            </a:r>
            <a:r>
              <a:rPr lang="en-US" sz="1400" dirty="0">
                <a:solidFill>
                  <a:srgbClr val="000000"/>
                </a:solidFill>
                <a:latin typeface="Arial" pitchFamily="34" charset="0"/>
                <a:ea typeface="ＭＳ Ｐゴシック" pitchFamily="34" charset="-128"/>
              </a:rPr>
              <a:t> i5 processor at 1.7 </a:t>
            </a:r>
            <a:r>
              <a:rPr lang="en-US" sz="1400" dirty="0" err="1">
                <a:solidFill>
                  <a:srgbClr val="000000"/>
                </a:solidFill>
                <a:latin typeface="Arial" pitchFamily="34" charset="0"/>
                <a:ea typeface="ＭＳ Ｐゴシック" pitchFamily="34" charset="-128"/>
              </a:rPr>
              <a:t>Ghz</a:t>
            </a:r>
            <a:r>
              <a:rPr lang="en-US" sz="1400" dirty="0">
                <a:solidFill>
                  <a:srgbClr val="000000"/>
                </a:solidFill>
                <a:latin typeface="Arial" pitchFamily="34" charset="0"/>
                <a:ea typeface="ＭＳ Ｐゴシック" pitchFamily="34" charset="-128"/>
              </a:rPr>
              <a:t> and 4 </a:t>
            </a:r>
            <a:r>
              <a:rPr lang="en-US" sz="1400" dirty="0" err="1">
                <a:solidFill>
                  <a:srgbClr val="000000"/>
                </a:solidFill>
                <a:latin typeface="Arial" pitchFamily="34" charset="0"/>
                <a:ea typeface="ＭＳ Ｐゴシック" pitchFamily="34" charset="-128"/>
              </a:rPr>
              <a:t>Gbyte</a:t>
            </a:r>
            <a:r>
              <a:rPr lang="en-US" sz="1400" dirty="0">
                <a:solidFill>
                  <a:srgbClr val="000000"/>
                </a:solidFill>
                <a:latin typeface="Arial" pitchFamily="34" charset="0"/>
                <a:ea typeface="ＭＳ Ｐゴシック" pitchFamily="34" charset="-128"/>
              </a:rPr>
              <a:t> DDR3 memory at 1.333 </a:t>
            </a:r>
            <a:r>
              <a:rPr lang="en-US" sz="1400" dirty="0" err="1">
                <a:solidFill>
                  <a:srgbClr val="000000"/>
                </a:solidFill>
                <a:latin typeface="Arial" pitchFamily="34" charset="0"/>
                <a:ea typeface="ＭＳ Ｐゴシック" pitchFamily="34" charset="-128"/>
              </a:rPr>
              <a:t>Ghz.</a:t>
            </a:r>
            <a:endParaRPr lang="en-US" sz="1400" dirty="0">
              <a:solidFill>
                <a:srgbClr val="000000"/>
              </a:solidFill>
              <a:latin typeface="Arial" pitchFamily="34" charset="0"/>
              <a:ea typeface="ＭＳ Ｐゴシック" pitchFamily="34" charset="-128"/>
            </a:endParaRPr>
          </a:p>
        </p:txBody>
      </p:sp>
      <p:pic>
        <p:nvPicPr>
          <p:cNvPr id="6" name="Picture 5">
            <a:extLst>
              <a:ext uri="{FF2B5EF4-FFF2-40B4-BE49-F238E27FC236}">
                <a16:creationId xmlns:a16="http://schemas.microsoft.com/office/drawing/2014/main" id="{E597C049-5AF8-A84D-BC1D-BB437505A6DB}"/>
              </a:ext>
            </a:extLst>
          </p:cNvPr>
          <p:cNvPicPr>
            <a:picLocks noChangeAspect="1"/>
          </p:cNvPicPr>
          <p:nvPr/>
        </p:nvPicPr>
        <p:blipFill>
          <a:blip r:embed="rId2"/>
          <a:stretch>
            <a:fillRect/>
          </a:stretch>
        </p:blipFill>
        <p:spPr>
          <a:xfrm>
            <a:off x="1536526" y="1236458"/>
            <a:ext cx="5682464" cy="5176868"/>
          </a:xfrm>
          <a:prstGeom prst="rect">
            <a:avLst/>
          </a:prstGeom>
          <a:solidFill>
            <a:srgbClr val="EAF3FC"/>
          </a:solidFill>
          <a:ln>
            <a:solidFill>
              <a:schemeClr val="bg2"/>
            </a:solidFill>
          </a:ln>
        </p:spPr>
      </p:pic>
      <p:sp>
        <p:nvSpPr>
          <p:cNvPr id="12" name="Slide Number Placeholder 2">
            <a:extLst>
              <a:ext uri="{FF2B5EF4-FFF2-40B4-BE49-F238E27FC236}">
                <a16:creationId xmlns:a16="http://schemas.microsoft.com/office/drawing/2014/main" id="{5B48F8D1-6377-1E4E-83F4-F62761026923}"/>
              </a:ext>
            </a:extLst>
          </p:cNvPr>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25</a:t>
            </a:fld>
            <a:endParaRPr lang="en-US" altLang="zh-CN" sz="1000" dirty="0"/>
          </a:p>
        </p:txBody>
      </p:sp>
    </p:spTree>
    <p:extLst>
      <p:ext uri="{BB962C8B-B14F-4D97-AF65-F5344CB8AC3E}">
        <p14:creationId xmlns:p14="http://schemas.microsoft.com/office/powerpoint/2010/main" val="40832487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0058400" y="6659519"/>
            <a:ext cx="2133600" cy="238125"/>
          </a:xfrm>
          <a:prstGeom prst="rect">
            <a:avLst/>
          </a:prstGeom>
        </p:spPr>
        <p:txBody>
          <a:bodyPr/>
          <a:lstStyle/>
          <a:p>
            <a:pPr algn="r"/>
            <a:fld id="{399A6828-E95C-4676-9610-852B4CB9CEDE}" type="slidenum">
              <a:rPr lang="en-US" sz="1200">
                <a:solidFill>
                  <a:srgbClr val="000000"/>
                </a:solidFill>
              </a:rPr>
              <a:pPr algn="r"/>
              <a:t>26</a:t>
            </a:fld>
            <a:endParaRPr lang="en-US" sz="1200" dirty="0">
              <a:solidFill>
                <a:srgbClr val="000000"/>
              </a:solidFill>
            </a:endParaRPr>
          </a:p>
        </p:txBody>
      </p:sp>
      <p:sp>
        <p:nvSpPr>
          <p:cNvPr id="713730" name="Rectangle 2"/>
          <p:cNvSpPr>
            <a:spLocks noGrp="1" noChangeArrowheads="1"/>
          </p:cNvSpPr>
          <p:nvPr>
            <p:ph type="title"/>
          </p:nvPr>
        </p:nvSpPr>
        <p:spPr/>
        <p:txBody>
          <a:bodyPr/>
          <a:lstStyle/>
          <a:p>
            <a:r>
              <a:rPr lang="en-US" sz="3200"/>
              <a:t>SPMD: Single Program Mulitple Data</a:t>
            </a:r>
          </a:p>
        </p:txBody>
      </p:sp>
      <p:sp>
        <p:nvSpPr>
          <p:cNvPr id="713731" name="Rectangle 3"/>
          <p:cNvSpPr>
            <a:spLocks noGrp="1" noChangeArrowheads="1"/>
          </p:cNvSpPr>
          <p:nvPr>
            <p:ph type="body" idx="1"/>
          </p:nvPr>
        </p:nvSpPr>
        <p:spPr>
          <a:xfrm>
            <a:off x="1627189" y="850595"/>
            <a:ext cx="8874122" cy="669408"/>
          </a:xfrm>
        </p:spPr>
        <p:txBody>
          <a:bodyPr/>
          <a:lstStyle/>
          <a:p>
            <a:r>
              <a:rPr lang="en-US" sz="1800" dirty="0"/>
              <a:t>Run the same program on P processing elements where P can be arbitrarily large. </a:t>
            </a:r>
          </a:p>
        </p:txBody>
      </p:sp>
      <p:sp>
        <p:nvSpPr>
          <p:cNvPr id="713732" name="Text Box 4"/>
          <p:cNvSpPr txBox="1">
            <a:spLocks noChangeArrowheads="1"/>
          </p:cNvSpPr>
          <p:nvPr/>
        </p:nvSpPr>
        <p:spPr bwMode="auto">
          <a:xfrm>
            <a:off x="2640420" y="6038742"/>
            <a:ext cx="7176977" cy="646331"/>
          </a:xfrm>
          <a:prstGeom prst="rect">
            <a:avLst/>
          </a:prstGeom>
          <a:solidFill>
            <a:srgbClr val="D1FFD1"/>
          </a:solidFill>
          <a:ln w="9525">
            <a:noFill/>
            <a:miter lim="800000"/>
            <a:headEnd/>
            <a:tailEnd/>
          </a:ln>
          <a:effectLst>
            <a:outerShdw dist="107763" dir="2700000" algn="ctr" rotWithShape="0">
              <a:srgbClr val="808080">
                <a:alpha val="50000"/>
              </a:srgbClr>
            </a:outerShdw>
          </a:effectLst>
        </p:spPr>
        <p:txBody>
          <a:bodyPr wrap="square">
            <a:spAutoFit/>
          </a:bodyPr>
          <a:lstStyle/>
          <a:p>
            <a:pPr algn="ctr">
              <a:spcBef>
                <a:spcPct val="50000"/>
              </a:spcBef>
            </a:pPr>
            <a:r>
              <a:rPr lang="en-US" dirty="0">
                <a:solidFill>
                  <a:srgbClr val="000000"/>
                </a:solidFill>
                <a:latin typeface="Arial" pitchFamily="34" charset="0"/>
              </a:rPr>
              <a:t>MPI programs almost always use this pattern … it is probably the most commonly used pattern in the history of parallel programming.</a:t>
            </a:r>
          </a:p>
        </p:txBody>
      </p:sp>
      <p:sp>
        <p:nvSpPr>
          <p:cNvPr id="6" name="Rectangle 3">
            <a:extLst>
              <a:ext uri="{FF2B5EF4-FFF2-40B4-BE49-F238E27FC236}">
                <a16:creationId xmlns:a16="http://schemas.microsoft.com/office/drawing/2014/main" id="{ECF12225-9B7F-954D-869A-2811231A9A98}"/>
              </a:ext>
            </a:extLst>
          </p:cNvPr>
          <p:cNvSpPr txBox="1">
            <a:spLocks noChangeArrowheads="1"/>
          </p:cNvSpPr>
          <p:nvPr/>
        </p:nvSpPr>
        <p:spPr bwMode="auto">
          <a:xfrm>
            <a:off x="352816" y="5333574"/>
            <a:ext cx="11486367" cy="542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Use the rank … an ID ranging from 0 to (P-1) … to select between a set of tasks and to manage any shared data structures. </a:t>
            </a:r>
          </a:p>
        </p:txBody>
      </p:sp>
      <p:grpSp>
        <p:nvGrpSpPr>
          <p:cNvPr id="7" name="Group 3">
            <a:extLst>
              <a:ext uri="{FF2B5EF4-FFF2-40B4-BE49-F238E27FC236}">
                <a16:creationId xmlns:a16="http://schemas.microsoft.com/office/drawing/2014/main" id="{7EA2579D-A4B4-3749-8081-204F7A7888E4}"/>
              </a:ext>
            </a:extLst>
          </p:cNvPr>
          <p:cNvGrpSpPr>
            <a:grpSpLocks/>
          </p:cNvGrpSpPr>
          <p:nvPr/>
        </p:nvGrpSpPr>
        <p:grpSpPr bwMode="auto">
          <a:xfrm>
            <a:off x="1846520" y="1231938"/>
            <a:ext cx="2332038" cy="3657600"/>
            <a:chOff x="384" y="1584"/>
            <a:chExt cx="1469" cy="2304"/>
          </a:xfrm>
        </p:grpSpPr>
        <p:sp>
          <p:nvSpPr>
            <p:cNvPr id="8" name="Rectangle 4">
              <a:extLst>
                <a:ext uri="{FF2B5EF4-FFF2-40B4-BE49-F238E27FC236}">
                  <a16:creationId xmlns:a16="http://schemas.microsoft.com/office/drawing/2014/main" id="{A4E6B841-AEB3-BF42-9355-5E3C05A9A378}"/>
                </a:ext>
              </a:extLst>
            </p:cNvPr>
            <p:cNvSpPr>
              <a:spLocks noChangeArrowheads="1"/>
            </p:cNvSpPr>
            <p:nvPr/>
          </p:nvSpPr>
          <p:spPr bwMode="auto">
            <a:xfrm>
              <a:off x="864" y="1584"/>
              <a:ext cx="240" cy="1392"/>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9" name="Group 5">
              <a:extLst>
                <a:ext uri="{FF2B5EF4-FFF2-40B4-BE49-F238E27FC236}">
                  <a16:creationId xmlns:a16="http://schemas.microsoft.com/office/drawing/2014/main" id="{A5B6510B-26FF-2249-BC00-D0C99DB4AFDC}"/>
                </a:ext>
              </a:extLst>
            </p:cNvPr>
            <p:cNvGrpSpPr>
              <a:grpSpLocks/>
            </p:cNvGrpSpPr>
            <p:nvPr/>
          </p:nvGrpSpPr>
          <p:grpSpPr bwMode="auto">
            <a:xfrm>
              <a:off x="384" y="3554"/>
              <a:ext cx="1469" cy="334"/>
              <a:chOff x="1152" y="2640"/>
              <a:chExt cx="1469" cy="334"/>
            </a:xfrm>
          </p:grpSpPr>
          <p:sp>
            <p:nvSpPr>
              <p:cNvPr id="11" name="AutoShape 6">
                <a:extLst>
                  <a:ext uri="{FF2B5EF4-FFF2-40B4-BE49-F238E27FC236}">
                    <a16:creationId xmlns:a16="http://schemas.microsoft.com/office/drawing/2014/main" id="{CE810DE7-D34B-5C47-9975-F499B6B1C874}"/>
                  </a:ext>
                </a:extLst>
              </p:cNvPr>
              <p:cNvSpPr>
                <a:spLocks noChangeArrowheads="1"/>
              </p:cNvSpPr>
              <p:nvPr/>
            </p:nvSpPr>
            <p:spPr bwMode="auto">
              <a:xfrm>
                <a:off x="1564" y="2729"/>
                <a:ext cx="524" cy="230"/>
              </a:xfrm>
              <a:prstGeom prst="parallelogram">
                <a:avLst>
                  <a:gd name="adj" fmla="val 56957"/>
                </a:avLst>
              </a:prstGeom>
              <a:solidFill>
                <a:srgbClr val="FF6600"/>
              </a:solidFill>
              <a:ln w="9525">
                <a:noFill/>
                <a:miter lim="800000"/>
                <a:headEnd/>
                <a:tailEnd/>
              </a:ln>
            </p:spPr>
            <p:txBody>
              <a:bodyPr wrap="none" anchor="ctr"/>
              <a:lstStyle/>
              <a:p>
                <a:endParaRPr lang="en-GB"/>
              </a:p>
            </p:txBody>
          </p:sp>
          <p:sp>
            <p:nvSpPr>
              <p:cNvPr id="12" name="AutoShape 7">
                <a:extLst>
                  <a:ext uri="{FF2B5EF4-FFF2-40B4-BE49-F238E27FC236}">
                    <a16:creationId xmlns:a16="http://schemas.microsoft.com/office/drawing/2014/main" id="{011A507D-1CE5-D94D-956B-715C9E5C8CB8}"/>
                  </a:ext>
                </a:extLst>
              </p:cNvPr>
              <p:cNvSpPr>
                <a:spLocks noChangeArrowheads="1"/>
              </p:cNvSpPr>
              <p:nvPr/>
            </p:nvSpPr>
            <p:spPr bwMode="auto">
              <a:xfrm>
                <a:off x="1152" y="2729"/>
                <a:ext cx="562" cy="2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7 w 21600"/>
                  <a:gd name="T13" fmla="*/ 4508 h 21600"/>
                  <a:gd name="T14" fmla="*/ 17103 w 21600"/>
                  <a:gd name="T15" fmla="*/ 1709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6600"/>
              </a:solidFill>
              <a:ln w="9525">
                <a:noFill/>
                <a:miter lim="800000"/>
                <a:headEnd/>
                <a:tailEnd/>
              </a:ln>
            </p:spPr>
            <p:txBody>
              <a:bodyPr wrap="none" anchor="ctr"/>
              <a:lstStyle/>
              <a:p>
                <a:endParaRPr lang="en-US"/>
              </a:p>
            </p:txBody>
          </p:sp>
          <p:sp>
            <p:nvSpPr>
              <p:cNvPr id="13" name="AutoShape 8">
                <a:extLst>
                  <a:ext uri="{FF2B5EF4-FFF2-40B4-BE49-F238E27FC236}">
                    <a16:creationId xmlns:a16="http://schemas.microsoft.com/office/drawing/2014/main" id="{1A5C3DD6-803E-CF4A-89EE-F3D1ED07A7B8}"/>
                  </a:ext>
                </a:extLst>
              </p:cNvPr>
              <p:cNvSpPr>
                <a:spLocks noChangeArrowheads="1"/>
              </p:cNvSpPr>
              <p:nvPr/>
            </p:nvSpPr>
            <p:spPr bwMode="auto">
              <a:xfrm rot="-7041541">
                <a:off x="2080" y="2432"/>
                <a:ext cx="334" cy="749"/>
              </a:xfrm>
              <a:prstGeom prst="pentagon">
                <a:avLst/>
              </a:prstGeom>
              <a:solidFill>
                <a:srgbClr val="FF6600"/>
              </a:solidFill>
              <a:ln w="9525">
                <a:noFill/>
                <a:miter lim="800000"/>
                <a:headEnd/>
                <a:tailEnd/>
              </a:ln>
            </p:spPr>
            <p:txBody>
              <a:bodyPr vert="eaVert" wrap="none" anchor="ctr"/>
              <a:lstStyle/>
              <a:p>
                <a:endParaRPr lang="en-GB"/>
              </a:p>
            </p:txBody>
          </p:sp>
        </p:grpSp>
        <p:sp>
          <p:nvSpPr>
            <p:cNvPr id="10" name="AutoShape 9">
              <a:extLst>
                <a:ext uri="{FF2B5EF4-FFF2-40B4-BE49-F238E27FC236}">
                  <a16:creationId xmlns:a16="http://schemas.microsoft.com/office/drawing/2014/main" id="{683C9DCC-6C49-EF43-9F85-40C56B34614C}"/>
                </a:ext>
              </a:extLst>
            </p:cNvPr>
            <p:cNvSpPr>
              <a:spLocks noChangeArrowheads="1"/>
            </p:cNvSpPr>
            <p:nvPr/>
          </p:nvSpPr>
          <p:spPr bwMode="auto">
            <a:xfrm rot="4943682">
              <a:off x="720" y="3264"/>
              <a:ext cx="576" cy="96"/>
            </a:xfrm>
            <a:prstGeom prst="leftRightArrow">
              <a:avLst>
                <a:gd name="adj1" fmla="val 50000"/>
                <a:gd name="adj2" fmla="val 120000"/>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14" name="AutoShape 10">
            <a:extLst>
              <a:ext uri="{FF2B5EF4-FFF2-40B4-BE49-F238E27FC236}">
                <a16:creationId xmlns:a16="http://schemas.microsoft.com/office/drawing/2014/main" id="{2833A6F8-5C7D-C94D-AAAF-60B18D829256}"/>
              </a:ext>
            </a:extLst>
          </p:cNvPr>
          <p:cNvSpPr>
            <a:spLocks noChangeArrowheads="1"/>
          </p:cNvSpPr>
          <p:nvPr/>
        </p:nvSpPr>
        <p:spPr bwMode="auto">
          <a:xfrm>
            <a:off x="8399720" y="4633951"/>
            <a:ext cx="698500" cy="366712"/>
          </a:xfrm>
          <a:prstGeom prst="parallelogram">
            <a:avLst>
              <a:gd name="adj" fmla="val 47619"/>
            </a:avLst>
          </a:pr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5" name="AutoShape 11">
            <a:extLst>
              <a:ext uri="{FF2B5EF4-FFF2-40B4-BE49-F238E27FC236}">
                <a16:creationId xmlns:a16="http://schemas.microsoft.com/office/drawing/2014/main" id="{A6DBC9A7-3E90-FA42-9480-5020A953DFF6}"/>
              </a:ext>
            </a:extLst>
          </p:cNvPr>
          <p:cNvSpPr>
            <a:spLocks noChangeArrowheads="1"/>
          </p:cNvSpPr>
          <p:nvPr/>
        </p:nvSpPr>
        <p:spPr bwMode="auto">
          <a:xfrm>
            <a:off x="7637721" y="4633951"/>
            <a:ext cx="747713" cy="36671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6" name="AutoShape 12">
            <a:extLst>
              <a:ext uri="{FF2B5EF4-FFF2-40B4-BE49-F238E27FC236}">
                <a16:creationId xmlns:a16="http://schemas.microsoft.com/office/drawing/2014/main" id="{67863CA9-2956-2846-BD3B-5C877859CCAA}"/>
              </a:ext>
            </a:extLst>
          </p:cNvPr>
          <p:cNvSpPr>
            <a:spLocks noChangeArrowheads="1"/>
          </p:cNvSpPr>
          <p:nvPr/>
        </p:nvSpPr>
        <p:spPr bwMode="auto">
          <a:xfrm rot="14558459">
            <a:off x="9241095" y="4249776"/>
            <a:ext cx="533400" cy="996950"/>
          </a:xfrm>
          <a:prstGeom prst="pentagon">
            <a:avLst/>
          </a:pr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7" name="Rectangle 13">
            <a:extLst>
              <a:ext uri="{FF2B5EF4-FFF2-40B4-BE49-F238E27FC236}">
                <a16:creationId xmlns:a16="http://schemas.microsoft.com/office/drawing/2014/main" id="{A31F839C-A33E-B94D-A260-E41485E1C55B}"/>
              </a:ext>
            </a:extLst>
          </p:cNvPr>
          <p:cNvSpPr>
            <a:spLocks noChangeArrowheads="1"/>
          </p:cNvSpPr>
          <p:nvPr/>
        </p:nvSpPr>
        <p:spPr bwMode="auto">
          <a:xfrm>
            <a:off x="77139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8" name="Rectangle 14">
            <a:extLst>
              <a:ext uri="{FF2B5EF4-FFF2-40B4-BE49-F238E27FC236}">
                <a16:creationId xmlns:a16="http://schemas.microsoft.com/office/drawing/2014/main" id="{42096D79-49D7-6F45-94BD-04CF58051AE8}"/>
              </a:ext>
            </a:extLst>
          </p:cNvPr>
          <p:cNvSpPr>
            <a:spLocks noChangeArrowheads="1"/>
          </p:cNvSpPr>
          <p:nvPr/>
        </p:nvSpPr>
        <p:spPr bwMode="auto">
          <a:xfrm>
            <a:off x="86283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9" name="Rectangle 15">
            <a:extLst>
              <a:ext uri="{FF2B5EF4-FFF2-40B4-BE49-F238E27FC236}">
                <a16:creationId xmlns:a16="http://schemas.microsoft.com/office/drawing/2014/main" id="{400E429B-67D9-A84B-9386-28A047AC3FBB}"/>
              </a:ext>
            </a:extLst>
          </p:cNvPr>
          <p:cNvSpPr>
            <a:spLocks noChangeArrowheads="1"/>
          </p:cNvSpPr>
          <p:nvPr/>
        </p:nvSpPr>
        <p:spPr bwMode="auto">
          <a:xfrm>
            <a:off x="94665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0" name="Rectangle 16">
            <a:extLst>
              <a:ext uri="{FF2B5EF4-FFF2-40B4-BE49-F238E27FC236}">
                <a16:creationId xmlns:a16="http://schemas.microsoft.com/office/drawing/2014/main" id="{8E8258BD-B1E6-2B4C-A0EE-404E88C977CB}"/>
              </a:ext>
            </a:extLst>
          </p:cNvPr>
          <p:cNvSpPr>
            <a:spLocks noChangeArrowheads="1"/>
          </p:cNvSpPr>
          <p:nvPr/>
        </p:nvSpPr>
        <p:spPr bwMode="auto">
          <a:xfrm>
            <a:off x="86283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1" name="Rectangle 17">
            <a:extLst>
              <a:ext uri="{FF2B5EF4-FFF2-40B4-BE49-F238E27FC236}">
                <a16:creationId xmlns:a16="http://schemas.microsoft.com/office/drawing/2014/main" id="{1E83BA6C-E92C-8D47-897D-2DF053E3736C}"/>
              </a:ext>
            </a:extLst>
          </p:cNvPr>
          <p:cNvSpPr>
            <a:spLocks noChangeArrowheads="1"/>
          </p:cNvSpPr>
          <p:nvPr/>
        </p:nvSpPr>
        <p:spPr bwMode="auto">
          <a:xfrm>
            <a:off x="94665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2" name="Rectangle 18">
            <a:extLst>
              <a:ext uri="{FF2B5EF4-FFF2-40B4-BE49-F238E27FC236}">
                <a16:creationId xmlns:a16="http://schemas.microsoft.com/office/drawing/2014/main" id="{997D0A87-0D58-824A-A161-107BE960249F}"/>
              </a:ext>
            </a:extLst>
          </p:cNvPr>
          <p:cNvSpPr>
            <a:spLocks noChangeArrowheads="1"/>
          </p:cNvSpPr>
          <p:nvPr/>
        </p:nvSpPr>
        <p:spPr bwMode="auto">
          <a:xfrm>
            <a:off x="77139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3" name="AutoShape 19">
            <a:extLst>
              <a:ext uri="{FF2B5EF4-FFF2-40B4-BE49-F238E27FC236}">
                <a16:creationId xmlns:a16="http://schemas.microsoft.com/office/drawing/2014/main" id="{2FF8C309-6633-184B-8586-596838B50988}"/>
              </a:ext>
            </a:extLst>
          </p:cNvPr>
          <p:cNvSpPr>
            <a:spLocks noChangeArrowheads="1"/>
          </p:cNvSpPr>
          <p:nvPr/>
        </p:nvSpPr>
        <p:spPr bwMode="auto">
          <a:xfrm rot="4943682">
            <a:off x="77170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4" name="AutoShape 20">
            <a:extLst>
              <a:ext uri="{FF2B5EF4-FFF2-40B4-BE49-F238E27FC236}">
                <a16:creationId xmlns:a16="http://schemas.microsoft.com/office/drawing/2014/main" id="{741D7ED3-9462-CC48-A9F2-06DC40090A85}"/>
              </a:ext>
            </a:extLst>
          </p:cNvPr>
          <p:cNvSpPr>
            <a:spLocks noChangeArrowheads="1"/>
          </p:cNvSpPr>
          <p:nvPr/>
        </p:nvSpPr>
        <p:spPr bwMode="auto">
          <a:xfrm rot="4943682">
            <a:off x="86314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5" name="AutoShape 21">
            <a:extLst>
              <a:ext uri="{FF2B5EF4-FFF2-40B4-BE49-F238E27FC236}">
                <a16:creationId xmlns:a16="http://schemas.microsoft.com/office/drawing/2014/main" id="{DFB8CE61-F260-2B4F-83FF-E321E052530F}"/>
              </a:ext>
            </a:extLst>
          </p:cNvPr>
          <p:cNvSpPr>
            <a:spLocks noChangeArrowheads="1"/>
          </p:cNvSpPr>
          <p:nvPr/>
        </p:nvSpPr>
        <p:spPr bwMode="auto">
          <a:xfrm rot="4943682">
            <a:off x="94696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26" name="Group 22">
            <a:extLst>
              <a:ext uri="{FF2B5EF4-FFF2-40B4-BE49-F238E27FC236}">
                <a16:creationId xmlns:a16="http://schemas.microsoft.com/office/drawing/2014/main" id="{71348D26-A9F9-E24B-878E-55D92A18994B}"/>
              </a:ext>
            </a:extLst>
          </p:cNvPr>
          <p:cNvGrpSpPr>
            <a:grpSpLocks/>
          </p:cNvGrpSpPr>
          <p:nvPr/>
        </p:nvGrpSpPr>
        <p:grpSpPr bwMode="auto">
          <a:xfrm>
            <a:off x="3980120" y="1384338"/>
            <a:ext cx="3276600" cy="2819400"/>
            <a:chOff x="1728" y="1440"/>
            <a:chExt cx="2064" cy="1776"/>
          </a:xfrm>
          <a:solidFill>
            <a:srgbClr val="D4D2FE"/>
          </a:solidFill>
        </p:grpSpPr>
        <p:sp>
          <p:nvSpPr>
            <p:cNvPr id="27" name="AutoShape 23">
              <a:extLst>
                <a:ext uri="{FF2B5EF4-FFF2-40B4-BE49-F238E27FC236}">
                  <a16:creationId xmlns:a16="http://schemas.microsoft.com/office/drawing/2014/main" id="{2C99BA3D-4CB4-A841-BB56-5C19ED135907}"/>
                </a:ext>
              </a:extLst>
            </p:cNvPr>
            <p:cNvSpPr>
              <a:spLocks noChangeArrowheads="1"/>
            </p:cNvSpPr>
            <p:nvPr/>
          </p:nvSpPr>
          <p:spPr bwMode="auto">
            <a:xfrm>
              <a:off x="1728" y="1440"/>
              <a:ext cx="2064" cy="1776"/>
            </a:xfrm>
            <a:prstGeom prst="rightArrow">
              <a:avLst>
                <a:gd name="adj1" fmla="val 50000"/>
                <a:gd name="adj2" fmla="val 29054"/>
              </a:avLst>
            </a:prstGeom>
            <a:grp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8" name="Text Box 24">
              <a:extLst>
                <a:ext uri="{FF2B5EF4-FFF2-40B4-BE49-F238E27FC236}">
                  <a16:creationId xmlns:a16="http://schemas.microsoft.com/office/drawing/2014/main" id="{11286703-7C1C-E54E-9A04-2214E41B6C0D}"/>
                </a:ext>
              </a:extLst>
            </p:cNvPr>
            <p:cNvSpPr txBox="1">
              <a:spLocks noChangeArrowheads="1"/>
            </p:cNvSpPr>
            <p:nvPr/>
          </p:nvSpPr>
          <p:spPr bwMode="auto">
            <a:xfrm>
              <a:off x="1824" y="1968"/>
              <a:ext cx="1488" cy="674"/>
            </a:xfrm>
            <a:prstGeom prst="rect">
              <a:avLst/>
            </a:prstGeom>
            <a:grpFill/>
            <a:ln w="9525">
              <a:noFill/>
              <a:miter lim="800000"/>
              <a:headEnd/>
              <a:tailEnd/>
            </a:ln>
          </p:spPr>
          <p:txBody>
            <a:bodyPr>
              <a:spAutoFit/>
            </a:bodyPr>
            <a:lstStyle/>
            <a:p>
              <a:pPr>
                <a:spcBef>
                  <a:spcPct val="50000"/>
                </a:spcBef>
              </a:pPr>
              <a:r>
                <a:rPr lang="en-US" sz="1600"/>
                <a:t>Replicate the program.</a:t>
              </a:r>
            </a:p>
            <a:p>
              <a:pPr>
                <a:spcBef>
                  <a:spcPct val="50000"/>
                </a:spcBef>
              </a:pPr>
              <a:r>
                <a:rPr lang="en-US" sz="1600"/>
                <a:t>Add glue code</a:t>
              </a:r>
            </a:p>
            <a:p>
              <a:pPr>
                <a:spcBef>
                  <a:spcPct val="50000"/>
                </a:spcBef>
              </a:pPr>
              <a:r>
                <a:rPr lang="en-US" sz="1600"/>
                <a:t>Break up the data</a:t>
              </a:r>
            </a:p>
          </p:txBody>
        </p:sp>
      </p:grpSp>
      <p:sp>
        <p:nvSpPr>
          <p:cNvPr id="29" name="Rectangle 28">
            <a:extLst>
              <a:ext uri="{FF2B5EF4-FFF2-40B4-BE49-F238E27FC236}">
                <a16:creationId xmlns:a16="http://schemas.microsoft.com/office/drawing/2014/main" id="{69E7865B-6BE8-044D-A3F6-0364B815144A}"/>
              </a:ext>
            </a:extLst>
          </p:cNvPr>
          <p:cNvSpPr>
            <a:spLocks noChangeArrowheads="1"/>
          </p:cNvSpPr>
          <p:nvPr/>
        </p:nvSpPr>
        <p:spPr bwMode="auto">
          <a:xfrm>
            <a:off x="7713920" y="1524426"/>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30" name="Rectangle 28">
            <a:extLst>
              <a:ext uri="{FF2B5EF4-FFF2-40B4-BE49-F238E27FC236}">
                <a16:creationId xmlns:a16="http://schemas.microsoft.com/office/drawing/2014/main" id="{F8EA22A5-82CB-B24D-BD0B-C0A257AFA25A}"/>
              </a:ext>
            </a:extLst>
          </p:cNvPr>
          <p:cNvSpPr>
            <a:spLocks noChangeArrowheads="1"/>
          </p:cNvSpPr>
          <p:nvPr/>
        </p:nvSpPr>
        <p:spPr bwMode="auto">
          <a:xfrm>
            <a:off x="8635353" y="1512926"/>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31" name="Rectangle 28">
            <a:extLst>
              <a:ext uri="{FF2B5EF4-FFF2-40B4-BE49-F238E27FC236}">
                <a16:creationId xmlns:a16="http://schemas.microsoft.com/office/drawing/2014/main" id="{5B491B0E-8003-8A4E-A595-D3992E4F6CA1}"/>
              </a:ext>
            </a:extLst>
          </p:cNvPr>
          <p:cNvSpPr>
            <a:spLocks noChangeArrowheads="1"/>
          </p:cNvSpPr>
          <p:nvPr/>
        </p:nvSpPr>
        <p:spPr bwMode="auto">
          <a:xfrm>
            <a:off x="9466520" y="1507887"/>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5144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9164D47-964E-4292-99B6-2C5F9D81F529}" type="slidenum">
              <a:rPr lang="zh-CN" altLang="en-US">
                <a:solidFill>
                  <a:srgbClr val="000000"/>
                </a:solidFill>
              </a:rPr>
              <a:pPr>
                <a:defRPr/>
              </a:pPr>
              <a:t>27</a:t>
            </a:fld>
            <a:endParaRPr lang="en-US" altLang="zh-CN">
              <a:solidFill>
                <a:srgbClr val="000000"/>
              </a:solidFill>
            </a:endParaRPr>
          </a:p>
        </p:txBody>
      </p:sp>
      <p:sp>
        <p:nvSpPr>
          <p:cNvPr id="130051" name="Rectangle 2"/>
          <p:cNvSpPr>
            <a:spLocks noGrp="1" noChangeArrowheads="1"/>
          </p:cNvSpPr>
          <p:nvPr>
            <p:ph type="title"/>
          </p:nvPr>
        </p:nvSpPr>
        <p:spPr/>
        <p:txBody>
          <a:bodyPr/>
          <a:lstStyle/>
          <a:p>
            <a:pPr eaLnBrk="1" hangingPunct="1"/>
            <a:r>
              <a:rPr lang="en-US" dirty="0"/>
              <a:t>Why Such Poor Scaling?    False Sharing</a:t>
            </a:r>
          </a:p>
        </p:txBody>
      </p:sp>
      <p:sp>
        <p:nvSpPr>
          <p:cNvPr id="130052" name="Rectangle 3"/>
          <p:cNvSpPr>
            <a:spLocks noGrp="1" noChangeArrowheads="1"/>
          </p:cNvSpPr>
          <p:nvPr>
            <p:ph type="body" idx="1"/>
          </p:nvPr>
        </p:nvSpPr>
        <p:spPr>
          <a:xfrm>
            <a:off x="350729" y="791835"/>
            <a:ext cx="11185742" cy="1219846"/>
          </a:xfrm>
        </p:spPr>
        <p:txBody>
          <a:bodyPr/>
          <a:lstStyle/>
          <a:p>
            <a:pPr eaLnBrk="1" hangingPunct="1"/>
            <a:r>
              <a:rPr lang="en-US" sz="2000" dirty="0"/>
              <a:t>If independent data elements happen to sit on the same cache line, each update will cause the cache lines to “slosh back and forth” between threads … This is called </a:t>
            </a:r>
            <a:r>
              <a:rPr lang="en-US" sz="2000" b="1" dirty="0">
                <a:solidFill>
                  <a:srgbClr val="740000"/>
                </a:solidFill>
              </a:rPr>
              <a:t>“false sharing”</a:t>
            </a:r>
            <a:r>
              <a:rPr lang="en-US" sz="2000" dirty="0"/>
              <a:t>.</a:t>
            </a:r>
          </a:p>
        </p:txBody>
      </p:sp>
      <p:sp>
        <p:nvSpPr>
          <p:cNvPr id="5" name="Rectangle 3"/>
          <p:cNvSpPr txBox="1">
            <a:spLocks noChangeArrowheads="1"/>
          </p:cNvSpPr>
          <p:nvPr/>
        </p:nvSpPr>
        <p:spPr bwMode="auto">
          <a:xfrm>
            <a:off x="350729" y="5492696"/>
            <a:ext cx="11611627" cy="1146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dirty="0">
                <a:solidFill>
                  <a:srgbClr val="000000"/>
                </a:solidFill>
              </a:rPr>
              <a:t>If you promote scalars to an array to support creation of an SPMD program, the array elements are contiguous in memory and hence share cache lines … Results in poor scalability.</a:t>
            </a:r>
          </a:p>
          <a:p>
            <a:pPr eaLnBrk="1" hangingPunct="1"/>
            <a:r>
              <a:rPr lang="en-US" sz="2000" dirty="0">
                <a:solidFill>
                  <a:srgbClr val="000000"/>
                </a:solidFill>
              </a:rPr>
              <a:t>Solution: Pad arrays so elements you use are on distinct cache lines.</a:t>
            </a:r>
          </a:p>
        </p:txBody>
      </p:sp>
      <p:sp>
        <p:nvSpPr>
          <p:cNvPr id="40" name="Rectangle 39">
            <a:extLst>
              <a:ext uri="{FF2B5EF4-FFF2-40B4-BE49-F238E27FC236}">
                <a16:creationId xmlns:a16="http://schemas.microsoft.com/office/drawing/2014/main" id="{9644AD5A-E267-BD42-A3BE-C1562D4F3F5B}"/>
              </a:ext>
            </a:extLst>
          </p:cNvPr>
          <p:cNvSpPr/>
          <p:nvPr/>
        </p:nvSpPr>
        <p:spPr bwMode="auto">
          <a:xfrm>
            <a:off x="1604463" y="4125143"/>
            <a:ext cx="8873704" cy="743606"/>
          </a:xfrm>
          <a:prstGeom prst="rect">
            <a:avLst/>
          </a:prstGeom>
          <a:solidFill>
            <a:srgbClr val="E1F7FF"/>
          </a:solid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2" name="Rectangle 41">
            <a:extLst>
              <a:ext uri="{FF2B5EF4-FFF2-40B4-BE49-F238E27FC236}">
                <a16:creationId xmlns:a16="http://schemas.microsoft.com/office/drawing/2014/main" id="{75FBD0EF-65A4-A44B-B364-DA7D2416623D}"/>
              </a:ext>
            </a:extLst>
          </p:cNvPr>
          <p:cNvSpPr/>
          <p:nvPr/>
        </p:nvSpPr>
        <p:spPr bwMode="auto">
          <a:xfrm>
            <a:off x="1758399" y="29570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3" name="Rectangle 42">
            <a:extLst>
              <a:ext uri="{FF2B5EF4-FFF2-40B4-BE49-F238E27FC236}">
                <a16:creationId xmlns:a16="http://schemas.microsoft.com/office/drawing/2014/main" id="{9A8035DB-57A1-DD41-B061-4C50FFC18946}"/>
              </a:ext>
            </a:extLst>
          </p:cNvPr>
          <p:cNvSpPr/>
          <p:nvPr/>
        </p:nvSpPr>
        <p:spPr bwMode="auto">
          <a:xfrm>
            <a:off x="1910799" y="31094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7" name="Rectangle 46">
            <a:extLst>
              <a:ext uri="{FF2B5EF4-FFF2-40B4-BE49-F238E27FC236}">
                <a16:creationId xmlns:a16="http://schemas.microsoft.com/office/drawing/2014/main" id="{09A70BEE-E513-5541-B0D8-0CF4B26670B0}"/>
              </a:ext>
            </a:extLst>
          </p:cNvPr>
          <p:cNvSpPr/>
          <p:nvPr/>
        </p:nvSpPr>
        <p:spPr bwMode="auto">
          <a:xfrm>
            <a:off x="2063199" y="32618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8" name="Rectangle 47">
            <a:extLst>
              <a:ext uri="{FF2B5EF4-FFF2-40B4-BE49-F238E27FC236}">
                <a16:creationId xmlns:a16="http://schemas.microsoft.com/office/drawing/2014/main" id="{E5BE98FC-DF98-8142-BD3C-A10906D28579}"/>
              </a:ext>
            </a:extLst>
          </p:cNvPr>
          <p:cNvSpPr/>
          <p:nvPr/>
        </p:nvSpPr>
        <p:spPr bwMode="auto">
          <a:xfrm>
            <a:off x="2215599" y="34142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graphicFrame>
        <p:nvGraphicFramePr>
          <p:cNvPr id="49" name="Table 48">
            <a:extLst>
              <a:ext uri="{FF2B5EF4-FFF2-40B4-BE49-F238E27FC236}">
                <a16:creationId xmlns:a16="http://schemas.microsoft.com/office/drawing/2014/main" id="{396EA719-D44F-494F-9A23-992CB0F9D657}"/>
              </a:ext>
            </a:extLst>
          </p:cNvPr>
          <p:cNvGraphicFramePr>
            <a:graphicFrameLocks noGrp="1"/>
          </p:cNvGraphicFramePr>
          <p:nvPr>
            <p:extLst>
              <p:ext uri="{D42A27DB-BD31-4B8C-83A1-F6EECF244321}">
                <p14:modId xmlns:p14="http://schemas.microsoft.com/office/powerpoint/2010/main" val="1764556550"/>
              </p:ext>
            </p:extLst>
          </p:nvPr>
        </p:nvGraphicFramePr>
        <p:xfrm>
          <a:off x="2326505" y="3535154"/>
          <a:ext cx="3541616" cy="370840"/>
        </p:xfrm>
        <a:graphic>
          <a:graphicData uri="http://schemas.openxmlformats.org/drawingml/2006/table">
            <a:tbl>
              <a:tblPr firstRow="1" bandRow="1">
                <a:tableStyleId>{ED083AE6-46FA-4A59-8FB0-9F97EB10719F}</a:tableStyleId>
              </a:tblPr>
              <a:tblGrid>
                <a:gridCol w="896890">
                  <a:extLst>
                    <a:ext uri="{9D8B030D-6E8A-4147-A177-3AD203B41FA5}">
                      <a16:colId xmlns:a16="http://schemas.microsoft.com/office/drawing/2014/main" val="20000"/>
                    </a:ext>
                  </a:extLst>
                </a:gridCol>
                <a:gridCol w="886264">
                  <a:extLst>
                    <a:ext uri="{9D8B030D-6E8A-4147-A177-3AD203B41FA5}">
                      <a16:colId xmlns:a16="http://schemas.microsoft.com/office/drawing/2014/main" val="20001"/>
                    </a:ext>
                  </a:extLst>
                </a:gridCol>
                <a:gridCol w="886265">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tblGrid>
              <a:tr h="370840">
                <a:tc>
                  <a:txBody>
                    <a:bodyPr/>
                    <a:lstStyle/>
                    <a:p>
                      <a:r>
                        <a:rPr lang="en-US" sz="1600" dirty="0"/>
                        <a:t>Sum[0]</a:t>
                      </a:r>
                    </a:p>
                  </a:txBody>
                  <a:tcPr>
                    <a:solidFill>
                      <a:schemeClr val="bg1"/>
                    </a:solidFill>
                  </a:tcPr>
                </a:tc>
                <a:tc>
                  <a:txBody>
                    <a:bodyPr/>
                    <a:lstStyle/>
                    <a:p>
                      <a:r>
                        <a:rPr lang="en-US" sz="1600" dirty="0"/>
                        <a:t>Sum[1]</a:t>
                      </a:r>
                    </a:p>
                  </a:txBody>
                  <a:tcPr>
                    <a:solidFill>
                      <a:schemeClr val="bg1"/>
                    </a:solidFill>
                  </a:tcPr>
                </a:tc>
                <a:tc>
                  <a:txBody>
                    <a:bodyPr/>
                    <a:lstStyle/>
                    <a:p>
                      <a:r>
                        <a:rPr lang="en-US" sz="1600" dirty="0"/>
                        <a:t>Sum[2]</a:t>
                      </a:r>
                    </a:p>
                  </a:txBody>
                  <a:tcPr>
                    <a:solidFill>
                      <a:schemeClr val="bg1"/>
                    </a:solidFill>
                  </a:tcPr>
                </a:tc>
                <a:tc>
                  <a:txBody>
                    <a:bodyPr/>
                    <a:lstStyle/>
                    <a:p>
                      <a:r>
                        <a:rPr lang="en-US" sz="1600" dirty="0"/>
                        <a:t>Sum[3]</a:t>
                      </a:r>
                    </a:p>
                  </a:txBody>
                  <a:tcPr>
                    <a:solidFill>
                      <a:schemeClr val="bg1"/>
                    </a:solidFill>
                  </a:tcPr>
                </a:tc>
                <a:extLst>
                  <a:ext uri="{0D108BD9-81ED-4DB2-BD59-A6C34878D82A}">
                    <a16:rowId xmlns:a16="http://schemas.microsoft.com/office/drawing/2014/main" val="10000"/>
                  </a:ext>
                </a:extLst>
              </a:tr>
            </a:tbl>
          </a:graphicData>
        </a:graphic>
      </p:graphicFrame>
      <p:sp>
        <p:nvSpPr>
          <p:cNvPr id="50" name="Oval 49">
            <a:extLst>
              <a:ext uri="{FF2B5EF4-FFF2-40B4-BE49-F238E27FC236}">
                <a16:creationId xmlns:a16="http://schemas.microsoft.com/office/drawing/2014/main" id="{DB032A23-A3A3-0544-81E2-74D50EA2D06C}"/>
              </a:ext>
            </a:extLst>
          </p:cNvPr>
          <p:cNvSpPr/>
          <p:nvPr/>
        </p:nvSpPr>
        <p:spPr bwMode="auto">
          <a:xfrm>
            <a:off x="2372211" y="3550060"/>
            <a:ext cx="834761" cy="337625"/>
          </a:xfrm>
          <a:prstGeom prst="ellipse">
            <a:avLst/>
          </a:prstGeom>
          <a:noFill/>
          <a:ln w="41275" cap="flat" cmpd="sng" algn="ctr">
            <a:solidFill>
              <a:srgbClr val="74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1" name="Rectangle 50">
            <a:extLst>
              <a:ext uri="{FF2B5EF4-FFF2-40B4-BE49-F238E27FC236}">
                <a16:creationId xmlns:a16="http://schemas.microsoft.com/office/drawing/2014/main" id="{7F30AEDD-7658-3D4D-AA89-8F70FD75A6B7}"/>
              </a:ext>
            </a:extLst>
          </p:cNvPr>
          <p:cNvSpPr/>
          <p:nvPr/>
        </p:nvSpPr>
        <p:spPr bwMode="auto">
          <a:xfrm>
            <a:off x="1758399" y="2106571"/>
            <a:ext cx="3739661" cy="724619"/>
          </a:xfrm>
          <a:prstGeom prst="rect">
            <a:avLst/>
          </a:prstGeom>
          <a:solidFill>
            <a:srgbClr val="EAFAED"/>
          </a:solidFill>
          <a:ln w="444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2" name="Rectangle 51">
            <a:extLst>
              <a:ext uri="{FF2B5EF4-FFF2-40B4-BE49-F238E27FC236}">
                <a16:creationId xmlns:a16="http://schemas.microsoft.com/office/drawing/2014/main" id="{D2963D22-29E1-8442-B9BB-774CF7116465}"/>
              </a:ext>
            </a:extLst>
          </p:cNvPr>
          <p:cNvSpPr/>
          <p:nvPr/>
        </p:nvSpPr>
        <p:spPr bwMode="auto">
          <a:xfrm>
            <a:off x="1647593" y="2011681"/>
            <a:ext cx="4339087" cy="2027207"/>
          </a:xfrm>
          <a:prstGeom prst="rect">
            <a:avLst/>
          </a:prstGeom>
          <a:no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cxnSp>
        <p:nvCxnSpPr>
          <p:cNvPr id="53" name="Straight Connector 52">
            <a:extLst>
              <a:ext uri="{FF2B5EF4-FFF2-40B4-BE49-F238E27FC236}">
                <a16:creationId xmlns:a16="http://schemas.microsoft.com/office/drawing/2014/main" id="{2D596668-29B7-1D4C-8021-1A32E6D95829}"/>
              </a:ext>
            </a:extLst>
          </p:cNvPr>
          <p:cNvCxnSpPr>
            <a:stCxn id="51" idx="0"/>
            <a:endCxn id="51" idx="2"/>
          </p:cNvCxnSpPr>
          <p:nvPr/>
        </p:nvCxnSpPr>
        <p:spPr bwMode="auto">
          <a:xfrm>
            <a:off x="3628230" y="2106571"/>
            <a:ext cx="0" cy="724619"/>
          </a:xfrm>
          <a:prstGeom prst="line">
            <a:avLst/>
          </a:prstGeom>
          <a:noFill/>
          <a:ln w="4127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37CD9CB5-77BF-B84A-9AB0-4B7603ED8B7B}"/>
              </a:ext>
            </a:extLst>
          </p:cNvPr>
          <p:cNvSpPr/>
          <p:nvPr/>
        </p:nvSpPr>
        <p:spPr bwMode="auto">
          <a:xfrm>
            <a:off x="6249886" y="29541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5" name="Rectangle 54">
            <a:extLst>
              <a:ext uri="{FF2B5EF4-FFF2-40B4-BE49-F238E27FC236}">
                <a16:creationId xmlns:a16="http://schemas.microsoft.com/office/drawing/2014/main" id="{1D52C18B-5479-A741-B58D-BBB893EC626B}"/>
              </a:ext>
            </a:extLst>
          </p:cNvPr>
          <p:cNvSpPr/>
          <p:nvPr/>
        </p:nvSpPr>
        <p:spPr bwMode="auto">
          <a:xfrm>
            <a:off x="6402286" y="31065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6" name="Rectangle 55">
            <a:extLst>
              <a:ext uri="{FF2B5EF4-FFF2-40B4-BE49-F238E27FC236}">
                <a16:creationId xmlns:a16="http://schemas.microsoft.com/office/drawing/2014/main" id="{BAA73DF3-DAA0-5B4D-B313-2474E02D679C}"/>
              </a:ext>
            </a:extLst>
          </p:cNvPr>
          <p:cNvSpPr/>
          <p:nvPr/>
        </p:nvSpPr>
        <p:spPr bwMode="auto">
          <a:xfrm>
            <a:off x="6554686" y="32589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7" name="Rectangle 56">
            <a:extLst>
              <a:ext uri="{FF2B5EF4-FFF2-40B4-BE49-F238E27FC236}">
                <a16:creationId xmlns:a16="http://schemas.microsoft.com/office/drawing/2014/main" id="{8419D645-3E4C-2F47-8573-BE4E0A187F1F}"/>
              </a:ext>
            </a:extLst>
          </p:cNvPr>
          <p:cNvSpPr/>
          <p:nvPr/>
        </p:nvSpPr>
        <p:spPr bwMode="auto">
          <a:xfrm>
            <a:off x="6707086" y="34113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graphicFrame>
        <p:nvGraphicFramePr>
          <p:cNvPr id="58" name="Table 57">
            <a:extLst>
              <a:ext uri="{FF2B5EF4-FFF2-40B4-BE49-F238E27FC236}">
                <a16:creationId xmlns:a16="http://schemas.microsoft.com/office/drawing/2014/main" id="{97419E71-A9C4-9643-8A6E-A0D53411D378}"/>
              </a:ext>
            </a:extLst>
          </p:cNvPr>
          <p:cNvGraphicFramePr>
            <a:graphicFrameLocks noGrp="1"/>
          </p:cNvGraphicFramePr>
          <p:nvPr>
            <p:extLst>
              <p:ext uri="{D42A27DB-BD31-4B8C-83A1-F6EECF244321}">
                <p14:modId xmlns:p14="http://schemas.microsoft.com/office/powerpoint/2010/main" val="3896886214"/>
              </p:ext>
            </p:extLst>
          </p:nvPr>
        </p:nvGraphicFramePr>
        <p:xfrm>
          <a:off x="6817992" y="3532292"/>
          <a:ext cx="3541616" cy="370840"/>
        </p:xfrm>
        <a:graphic>
          <a:graphicData uri="http://schemas.openxmlformats.org/drawingml/2006/table">
            <a:tbl>
              <a:tblPr firstRow="1" bandRow="1">
                <a:tableStyleId>{ED083AE6-46FA-4A59-8FB0-9F97EB10719F}</a:tableStyleId>
              </a:tblPr>
              <a:tblGrid>
                <a:gridCol w="896890">
                  <a:extLst>
                    <a:ext uri="{9D8B030D-6E8A-4147-A177-3AD203B41FA5}">
                      <a16:colId xmlns:a16="http://schemas.microsoft.com/office/drawing/2014/main" val="20000"/>
                    </a:ext>
                  </a:extLst>
                </a:gridCol>
                <a:gridCol w="886264">
                  <a:extLst>
                    <a:ext uri="{9D8B030D-6E8A-4147-A177-3AD203B41FA5}">
                      <a16:colId xmlns:a16="http://schemas.microsoft.com/office/drawing/2014/main" val="20001"/>
                    </a:ext>
                  </a:extLst>
                </a:gridCol>
                <a:gridCol w="886265">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tblGrid>
              <a:tr h="370840">
                <a:tc>
                  <a:txBody>
                    <a:bodyPr/>
                    <a:lstStyle/>
                    <a:p>
                      <a:r>
                        <a:rPr lang="en-US" sz="1600" dirty="0"/>
                        <a:t>Sum[0]</a:t>
                      </a:r>
                    </a:p>
                  </a:txBody>
                  <a:tcPr>
                    <a:solidFill>
                      <a:schemeClr val="bg1"/>
                    </a:solidFill>
                  </a:tcPr>
                </a:tc>
                <a:tc>
                  <a:txBody>
                    <a:bodyPr/>
                    <a:lstStyle/>
                    <a:p>
                      <a:r>
                        <a:rPr lang="en-US" sz="1600" dirty="0"/>
                        <a:t>Sum[1]</a:t>
                      </a:r>
                    </a:p>
                  </a:txBody>
                  <a:tcPr>
                    <a:solidFill>
                      <a:schemeClr val="bg1"/>
                    </a:solidFill>
                  </a:tcPr>
                </a:tc>
                <a:tc>
                  <a:txBody>
                    <a:bodyPr/>
                    <a:lstStyle/>
                    <a:p>
                      <a:r>
                        <a:rPr lang="en-US" sz="1600" dirty="0"/>
                        <a:t>Sum[2]</a:t>
                      </a:r>
                    </a:p>
                  </a:txBody>
                  <a:tcPr>
                    <a:solidFill>
                      <a:schemeClr val="bg1"/>
                    </a:solidFill>
                  </a:tcPr>
                </a:tc>
                <a:tc>
                  <a:txBody>
                    <a:bodyPr/>
                    <a:lstStyle/>
                    <a:p>
                      <a:r>
                        <a:rPr lang="en-US" sz="1600" dirty="0"/>
                        <a:t>Sum[3]</a:t>
                      </a:r>
                    </a:p>
                  </a:txBody>
                  <a:tcPr>
                    <a:solidFill>
                      <a:schemeClr val="bg1"/>
                    </a:solidFill>
                  </a:tcPr>
                </a:tc>
                <a:extLst>
                  <a:ext uri="{0D108BD9-81ED-4DB2-BD59-A6C34878D82A}">
                    <a16:rowId xmlns:a16="http://schemas.microsoft.com/office/drawing/2014/main" val="10000"/>
                  </a:ext>
                </a:extLst>
              </a:tr>
            </a:tbl>
          </a:graphicData>
        </a:graphic>
      </p:graphicFrame>
      <p:sp>
        <p:nvSpPr>
          <p:cNvPr id="59" name="Oval 58">
            <a:extLst>
              <a:ext uri="{FF2B5EF4-FFF2-40B4-BE49-F238E27FC236}">
                <a16:creationId xmlns:a16="http://schemas.microsoft.com/office/drawing/2014/main" id="{340DA349-F02F-DF40-BCCC-CD90421EFD63}"/>
              </a:ext>
            </a:extLst>
          </p:cNvPr>
          <p:cNvSpPr/>
          <p:nvPr/>
        </p:nvSpPr>
        <p:spPr bwMode="auto">
          <a:xfrm>
            <a:off x="8632113" y="3551284"/>
            <a:ext cx="834761" cy="337625"/>
          </a:xfrm>
          <a:prstGeom prst="ellipse">
            <a:avLst/>
          </a:prstGeom>
          <a:noFill/>
          <a:ln w="41275" cap="flat" cmpd="sng" algn="ctr">
            <a:solidFill>
              <a:srgbClr val="74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60" name="Rectangle 59">
            <a:extLst>
              <a:ext uri="{FF2B5EF4-FFF2-40B4-BE49-F238E27FC236}">
                <a16:creationId xmlns:a16="http://schemas.microsoft.com/office/drawing/2014/main" id="{EA8A8EB2-1EA2-EB4B-92D7-B39E2B438769}"/>
              </a:ext>
            </a:extLst>
          </p:cNvPr>
          <p:cNvSpPr/>
          <p:nvPr/>
        </p:nvSpPr>
        <p:spPr bwMode="auto">
          <a:xfrm>
            <a:off x="6249886" y="2103709"/>
            <a:ext cx="3739661" cy="724619"/>
          </a:xfrm>
          <a:prstGeom prst="rect">
            <a:avLst/>
          </a:prstGeom>
          <a:solidFill>
            <a:srgbClr val="EAFAED"/>
          </a:solidFill>
          <a:ln w="444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61" name="Rectangle 60">
            <a:extLst>
              <a:ext uri="{FF2B5EF4-FFF2-40B4-BE49-F238E27FC236}">
                <a16:creationId xmlns:a16="http://schemas.microsoft.com/office/drawing/2014/main" id="{C59659B5-594C-3243-A42A-C0B2800C1688}"/>
              </a:ext>
            </a:extLst>
          </p:cNvPr>
          <p:cNvSpPr/>
          <p:nvPr/>
        </p:nvSpPr>
        <p:spPr bwMode="auto">
          <a:xfrm>
            <a:off x="6139080" y="2008819"/>
            <a:ext cx="4339087" cy="2027207"/>
          </a:xfrm>
          <a:prstGeom prst="rect">
            <a:avLst/>
          </a:prstGeom>
          <a:no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cxnSp>
        <p:nvCxnSpPr>
          <p:cNvPr id="62" name="Straight Connector 61">
            <a:extLst>
              <a:ext uri="{FF2B5EF4-FFF2-40B4-BE49-F238E27FC236}">
                <a16:creationId xmlns:a16="http://schemas.microsoft.com/office/drawing/2014/main" id="{ADC79CAE-E9E2-6C45-87D8-DA3F6B733DB2}"/>
              </a:ext>
            </a:extLst>
          </p:cNvPr>
          <p:cNvCxnSpPr>
            <a:stCxn id="60" idx="0"/>
            <a:endCxn id="60" idx="2"/>
          </p:cNvCxnSpPr>
          <p:nvPr/>
        </p:nvCxnSpPr>
        <p:spPr bwMode="auto">
          <a:xfrm>
            <a:off x="8119717" y="2103709"/>
            <a:ext cx="0" cy="724619"/>
          </a:xfrm>
          <a:prstGeom prst="line">
            <a:avLst/>
          </a:prstGeom>
          <a:noFill/>
          <a:ln w="41275" cap="flat" cmpd="sng" algn="ctr">
            <a:solidFill>
              <a:schemeClr val="tx1"/>
            </a:solidFill>
            <a:prstDash val="solid"/>
            <a:round/>
            <a:headEnd type="none" w="med" len="med"/>
            <a:tailEnd type="none" w="med" len="med"/>
          </a:ln>
          <a:effectLst/>
        </p:spPr>
      </p:cxnSp>
      <p:sp>
        <p:nvSpPr>
          <p:cNvPr id="63" name="TextBox 62">
            <a:extLst>
              <a:ext uri="{FF2B5EF4-FFF2-40B4-BE49-F238E27FC236}">
                <a16:creationId xmlns:a16="http://schemas.microsoft.com/office/drawing/2014/main" id="{4E461D4B-4FCA-4845-A212-117017F120BF}"/>
              </a:ext>
            </a:extLst>
          </p:cNvPr>
          <p:cNvSpPr txBox="1"/>
          <p:nvPr/>
        </p:nvSpPr>
        <p:spPr>
          <a:xfrm>
            <a:off x="1604463" y="3754215"/>
            <a:ext cx="943591" cy="307777"/>
          </a:xfrm>
          <a:prstGeom prst="rect">
            <a:avLst/>
          </a:prstGeom>
          <a:noFill/>
        </p:spPr>
        <p:txBody>
          <a:bodyPr wrap="square" rtlCol="0">
            <a:spAutoFit/>
          </a:bodyPr>
          <a:lstStyle/>
          <a:p>
            <a:pPr algn="l"/>
            <a:r>
              <a:rPr lang="en-US" sz="1400" b="0" dirty="0">
                <a:solidFill>
                  <a:srgbClr val="000000"/>
                </a:solidFill>
                <a:latin typeface="Arial" pitchFamily="34" charset="0"/>
                <a:ea typeface="ＭＳ Ｐゴシック" pitchFamily="34" charset="-128"/>
              </a:rPr>
              <a:t>Core 0</a:t>
            </a:r>
          </a:p>
        </p:txBody>
      </p:sp>
      <p:sp>
        <p:nvSpPr>
          <p:cNvPr id="64" name="TextBox 63">
            <a:extLst>
              <a:ext uri="{FF2B5EF4-FFF2-40B4-BE49-F238E27FC236}">
                <a16:creationId xmlns:a16="http://schemas.microsoft.com/office/drawing/2014/main" id="{6028EB32-DA2D-1245-9940-D5FD8AF8D27F}"/>
              </a:ext>
            </a:extLst>
          </p:cNvPr>
          <p:cNvSpPr txBox="1"/>
          <p:nvPr/>
        </p:nvSpPr>
        <p:spPr>
          <a:xfrm>
            <a:off x="6078698" y="3749316"/>
            <a:ext cx="943591" cy="307777"/>
          </a:xfrm>
          <a:prstGeom prst="rect">
            <a:avLst/>
          </a:prstGeom>
          <a:noFill/>
        </p:spPr>
        <p:txBody>
          <a:bodyPr wrap="square" rtlCol="0">
            <a:spAutoFit/>
          </a:bodyPr>
          <a:lstStyle/>
          <a:p>
            <a:pPr algn="l"/>
            <a:r>
              <a:rPr lang="en-US" sz="1400" b="0" dirty="0">
                <a:solidFill>
                  <a:srgbClr val="000000"/>
                </a:solidFill>
                <a:latin typeface="Arial" pitchFamily="34" charset="0"/>
                <a:ea typeface="ＭＳ Ｐゴシック" pitchFamily="34" charset="-128"/>
              </a:rPr>
              <a:t>Core 1</a:t>
            </a:r>
          </a:p>
        </p:txBody>
      </p:sp>
      <p:sp>
        <p:nvSpPr>
          <p:cNvPr id="65" name="TextBox 64">
            <a:extLst>
              <a:ext uri="{FF2B5EF4-FFF2-40B4-BE49-F238E27FC236}">
                <a16:creationId xmlns:a16="http://schemas.microsoft.com/office/drawing/2014/main" id="{0E763B85-6253-A74F-873E-59BCC2513DB6}"/>
              </a:ext>
            </a:extLst>
          </p:cNvPr>
          <p:cNvSpPr txBox="1"/>
          <p:nvPr/>
        </p:nvSpPr>
        <p:spPr>
          <a:xfrm>
            <a:off x="3329749" y="3025284"/>
            <a:ext cx="1136679" cy="307777"/>
          </a:xfrm>
          <a:prstGeom prst="rect">
            <a:avLst/>
          </a:prstGeom>
          <a:solidFill>
            <a:schemeClr val="bg1"/>
          </a:solidFill>
        </p:spPr>
        <p:txBody>
          <a:bodyPr wrap="square" rtlCol="0">
            <a:spAutoFit/>
          </a:bodyPr>
          <a:lstStyle/>
          <a:p>
            <a:r>
              <a:rPr lang="en-US" sz="1400" b="0" dirty="0">
                <a:solidFill>
                  <a:srgbClr val="000000"/>
                </a:solidFill>
                <a:latin typeface="Arial" pitchFamily="34" charset="0"/>
                <a:ea typeface="ＭＳ Ｐゴシック" pitchFamily="34" charset="-128"/>
              </a:rPr>
              <a:t>L1 $ lines</a:t>
            </a:r>
          </a:p>
        </p:txBody>
      </p:sp>
      <p:sp>
        <p:nvSpPr>
          <p:cNvPr id="66" name="TextBox 65">
            <a:extLst>
              <a:ext uri="{FF2B5EF4-FFF2-40B4-BE49-F238E27FC236}">
                <a16:creationId xmlns:a16="http://schemas.microsoft.com/office/drawing/2014/main" id="{1E80C53C-6E24-9846-A067-526FFE39C5B1}"/>
              </a:ext>
            </a:extLst>
          </p:cNvPr>
          <p:cNvSpPr txBox="1"/>
          <p:nvPr/>
        </p:nvSpPr>
        <p:spPr>
          <a:xfrm>
            <a:off x="7813477" y="3004653"/>
            <a:ext cx="971765" cy="307777"/>
          </a:xfrm>
          <a:prstGeom prst="rect">
            <a:avLst/>
          </a:prstGeom>
          <a:solidFill>
            <a:schemeClr val="bg1"/>
          </a:solidFill>
        </p:spPr>
        <p:txBody>
          <a:bodyPr wrap="square" rtlCol="0">
            <a:spAutoFit/>
          </a:bodyPr>
          <a:lstStyle/>
          <a:p>
            <a:r>
              <a:rPr lang="en-US" sz="1400" b="0" dirty="0">
                <a:solidFill>
                  <a:srgbClr val="000000"/>
                </a:solidFill>
                <a:latin typeface="Arial" pitchFamily="34" charset="0"/>
                <a:ea typeface="ＭＳ Ｐゴシック" pitchFamily="34" charset="-128"/>
              </a:rPr>
              <a:t>L1 $ lines</a:t>
            </a:r>
          </a:p>
        </p:txBody>
      </p:sp>
      <p:sp>
        <p:nvSpPr>
          <p:cNvPr id="67" name="TextBox 66">
            <a:extLst>
              <a:ext uri="{FF2B5EF4-FFF2-40B4-BE49-F238E27FC236}">
                <a16:creationId xmlns:a16="http://schemas.microsoft.com/office/drawing/2014/main" id="{C269EECB-27E4-3E45-8604-0C41684BEE28}"/>
              </a:ext>
            </a:extLst>
          </p:cNvPr>
          <p:cNvSpPr txBox="1"/>
          <p:nvPr/>
        </p:nvSpPr>
        <p:spPr>
          <a:xfrm>
            <a:off x="1979811" y="2287503"/>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0</a:t>
            </a:r>
          </a:p>
        </p:txBody>
      </p:sp>
      <p:sp>
        <p:nvSpPr>
          <p:cNvPr id="68" name="TextBox 67">
            <a:extLst>
              <a:ext uri="{FF2B5EF4-FFF2-40B4-BE49-F238E27FC236}">
                <a16:creationId xmlns:a16="http://schemas.microsoft.com/office/drawing/2014/main" id="{3A7DA554-CB02-0E4F-B8E6-867B2832B25E}"/>
              </a:ext>
            </a:extLst>
          </p:cNvPr>
          <p:cNvSpPr txBox="1"/>
          <p:nvPr/>
        </p:nvSpPr>
        <p:spPr>
          <a:xfrm>
            <a:off x="3856829" y="2296741"/>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1</a:t>
            </a:r>
          </a:p>
        </p:txBody>
      </p:sp>
      <p:sp>
        <p:nvSpPr>
          <p:cNvPr id="69" name="TextBox 68">
            <a:extLst>
              <a:ext uri="{FF2B5EF4-FFF2-40B4-BE49-F238E27FC236}">
                <a16:creationId xmlns:a16="http://schemas.microsoft.com/office/drawing/2014/main" id="{75A7301C-B3ED-364B-98C1-9BC0740ADD94}"/>
              </a:ext>
            </a:extLst>
          </p:cNvPr>
          <p:cNvSpPr txBox="1"/>
          <p:nvPr/>
        </p:nvSpPr>
        <p:spPr>
          <a:xfrm>
            <a:off x="6402286" y="2279515"/>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2</a:t>
            </a:r>
          </a:p>
        </p:txBody>
      </p:sp>
      <p:sp>
        <p:nvSpPr>
          <p:cNvPr id="70" name="TextBox 69">
            <a:extLst>
              <a:ext uri="{FF2B5EF4-FFF2-40B4-BE49-F238E27FC236}">
                <a16:creationId xmlns:a16="http://schemas.microsoft.com/office/drawing/2014/main" id="{B35F43F0-F486-F149-9E6D-3886D737BE3D}"/>
              </a:ext>
            </a:extLst>
          </p:cNvPr>
          <p:cNvSpPr txBox="1"/>
          <p:nvPr/>
        </p:nvSpPr>
        <p:spPr>
          <a:xfrm>
            <a:off x="8348316" y="2299603"/>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3</a:t>
            </a:r>
          </a:p>
        </p:txBody>
      </p:sp>
      <p:sp>
        <p:nvSpPr>
          <p:cNvPr id="71" name="TextBox 70">
            <a:extLst>
              <a:ext uri="{FF2B5EF4-FFF2-40B4-BE49-F238E27FC236}">
                <a16:creationId xmlns:a16="http://schemas.microsoft.com/office/drawing/2014/main" id="{E5B3AFAF-43A8-0D45-A31A-1289430066CA}"/>
              </a:ext>
            </a:extLst>
          </p:cNvPr>
          <p:cNvSpPr txBox="1"/>
          <p:nvPr/>
        </p:nvSpPr>
        <p:spPr>
          <a:xfrm>
            <a:off x="2665521" y="4507287"/>
            <a:ext cx="6788989" cy="338554"/>
          </a:xfrm>
          <a:prstGeom prst="rect">
            <a:avLst/>
          </a:prstGeom>
          <a:noFill/>
        </p:spPr>
        <p:txBody>
          <a:bodyPr wrap="square" rtlCol="0">
            <a:spAutoFit/>
          </a:bodyPr>
          <a:lstStyle/>
          <a:p>
            <a:r>
              <a:rPr lang="en-US" sz="1600" dirty="0">
                <a:solidFill>
                  <a:srgbClr val="000000"/>
                </a:solidFill>
                <a:latin typeface="Arial" pitchFamily="34" charset="0"/>
                <a:ea typeface="ＭＳ Ｐゴシック" pitchFamily="34" charset="-128"/>
              </a:rPr>
              <a:t>Shared last level cache and connection to I/O and DRAM</a:t>
            </a:r>
          </a:p>
        </p:txBody>
      </p:sp>
      <p:cxnSp>
        <p:nvCxnSpPr>
          <p:cNvPr id="72" name="Straight Arrow Connector 71">
            <a:extLst>
              <a:ext uri="{FF2B5EF4-FFF2-40B4-BE49-F238E27FC236}">
                <a16:creationId xmlns:a16="http://schemas.microsoft.com/office/drawing/2014/main" id="{F918431D-2C14-B44E-8735-F107DC1AC2DA}"/>
              </a:ext>
            </a:extLst>
          </p:cNvPr>
          <p:cNvCxnSpPr/>
          <p:nvPr/>
        </p:nvCxnSpPr>
        <p:spPr bwMode="auto">
          <a:xfrm flipH="1" flipV="1">
            <a:off x="2665521" y="2638157"/>
            <a:ext cx="124070" cy="1000657"/>
          </a:xfrm>
          <a:prstGeom prst="straightConnector1">
            <a:avLst/>
          </a:prstGeom>
          <a:noFill/>
          <a:ln w="38100" cap="flat" cmpd="sng" algn="ctr">
            <a:solidFill>
              <a:schemeClr val="tx1"/>
            </a:solidFill>
            <a:prstDash val="solid"/>
            <a:round/>
            <a:headEnd type="arrow" w="med" len="med"/>
            <a:tailEnd type="arrow"/>
          </a:ln>
          <a:effectLst/>
        </p:spPr>
      </p:cxnSp>
      <p:cxnSp>
        <p:nvCxnSpPr>
          <p:cNvPr id="73" name="Straight Arrow Connector 72">
            <a:extLst>
              <a:ext uri="{FF2B5EF4-FFF2-40B4-BE49-F238E27FC236}">
                <a16:creationId xmlns:a16="http://schemas.microsoft.com/office/drawing/2014/main" id="{F7566A9F-37E5-014B-B896-5AF1054EBDE0}"/>
              </a:ext>
            </a:extLst>
          </p:cNvPr>
          <p:cNvCxnSpPr/>
          <p:nvPr/>
        </p:nvCxnSpPr>
        <p:spPr bwMode="auto">
          <a:xfrm flipH="1" flipV="1">
            <a:off x="7679775" y="2618069"/>
            <a:ext cx="1378016" cy="871208"/>
          </a:xfrm>
          <a:prstGeom prst="straightConnector1">
            <a:avLst/>
          </a:prstGeom>
          <a:noFill/>
          <a:ln w="38100" cap="flat" cmpd="sng" algn="ctr">
            <a:solidFill>
              <a:schemeClr val="tx1"/>
            </a:solidFill>
            <a:prstDash val="solid"/>
            <a:round/>
            <a:headEnd type="arrow" w="med" len="med"/>
            <a:tailEnd type="arrow"/>
          </a:ln>
          <a:effectLst/>
        </p:spPr>
      </p:cxnSp>
      <p:sp>
        <p:nvSpPr>
          <p:cNvPr id="74" name="Arc 73">
            <a:extLst>
              <a:ext uri="{FF2B5EF4-FFF2-40B4-BE49-F238E27FC236}">
                <a16:creationId xmlns:a16="http://schemas.microsoft.com/office/drawing/2014/main" id="{A6812284-32DF-164C-8120-F68859383DE4}"/>
              </a:ext>
            </a:extLst>
          </p:cNvPr>
          <p:cNvSpPr/>
          <p:nvPr/>
        </p:nvSpPr>
        <p:spPr bwMode="auto">
          <a:xfrm>
            <a:off x="4009229" y="4036026"/>
            <a:ext cx="914400" cy="914400"/>
          </a:xfrm>
          <a:prstGeom prst="arc">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75" name="Freeform 74">
            <a:extLst>
              <a:ext uri="{FF2B5EF4-FFF2-40B4-BE49-F238E27FC236}">
                <a16:creationId xmlns:a16="http://schemas.microsoft.com/office/drawing/2014/main" id="{579B4ED4-570A-634C-8798-9F1C74312940}"/>
              </a:ext>
            </a:extLst>
          </p:cNvPr>
          <p:cNvSpPr/>
          <p:nvPr/>
        </p:nvSpPr>
        <p:spPr bwMode="auto">
          <a:xfrm>
            <a:off x="4117709" y="3963168"/>
            <a:ext cx="4531057" cy="450384"/>
          </a:xfrm>
          <a:custGeom>
            <a:avLst/>
            <a:gdLst>
              <a:gd name="connsiteX0" fmla="*/ 0 w 4531057"/>
              <a:gd name="connsiteY0" fmla="*/ 0 h 450384"/>
              <a:gd name="connsiteX1" fmla="*/ 1978925 w 4531057"/>
              <a:gd name="connsiteY1" fmla="*/ 450376 h 450384"/>
              <a:gd name="connsiteX2" fmla="*/ 4531057 w 4531057"/>
              <a:gd name="connsiteY2" fmla="*/ 13648 h 450384"/>
              <a:gd name="connsiteX3" fmla="*/ 4531057 w 4531057"/>
              <a:gd name="connsiteY3" fmla="*/ 13648 h 450384"/>
            </a:gdLst>
            <a:ahLst/>
            <a:cxnLst>
              <a:cxn ang="0">
                <a:pos x="connsiteX0" y="connsiteY0"/>
              </a:cxn>
              <a:cxn ang="0">
                <a:pos x="connsiteX1" y="connsiteY1"/>
              </a:cxn>
              <a:cxn ang="0">
                <a:pos x="connsiteX2" y="connsiteY2"/>
              </a:cxn>
              <a:cxn ang="0">
                <a:pos x="connsiteX3" y="connsiteY3"/>
              </a:cxn>
            </a:cxnLst>
            <a:rect l="l" t="t" r="r" b="b"/>
            <a:pathLst>
              <a:path w="4531057" h="450384">
                <a:moveTo>
                  <a:pt x="0" y="0"/>
                </a:moveTo>
                <a:cubicBezTo>
                  <a:pt x="611874" y="224050"/>
                  <a:pt x="1223749" y="448101"/>
                  <a:pt x="1978925" y="450376"/>
                </a:cubicBezTo>
                <a:cubicBezTo>
                  <a:pt x="2734101" y="452651"/>
                  <a:pt x="4531057" y="13648"/>
                  <a:pt x="4531057" y="13648"/>
                </a:cubicBezTo>
                <a:lnTo>
                  <a:pt x="4531057" y="13648"/>
                </a:lnTo>
              </a:path>
            </a:pathLst>
          </a:custGeom>
          <a:noFill/>
          <a:ln w="76200" cap="flat" cmpd="sng" algn="ctr">
            <a:solidFill>
              <a:srgbClr val="002060"/>
            </a:solidFill>
            <a:prstDash val="solid"/>
            <a:round/>
            <a:headEnd type="arrow" w="med" len="med"/>
            <a:tailEnd type="arrow"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Tree>
    <p:extLst>
      <p:ext uri="{BB962C8B-B14F-4D97-AF65-F5344CB8AC3E}">
        <p14:creationId xmlns:p14="http://schemas.microsoft.com/office/powerpoint/2010/main" val="9157227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28</a:t>
            </a:fld>
            <a:endParaRPr lang="en-US" altLang="zh-CN" sz="1000" dirty="0"/>
          </a:p>
        </p:txBody>
      </p:sp>
      <p:sp>
        <p:nvSpPr>
          <p:cNvPr id="128003" name="Rectangle 2"/>
          <p:cNvSpPr>
            <a:spLocks noChangeArrowheads="1"/>
          </p:cNvSpPr>
          <p:nvPr/>
        </p:nvSpPr>
        <p:spPr bwMode="auto">
          <a:xfrm>
            <a:off x="576197" y="474024"/>
            <a:ext cx="6417727" cy="6186951"/>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latin typeface="Arial Unicode MS" pitchFamily="34" charset="-128"/>
              </a:rPr>
              <a:t>  #include &lt;</a:t>
            </a:r>
            <a:r>
              <a:rPr lang="en-US" altLang="zh-CN" dirty="0" err="1">
                <a:latin typeface="Arial Unicode MS" pitchFamily="34" charset="-128"/>
              </a:rPr>
              <a:t>omp.h</a:t>
            </a:r>
            <a:r>
              <a:rPr lang="en-US" altLang="zh-CN" dirty="0">
                <a:latin typeface="Arial Unicode MS" pitchFamily="34" charset="-128"/>
              </a:rPr>
              <a:t>&gt;</a:t>
            </a:r>
          </a:p>
          <a:p>
            <a:pPr algn="l" eaLnBrk="0" hangingPunct="0"/>
            <a:r>
              <a:rPr lang="en-US" altLang="zh-CN" dirty="0">
                <a:latin typeface="Arial Unicode MS" pitchFamily="34" charset="-128"/>
              </a:rPr>
              <a:t>  static long </a:t>
            </a:r>
            <a:r>
              <a:rPr lang="en-US" altLang="zh-CN" dirty="0" err="1">
                <a:latin typeface="Arial Unicode MS" pitchFamily="34" charset="-128"/>
              </a:rPr>
              <a:t>num_steps</a:t>
            </a:r>
            <a:r>
              <a:rPr lang="en-US" altLang="zh-CN" dirty="0">
                <a:latin typeface="Arial Unicode MS" pitchFamily="34" charset="-128"/>
              </a:rPr>
              <a:t> = 100000;         double step;</a:t>
            </a:r>
          </a:p>
          <a:p>
            <a:pPr algn="l" eaLnBrk="0" hangingPunct="0"/>
            <a:r>
              <a:rPr lang="en-US" altLang="zh-CN" dirty="0">
                <a:latin typeface="Arial Unicode MS" pitchFamily="34" charset="-128"/>
              </a:rPr>
              <a:t>  #define NUM_THREADS 2</a:t>
            </a:r>
          </a:p>
          <a:p>
            <a:pPr eaLnBrk="0" hangingPunct="0"/>
            <a:r>
              <a:rPr lang="en-US" altLang="zh-CN" b="1" dirty="0">
                <a:solidFill>
                  <a:srgbClr val="C00000"/>
                </a:solidFill>
                <a:latin typeface="Arial Unicode MS" pitchFamily="34" charset="-128"/>
              </a:rPr>
              <a:t>  #define PAD 8</a:t>
            </a:r>
            <a:r>
              <a:rPr lang="en-US" altLang="zh-CN" dirty="0">
                <a:solidFill>
                  <a:srgbClr val="740000"/>
                </a:solidFill>
                <a:latin typeface="Arial Unicode MS" pitchFamily="34" charset="-128"/>
                <a:ea typeface="ＭＳ Ｐゴシック" pitchFamily="34" charset="-128"/>
              </a:rPr>
              <a:t>         </a:t>
            </a:r>
            <a:r>
              <a:rPr lang="en-US" altLang="zh-CN" b="1" dirty="0">
                <a:solidFill>
                  <a:srgbClr val="C00000"/>
                </a:solidFill>
                <a:latin typeface="Arial Unicode MS" pitchFamily="34" charset="-128"/>
                <a:ea typeface="ＭＳ Ｐゴシック" pitchFamily="34" charset="-128"/>
              </a:rPr>
              <a:t>// assume 64 byte L1 cache line size</a:t>
            </a:r>
            <a:endParaRPr lang="en-US" altLang="zh-CN" b="1" dirty="0">
              <a:solidFill>
                <a:srgbClr val="C00000"/>
              </a:solidFill>
              <a:latin typeface="Arial Unicode MS" pitchFamily="34" charset="-128"/>
            </a:endParaRPr>
          </a:p>
          <a:p>
            <a:pPr algn="l" eaLnBrk="0" hangingPunct="0"/>
            <a:r>
              <a:rPr lang="en-US" altLang="zh-CN" dirty="0">
                <a:latin typeface="Arial Unicode MS" pitchFamily="34" charset="-128"/>
              </a:rPr>
              <a:t>  void main ()</a:t>
            </a:r>
          </a:p>
          <a:p>
            <a:pPr algn="l" eaLnBrk="0" hangingPunct="0"/>
            <a:r>
              <a:rPr lang="en-US" altLang="zh-CN" dirty="0">
                <a:latin typeface="Arial Unicode MS" pitchFamily="34" charset="-128"/>
              </a:rPr>
              <a:t>  {    int i, </a:t>
            </a:r>
            <a:r>
              <a:rPr lang="en-US" altLang="zh-CN" dirty="0" err="1">
                <a:latin typeface="Arial Unicode MS" pitchFamily="34" charset="-128"/>
              </a:rPr>
              <a:t>nthreads</a:t>
            </a:r>
            <a:r>
              <a:rPr lang="en-US" altLang="zh-CN" dirty="0">
                <a:latin typeface="Arial Unicode MS" pitchFamily="34" charset="-128"/>
              </a:rPr>
              <a:t>;  double pi, sum[NUM_THREADS]</a:t>
            </a:r>
            <a:r>
              <a:rPr lang="en-US" altLang="zh-CN" b="1" dirty="0">
                <a:solidFill>
                  <a:srgbClr val="C00000"/>
                </a:solidFill>
                <a:latin typeface="Arial Unicode MS" pitchFamily="34" charset="-128"/>
              </a:rPr>
              <a:t>[PAD]</a:t>
            </a:r>
            <a:r>
              <a:rPr lang="en-US" altLang="zh-CN" dirty="0">
                <a:latin typeface="Arial Unicode MS" pitchFamily="34" charset="-128"/>
              </a:rPr>
              <a:t> ;</a:t>
            </a:r>
          </a:p>
          <a:p>
            <a:pPr algn="l" eaLnBrk="0" hangingPunct="0"/>
            <a:r>
              <a:rPr lang="en-US" altLang="zh-CN" dirty="0">
                <a:latin typeface="Arial Unicode MS" pitchFamily="34" charset="-128"/>
              </a:rPr>
              <a:t>       step = 1.0/(double) </a:t>
            </a:r>
            <a:r>
              <a:rPr lang="en-US" altLang="zh-CN" dirty="0" err="1">
                <a:latin typeface="Arial Unicode MS" pitchFamily="34" charset="-128"/>
              </a:rPr>
              <a:t>num_steps</a:t>
            </a:r>
            <a:r>
              <a:rPr lang="en-US" altLang="zh-CN" dirty="0">
                <a:latin typeface="Arial Unicode MS" pitchFamily="34" charset="-128"/>
              </a:rPr>
              <a:t>;</a:t>
            </a:r>
          </a:p>
          <a:p>
            <a:pPr algn="l" eaLnBrk="0" hangingPunct="0"/>
            <a:r>
              <a:rPr lang="en-US" altLang="zh-CN" dirty="0">
                <a:latin typeface="Arial Unicode MS" pitchFamily="34" charset="-128"/>
              </a:rPr>
              <a:t>       </a:t>
            </a:r>
            <a:r>
              <a:rPr lang="en-US" altLang="zh-CN" dirty="0" err="1">
                <a:latin typeface="Arial Unicode MS" pitchFamily="34" charset="-128"/>
              </a:rPr>
              <a:t>omp_set_num_threads</a:t>
            </a:r>
            <a:r>
              <a:rPr lang="en-US" altLang="zh-CN" dirty="0">
                <a:latin typeface="Arial Unicode MS" pitchFamily="34" charset="-128"/>
              </a:rPr>
              <a:t>(NUM_THREADS);</a:t>
            </a:r>
          </a:p>
          <a:p>
            <a:pPr algn="l" eaLnBrk="0" hangingPunct="0"/>
            <a:r>
              <a:rPr lang="en-US" altLang="zh-CN" dirty="0">
                <a:latin typeface="Arial Unicode MS" pitchFamily="34" charset="-128"/>
              </a:rPr>
              <a:t>       #pragma </a:t>
            </a:r>
            <a:r>
              <a:rPr lang="en-US" altLang="zh-CN" dirty="0" err="1">
                <a:latin typeface="Arial Unicode MS" pitchFamily="34" charset="-128"/>
              </a:rPr>
              <a:t>omp</a:t>
            </a:r>
            <a:r>
              <a:rPr lang="en-US" altLang="zh-CN" dirty="0">
                <a:latin typeface="Arial Unicode MS" pitchFamily="34" charset="-128"/>
              </a:rPr>
              <a:t> parallel</a:t>
            </a:r>
          </a:p>
          <a:p>
            <a:pPr algn="l" eaLnBrk="0" hangingPunct="0"/>
            <a:r>
              <a:rPr lang="en-US" altLang="zh-CN" dirty="0">
                <a:solidFill>
                  <a:srgbClr val="FFFF66"/>
                </a:solidFill>
                <a:latin typeface="Arial Unicode MS" pitchFamily="34" charset="-128"/>
              </a:rPr>
              <a:t>       </a:t>
            </a:r>
            <a:r>
              <a:rPr lang="en-US" altLang="zh-CN" dirty="0">
                <a:latin typeface="Arial Unicode MS" pitchFamily="34" charset="-128"/>
              </a:rPr>
              <a:t>{	   </a:t>
            </a:r>
          </a:p>
          <a:p>
            <a:pPr algn="l" eaLnBrk="0" hangingPunct="0"/>
            <a:r>
              <a:rPr lang="en-US" altLang="zh-CN" dirty="0">
                <a:latin typeface="Arial Unicode MS" pitchFamily="34" charset="-128"/>
              </a:rPr>
              <a:t>            int i, </a:t>
            </a:r>
            <a:r>
              <a:rPr lang="en-US" altLang="zh-CN" dirty="0" err="1">
                <a:latin typeface="Arial Unicode MS" pitchFamily="34" charset="-128"/>
              </a:rPr>
              <a:t>id,nthrds</a:t>
            </a:r>
            <a:r>
              <a:rPr lang="en-US" altLang="zh-CN" dirty="0">
                <a:latin typeface="Arial Unicode MS" pitchFamily="34" charset="-128"/>
              </a:rPr>
              <a:t>;</a:t>
            </a:r>
          </a:p>
          <a:p>
            <a:pPr algn="l" eaLnBrk="0" hangingPunct="0"/>
            <a:r>
              <a:rPr lang="en-US" altLang="zh-CN" dirty="0">
                <a:latin typeface="Arial Unicode MS" pitchFamily="34" charset="-128"/>
              </a:rPr>
              <a:t>            double x;</a:t>
            </a:r>
          </a:p>
          <a:p>
            <a:pPr algn="l" eaLnBrk="0" hangingPunct="0"/>
            <a:r>
              <a:rPr lang="en-US" altLang="zh-CN" b="1" dirty="0">
                <a:solidFill>
                  <a:srgbClr val="C00000"/>
                </a:solidFill>
                <a:latin typeface="Arial Unicode MS" pitchFamily="34" charset="-128"/>
              </a:rPr>
              <a:t>            </a:t>
            </a:r>
            <a:r>
              <a:rPr lang="en-US" altLang="zh-CN" dirty="0">
                <a:latin typeface="Arial Unicode MS" pitchFamily="34" charset="-128"/>
              </a:rPr>
              <a:t>id = </a:t>
            </a:r>
            <a:r>
              <a:rPr lang="en-US" altLang="zh-CN" dirty="0" err="1">
                <a:latin typeface="Arial Unicode MS" pitchFamily="34" charset="-128"/>
              </a:rPr>
              <a:t>omp_get_thread_num</a:t>
            </a:r>
            <a:r>
              <a:rPr lang="en-US" altLang="zh-CN" dirty="0">
                <a:latin typeface="Arial Unicode MS" pitchFamily="34" charset="-128"/>
              </a:rPr>
              <a:t>();</a:t>
            </a:r>
          </a:p>
          <a:p>
            <a:pPr algn="l" eaLnBrk="0" hangingPunct="0"/>
            <a:r>
              <a:rPr lang="en-US" altLang="zh-CN" dirty="0">
                <a:latin typeface="Arial Unicode MS" pitchFamily="34" charset="-128"/>
              </a:rPr>
              <a:t>            </a:t>
            </a:r>
            <a:r>
              <a:rPr lang="en-US" altLang="zh-CN" dirty="0" err="1">
                <a:latin typeface="Arial Unicode MS" pitchFamily="34" charset="-128"/>
              </a:rPr>
              <a:t>nthrds</a:t>
            </a:r>
            <a:r>
              <a:rPr lang="en-US" altLang="zh-CN" dirty="0">
                <a:latin typeface="Arial Unicode MS" pitchFamily="34" charset="-128"/>
              </a:rPr>
              <a:t> = </a:t>
            </a:r>
            <a:r>
              <a:rPr lang="en-US" altLang="zh-CN" dirty="0" err="1">
                <a:latin typeface="Arial Unicode MS" pitchFamily="34" charset="-128"/>
              </a:rPr>
              <a:t>omp_get_num_threads</a:t>
            </a:r>
            <a:r>
              <a:rPr lang="en-US" altLang="zh-CN" dirty="0">
                <a:latin typeface="Arial Unicode MS" pitchFamily="34" charset="-128"/>
              </a:rPr>
              <a:t>();</a:t>
            </a:r>
          </a:p>
          <a:p>
            <a:pPr algn="l" eaLnBrk="0" hangingPunct="0"/>
            <a:r>
              <a:rPr lang="en-US" altLang="zh-CN" dirty="0">
                <a:latin typeface="Arial Unicode MS" pitchFamily="34" charset="-128"/>
              </a:rPr>
              <a:t>            if (id == 0)   </a:t>
            </a:r>
            <a:r>
              <a:rPr lang="en-US" altLang="zh-CN" dirty="0" err="1">
                <a:latin typeface="Arial Unicode MS" pitchFamily="34" charset="-128"/>
              </a:rPr>
              <a:t>nthreads</a:t>
            </a:r>
            <a:r>
              <a:rPr lang="en-US" altLang="zh-CN" dirty="0">
                <a:latin typeface="Arial Unicode MS" pitchFamily="34" charset="-128"/>
              </a:rPr>
              <a:t> = </a:t>
            </a:r>
            <a:r>
              <a:rPr lang="en-US" altLang="zh-CN" dirty="0" err="1">
                <a:latin typeface="Arial Unicode MS" pitchFamily="34" charset="-128"/>
              </a:rPr>
              <a:t>nthrds</a:t>
            </a:r>
            <a:r>
              <a:rPr lang="en-US" altLang="zh-CN" dirty="0">
                <a:latin typeface="Arial Unicode MS" pitchFamily="34" charset="-128"/>
              </a:rPr>
              <a:t>;</a:t>
            </a:r>
          </a:p>
          <a:p>
            <a:pPr algn="l" eaLnBrk="0" hangingPunct="0"/>
            <a:r>
              <a:rPr lang="en-US" altLang="zh-CN" dirty="0">
                <a:latin typeface="Arial Unicode MS" pitchFamily="34" charset="-128"/>
              </a:rPr>
              <a:t>            for (i=id, sum[id]=0.0;i&lt; </a:t>
            </a:r>
            <a:r>
              <a:rPr lang="en-US" altLang="zh-CN" dirty="0" err="1">
                <a:latin typeface="Arial Unicode MS" pitchFamily="34" charset="-128"/>
              </a:rPr>
              <a:t>num_steps</a:t>
            </a:r>
            <a:r>
              <a:rPr lang="en-US" altLang="zh-CN" dirty="0">
                <a:latin typeface="Arial Unicode MS" pitchFamily="34" charset="-128"/>
              </a:rPr>
              <a:t>; i=</a:t>
            </a:r>
            <a:r>
              <a:rPr lang="en-US" altLang="zh-CN" dirty="0" err="1">
                <a:latin typeface="Arial Unicode MS" pitchFamily="34" charset="-128"/>
              </a:rPr>
              <a:t>i+nthrds</a:t>
            </a:r>
            <a:r>
              <a:rPr lang="en-US" altLang="zh-CN" dirty="0">
                <a:latin typeface="Arial Unicode MS" pitchFamily="34" charset="-128"/>
              </a:rPr>
              <a:t>) {</a:t>
            </a:r>
          </a:p>
          <a:p>
            <a:pPr algn="l" eaLnBrk="0" hangingPunct="0"/>
            <a:r>
              <a:rPr lang="en-US" altLang="zh-CN" dirty="0">
                <a:latin typeface="Arial Unicode MS" pitchFamily="34" charset="-128"/>
              </a:rPr>
              <a:t>                  x = (i+0.5)*step;</a:t>
            </a:r>
          </a:p>
          <a:p>
            <a:pPr algn="l" eaLnBrk="0" hangingPunct="0"/>
            <a:r>
              <a:rPr lang="en-US" altLang="zh-CN" dirty="0">
                <a:latin typeface="Arial Unicode MS" pitchFamily="34" charset="-128"/>
              </a:rPr>
              <a:t>	    sum[id]</a:t>
            </a:r>
            <a:r>
              <a:rPr lang="en-US" altLang="zh-CN" b="1" dirty="0">
                <a:solidFill>
                  <a:srgbClr val="C00000"/>
                </a:solidFill>
                <a:latin typeface="Arial Unicode MS" pitchFamily="34" charset="-128"/>
              </a:rPr>
              <a:t>[0] </a:t>
            </a:r>
            <a:r>
              <a:rPr lang="en-US" altLang="zh-CN" dirty="0">
                <a:latin typeface="Arial Unicode MS" pitchFamily="34" charset="-128"/>
              </a:rPr>
              <a:t>+= 4.0/(1.0+x*x);</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for(i=0, pi=0.0;i&lt;</a:t>
            </a:r>
            <a:r>
              <a:rPr lang="en-US" altLang="zh-CN" dirty="0" err="1">
                <a:latin typeface="Arial Unicode MS" pitchFamily="34" charset="-128"/>
              </a:rPr>
              <a:t>nthreads;i</a:t>
            </a:r>
            <a:r>
              <a:rPr lang="en-US" altLang="zh-CN" dirty="0">
                <a:latin typeface="Arial Unicode MS" pitchFamily="34" charset="-128"/>
              </a:rPr>
              <a:t>++)pi += sum[</a:t>
            </a:r>
            <a:r>
              <a:rPr lang="en-US" altLang="zh-CN" dirty="0" err="1">
                <a:latin typeface="Arial Unicode MS" pitchFamily="34" charset="-128"/>
              </a:rPr>
              <a:t>i</a:t>
            </a:r>
            <a:r>
              <a:rPr lang="en-US" altLang="zh-CN" dirty="0">
                <a:latin typeface="Arial Unicode MS" pitchFamily="34" charset="-128"/>
              </a:rPr>
              <a:t>]</a:t>
            </a:r>
            <a:r>
              <a:rPr lang="en-US" altLang="zh-CN" b="1" dirty="0">
                <a:solidFill>
                  <a:srgbClr val="C00000"/>
                </a:solidFill>
                <a:latin typeface="Arial Unicode MS" pitchFamily="34" charset="-128"/>
              </a:rPr>
              <a:t>[0] </a:t>
            </a:r>
            <a:r>
              <a:rPr lang="en-US" altLang="zh-CN" dirty="0">
                <a:latin typeface="Arial Unicode MS" pitchFamily="34" charset="-128"/>
              </a:rPr>
              <a:t>* step;</a:t>
            </a:r>
          </a:p>
          <a:p>
            <a:pPr algn="l" eaLnBrk="0" hangingPunct="0"/>
            <a:r>
              <a:rPr lang="en-US" altLang="zh-CN" dirty="0">
                <a:latin typeface="Arial Unicode MS" pitchFamily="34" charset="-128"/>
              </a:rPr>
              <a:t>  }</a:t>
            </a:r>
          </a:p>
        </p:txBody>
      </p:sp>
      <p:sp>
        <p:nvSpPr>
          <p:cNvPr id="13" name="Text Box 4">
            <a:extLst>
              <a:ext uri="{FF2B5EF4-FFF2-40B4-BE49-F238E27FC236}">
                <a16:creationId xmlns:a16="http://schemas.microsoft.com/office/drawing/2014/main" id="{56F56BA5-3995-FA43-BB86-AECB4A5C3634}"/>
              </a:ext>
            </a:extLst>
          </p:cNvPr>
          <p:cNvSpPr txBox="1">
            <a:spLocks noChangeArrowheads="1"/>
          </p:cNvSpPr>
          <p:nvPr/>
        </p:nvSpPr>
        <p:spPr bwMode="auto">
          <a:xfrm>
            <a:off x="7348154" y="1628433"/>
            <a:ext cx="2932670" cy="1015663"/>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alpha val="50000"/>
              </a:schemeClr>
            </a:outerShdw>
          </a:effectLst>
        </p:spPr>
        <p:txBody>
          <a:bodyPr wrap="square">
            <a:spAutoFit/>
          </a:bodyPr>
          <a:lstStyle/>
          <a:p>
            <a:pPr algn="ctr">
              <a:spcBef>
                <a:spcPct val="50000"/>
              </a:spcBef>
              <a:defRPr/>
            </a:pPr>
            <a:r>
              <a:rPr lang="en-US" altLang="zh-CN" sz="2000" dirty="0">
                <a:solidFill>
                  <a:srgbClr val="000000"/>
                </a:solidFill>
                <a:latin typeface="Arial Unicode MS" pitchFamily="34" charset="-128"/>
                <a:ea typeface="ＭＳ Ｐゴシック" pitchFamily="34" charset="-128"/>
              </a:rPr>
              <a:t>Pad the array so each sum value is in a different cache line</a:t>
            </a:r>
          </a:p>
        </p:txBody>
      </p:sp>
      <p:sp>
        <p:nvSpPr>
          <p:cNvPr id="14" name="Line 5">
            <a:extLst>
              <a:ext uri="{FF2B5EF4-FFF2-40B4-BE49-F238E27FC236}">
                <a16:creationId xmlns:a16="http://schemas.microsoft.com/office/drawing/2014/main" id="{3D10C0EF-648F-B84A-AC18-9AE7AD701AAC}"/>
              </a:ext>
            </a:extLst>
          </p:cNvPr>
          <p:cNvSpPr>
            <a:spLocks noChangeShapeType="1"/>
          </p:cNvSpPr>
          <p:nvPr/>
        </p:nvSpPr>
        <p:spPr bwMode="auto">
          <a:xfrm flipH="1" flipV="1">
            <a:off x="6833288" y="2063577"/>
            <a:ext cx="514865" cy="37071"/>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15" name="Rectangle 3">
            <a:extLst>
              <a:ext uri="{FF2B5EF4-FFF2-40B4-BE49-F238E27FC236}">
                <a16:creationId xmlns:a16="http://schemas.microsoft.com/office/drawing/2014/main" id="{7524ADD1-5AF8-BE4B-A4C3-433804B2D539}"/>
              </a:ext>
            </a:extLst>
          </p:cNvPr>
          <p:cNvSpPr>
            <a:spLocks noGrp="1" noChangeArrowheads="1"/>
          </p:cNvSpPr>
          <p:nvPr>
            <p:ph type="title"/>
          </p:nvPr>
        </p:nvSpPr>
        <p:spPr>
          <a:xfrm>
            <a:off x="2058057" y="0"/>
            <a:ext cx="8456886" cy="675974"/>
          </a:xfrm>
          <a:noFill/>
        </p:spPr>
        <p:txBody>
          <a:bodyPr/>
          <a:lstStyle/>
          <a:p>
            <a:pPr eaLnBrk="1" hangingPunct="1">
              <a:lnSpc>
                <a:spcPct val="89000"/>
              </a:lnSpc>
            </a:pPr>
            <a:r>
              <a:rPr lang="en-US" altLang="zh-CN" sz="3200" dirty="0">
                <a:ea typeface="SimSun" pitchFamily="2" charset="-122"/>
              </a:rPr>
              <a:t>Example: </a:t>
            </a:r>
            <a:r>
              <a:rPr lang="en-US" altLang="zh-CN" sz="2000" dirty="0">
                <a:ea typeface="SimSun" pitchFamily="2" charset="-122"/>
              </a:rPr>
              <a:t>Eliminate false sharing by padding the sum array</a:t>
            </a:r>
            <a:endParaRPr lang="en-US" altLang="zh-CN" sz="2000" dirty="0">
              <a:solidFill>
                <a:schemeClr val="accent1"/>
              </a:solidFill>
              <a:ea typeface="SimSun" pitchFamily="2" charset="-122"/>
            </a:endParaRPr>
          </a:p>
        </p:txBody>
      </p:sp>
    </p:spTree>
    <p:extLst>
      <p:ext uri="{BB962C8B-B14F-4D97-AF65-F5344CB8AC3E}">
        <p14:creationId xmlns:p14="http://schemas.microsoft.com/office/powerpoint/2010/main" val="3844684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pi Program </a:t>
            </a:r>
            <a:r>
              <a:rPr lang="en-US" sz="2400" dirty="0"/>
              <a:t>Padded Accumulator</a:t>
            </a:r>
          </a:p>
        </p:txBody>
      </p:sp>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9" name="Table 8"/>
          <p:cNvGraphicFramePr>
            <a:graphicFrameLocks noGrp="1"/>
          </p:cNvGraphicFramePr>
          <p:nvPr>
            <p:extLst>
              <p:ext uri="{D42A27DB-BD31-4B8C-83A1-F6EECF244321}">
                <p14:modId xmlns:p14="http://schemas.microsoft.com/office/powerpoint/2010/main" val="1456674936"/>
              </p:ext>
            </p:extLst>
          </p:nvPr>
        </p:nvGraphicFramePr>
        <p:xfrm>
          <a:off x="8615256" y="2019746"/>
          <a:ext cx="3082537"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8615256" y="4704835"/>
            <a:ext cx="3432582" cy="1569660"/>
          </a:xfrm>
          <a:prstGeom prst="rect">
            <a:avLst/>
          </a:prstGeom>
          <a:noFill/>
        </p:spPr>
        <p:txBody>
          <a:bodyPr wrap="square" rtlCol="0">
            <a:spAutoFit/>
          </a:bodyPr>
          <a:lstStyle/>
          <a:p>
            <a:r>
              <a:rPr lang="en-US" sz="1600" dirty="0">
                <a:solidFill>
                  <a:srgbClr val="000000"/>
                </a:solidFill>
                <a:latin typeface="Arial" pitchFamily="34" charset="0"/>
                <a:ea typeface="ＭＳ Ｐゴシック" pitchFamily="34" charset="-128"/>
              </a:rPr>
              <a:t>*Intel compiler (</a:t>
            </a:r>
            <a:r>
              <a:rPr lang="en-US" sz="1600" dirty="0" err="1">
                <a:solidFill>
                  <a:srgbClr val="000000"/>
                </a:solidFill>
                <a:latin typeface="Arial" pitchFamily="34" charset="0"/>
                <a:ea typeface="ＭＳ Ｐゴシック" pitchFamily="34" charset="-128"/>
              </a:rPr>
              <a:t>icpc</a:t>
            </a:r>
            <a:r>
              <a:rPr lang="en-US" sz="1600" dirty="0">
                <a:solidFill>
                  <a:srgbClr val="000000"/>
                </a:solidFill>
                <a:latin typeface="Arial" pitchFamily="34" charset="0"/>
                <a:ea typeface="ＭＳ Ｐゴシック" pitchFamily="34" charset="-128"/>
              </a:rPr>
              <a:t>) with default optimization level (O2) on Apple OS X 10.7.3 with a dual core (four HW thread) Intel® </a:t>
            </a:r>
            <a:r>
              <a:rPr lang="en-US" sz="1600" dirty="0" err="1">
                <a:solidFill>
                  <a:srgbClr val="000000"/>
                </a:solidFill>
                <a:latin typeface="Arial" pitchFamily="34" charset="0"/>
                <a:ea typeface="ＭＳ Ｐゴシック" pitchFamily="34" charset="-128"/>
              </a:rPr>
              <a:t>Core</a:t>
            </a:r>
            <a:r>
              <a:rPr lang="en-US" sz="1600" baseline="30000" dirty="0" err="1">
                <a:solidFill>
                  <a:srgbClr val="000000"/>
                </a:solidFill>
                <a:latin typeface="Arial" pitchFamily="34" charset="0"/>
                <a:ea typeface="ＭＳ Ｐゴシック" pitchFamily="34" charset="-128"/>
              </a:rPr>
              <a:t>TM</a:t>
            </a:r>
            <a:r>
              <a:rPr lang="en-US" sz="1600" dirty="0">
                <a:solidFill>
                  <a:srgbClr val="000000"/>
                </a:solidFill>
                <a:latin typeface="Arial" pitchFamily="34" charset="0"/>
                <a:ea typeface="ＭＳ Ｐゴシック" pitchFamily="34" charset="-128"/>
              </a:rPr>
              <a:t> i5 processor at 1.7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 and 4 </a:t>
            </a:r>
            <a:r>
              <a:rPr lang="en-US" sz="1600" dirty="0" err="1">
                <a:solidFill>
                  <a:srgbClr val="000000"/>
                </a:solidFill>
                <a:latin typeface="Arial" pitchFamily="34" charset="0"/>
                <a:ea typeface="ＭＳ Ｐゴシック" pitchFamily="34" charset="-128"/>
              </a:rPr>
              <a:t>Gbyte</a:t>
            </a:r>
            <a:r>
              <a:rPr lang="en-US" sz="1600" dirty="0">
                <a:solidFill>
                  <a:srgbClr val="000000"/>
                </a:solidFill>
                <a:latin typeface="Arial" pitchFamily="34" charset="0"/>
                <a:ea typeface="ＭＳ Ｐゴシック" pitchFamily="34" charset="-128"/>
              </a:rPr>
              <a:t> DDR3 memory at 1.333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a:t>
            </a:r>
          </a:p>
        </p:txBody>
      </p:sp>
      <p:sp>
        <p:nvSpPr>
          <p:cNvPr id="12" name="Slide Number Placeholder 2">
            <a:extLst>
              <a:ext uri="{FF2B5EF4-FFF2-40B4-BE49-F238E27FC236}">
                <a16:creationId xmlns:a16="http://schemas.microsoft.com/office/drawing/2014/main" id="{8A04CFDB-9694-4F46-91BE-6463558D373A}"/>
              </a:ext>
            </a:extLst>
          </p:cNvPr>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29</a:t>
            </a:fld>
            <a:endParaRPr lang="en-US" altLang="zh-CN" sz="1000" dirty="0"/>
          </a:p>
        </p:txBody>
      </p:sp>
      <p:pic>
        <p:nvPicPr>
          <p:cNvPr id="4" name="Picture 3">
            <a:extLst>
              <a:ext uri="{FF2B5EF4-FFF2-40B4-BE49-F238E27FC236}">
                <a16:creationId xmlns:a16="http://schemas.microsoft.com/office/drawing/2014/main" id="{CEAC4A69-8ABE-974B-A690-11E747015582}"/>
              </a:ext>
            </a:extLst>
          </p:cNvPr>
          <p:cNvPicPr>
            <a:picLocks noChangeAspect="1"/>
          </p:cNvPicPr>
          <p:nvPr/>
        </p:nvPicPr>
        <p:blipFill>
          <a:blip r:embed="rId2"/>
          <a:stretch>
            <a:fillRect/>
          </a:stretch>
        </p:blipFill>
        <p:spPr>
          <a:xfrm>
            <a:off x="2367927" y="1325990"/>
            <a:ext cx="5430711" cy="5280454"/>
          </a:xfrm>
          <a:prstGeom prst="rect">
            <a:avLst/>
          </a:prstGeom>
        </p:spPr>
      </p:pic>
    </p:spTree>
    <p:extLst>
      <p:ext uri="{BB962C8B-B14F-4D97-AF65-F5344CB8AC3E}">
        <p14:creationId xmlns:p14="http://schemas.microsoft.com/office/powerpoint/2010/main" val="307295114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ECCDBF0-366E-48A0-88F4-F6FB8774CCBA}" type="slidenum">
              <a:rPr lang="zh-CN" altLang="en-US"/>
              <a:pPr>
                <a:defRPr/>
              </a:pPr>
              <a:t>3</a:t>
            </a:fld>
            <a:endParaRPr lang="en-US" altLang="zh-CN" dirty="0"/>
          </a:p>
        </p:txBody>
      </p:sp>
      <p:sp>
        <p:nvSpPr>
          <p:cNvPr id="11267" name="Rectangle 2"/>
          <p:cNvSpPr>
            <a:spLocks noGrp="1" noChangeArrowheads="1"/>
          </p:cNvSpPr>
          <p:nvPr>
            <p:ph type="title"/>
          </p:nvPr>
        </p:nvSpPr>
        <p:spPr/>
        <p:txBody>
          <a:bodyPr/>
          <a:lstStyle/>
          <a:p>
            <a:pPr eaLnBrk="1" hangingPunct="1"/>
            <a:r>
              <a:rPr lang="en-US" dirty="0"/>
              <a:t>Preliminaries: Part 2</a:t>
            </a:r>
          </a:p>
        </p:txBody>
      </p:sp>
      <p:sp>
        <p:nvSpPr>
          <p:cNvPr id="11268" name="Rectangle 3"/>
          <p:cNvSpPr>
            <a:spLocks noGrp="1" noChangeArrowheads="1"/>
          </p:cNvSpPr>
          <p:nvPr>
            <p:ph type="body" idx="1"/>
          </p:nvPr>
        </p:nvSpPr>
        <p:spPr>
          <a:xfrm>
            <a:off x="540328" y="935182"/>
            <a:ext cx="11305308" cy="5430981"/>
          </a:xfrm>
        </p:spPr>
        <p:txBody>
          <a:bodyPr/>
          <a:lstStyle/>
          <a:p>
            <a:pPr eaLnBrk="1" hangingPunct="1">
              <a:lnSpc>
                <a:spcPct val="83000"/>
              </a:lnSpc>
            </a:pPr>
            <a:r>
              <a:rPr lang="en-US" sz="2800" dirty="0"/>
              <a:t>Our plan for the day .. Active learning!</a:t>
            </a:r>
          </a:p>
          <a:p>
            <a:pPr lvl="1" eaLnBrk="1" hangingPunct="1">
              <a:lnSpc>
                <a:spcPct val="83000"/>
              </a:lnSpc>
            </a:pPr>
            <a:r>
              <a:rPr lang="en-US" sz="2400" dirty="0"/>
              <a:t>We will mix short lectures with short exercises.</a:t>
            </a:r>
          </a:p>
          <a:p>
            <a:pPr marL="339725" lvl="1" indent="0" eaLnBrk="1" hangingPunct="1">
              <a:lnSpc>
                <a:spcPct val="83000"/>
              </a:lnSpc>
              <a:buNone/>
            </a:pPr>
            <a:endParaRPr lang="en-US" sz="800" dirty="0"/>
          </a:p>
          <a:p>
            <a:pPr lvl="1" eaLnBrk="1" hangingPunct="1">
              <a:lnSpc>
                <a:spcPct val="83000"/>
              </a:lnSpc>
            </a:pPr>
            <a:r>
              <a:rPr lang="en-US" sz="2400" dirty="0"/>
              <a:t>You will use your laptop to connect to a multiprocessor server.</a:t>
            </a:r>
          </a:p>
          <a:p>
            <a:pPr lvl="1" eaLnBrk="1" hangingPunct="1">
              <a:lnSpc>
                <a:spcPct val="83000"/>
              </a:lnSpc>
            </a:pPr>
            <a:endParaRPr lang="en-US" sz="2400" dirty="0"/>
          </a:p>
          <a:p>
            <a:pPr eaLnBrk="1" hangingPunct="1">
              <a:lnSpc>
                <a:spcPct val="83000"/>
              </a:lnSpc>
            </a:pPr>
            <a:r>
              <a:rPr lang="en-US" sz="2800" dirty="0"/>
              <a:t>Please follow these simple rules</a:t>
            </a:r>
          </a:p>
          <a:p>
            <a:pPr lvl="1" eaLnBrk="1" hangingPunct="1">
              <a:lnSpc>
                <a:spcPct val="83000"/>
              </a:lnSpc>
            </a:pPr>
            <a:r>
              <a:rPr lang="en-US" sz="2400" dirty="0"/>
              <a:t>Do the exercises that we assign and then change things around and experiment.</a:t>
            </a:r>
          </a:p>
          <a:p>
            <a:pPr lvl="2" eaLnBrk="1" hangingPunct="1">
              <a:lnSpc>
                <a:spcPct val="83000"/>
              </a:lnSpc>
            </a:pPr>
            <a:r>
              <a:rPr lang="en-US" sz="2000" dirty="0"/>
              <a:t>Embrace active learning!</a:t>
            </a:r>
          </a:p>
          <a:p>
            <a:pPr lvl="2" eaLnBrk="1" hangingPunct="1">
              <a:lnSpc>
                <a:spcPct val="83000"/>
              </a:lnSpc>
            </a:pPr>
            <a:endParaRPr lang="en-US" sz="800" dirty="0"/>
          </a:p>
          <a:p>
            <a:pPr lvl="1" eaLnBrk="1" hangingPunct="1">
              <a:lnSpc>
                <a:spcPct val="83000"/>
              </a:lnSpc>
            </a:pPr>
            <a:r>
              <a:rPr lang="en-US" sz="2400" u="sng" dirty="0"/>
              <a:t>Don’t cheat</a:t>
            </a:r>
            <a:r>
              <a:rPr lang="en-US" sz="2400" dirty="0"/>
              <a:t>:  Do Not look at the solutions before you complete an exercise … even if you get really frustrated.</a:t>
            </a:r>
          </a:p>
        </p:txBody>
      </p:sp>
    </p:spTree>
    <p:extLst>
      <p:ext uri="{BB962C8B-B14F-4D97-AF65-F5344CB8AC3E}">
        <p14:creationId xmlns:p14="http://schemas.microsoft.com/office/powerpoint/2010/main" val="13390778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39" y="316015"/>
            <a:ext cx="11788345" cy="572410"/>
          </a:xfrm>
        </p:spPr>
        <p:txBody>
          <a:bodyPr/>
          <a:lstStyle/>
          <a:p>
            <a:pPr algn="ctr"/>
            <a:r>
              <a:rPr lang="en-US" sz="2800" dirty="0"/>
              <a:t>Four ways to request a Number of Threads for a parallel region</a:t>
            </a:r>
          </a:p>
        </p:txBody>
      </p:sp>
      <p:sp>
        <p:nvSpPr>
          <p:cNvPr id="3" name="Content Placeholder 2"/>
          <p:cNvSpPr>
            <a:spLocks noGrp="1"/>
          </p:cNvSpPr>
          <p:nvPr>
            <p:ph idx="1"/>
          </p:nvPr>
        </p:nvSpPr>
        <p:spPr>
          <a:xfrm>
            <a:off x="296562" y="1097007"/>
            <a:ext cx="11652422" cy="4987910"/>
          </a:xfrm>
        </p:spPr>
        <p:txBody>
          <a:bodyPr/>
          <a:lstStyle/>
          <a:p>
            <a:pPr lvl="3"/>
            <a:endParaRPr lang="en-US" sz="1200" dirty="0"/>
          </a:p>
          <a:p>
            <a:pPr marL="457200" indent="-457200">
              <a:buFont typeface="+mj-lt"/>
              <a:buAutoNum type="arabicPeriod"/>
            </a:pPr>
            <a:r>
              <a:rPr lang="en-US" sz="2000" dirty="0"/>
              <a:t>The system has an Internal Control Variable (ICV) that defines the default number of threads to request for a parallel region.  </a:t>
            </a:r>
          </a:p>
          <a:p>
            <a:pPr lvl="3"/>
            <a:endParaRPr lang="en-US" sz="1200" dirty="0"/>
          </a:p>
          <a:p>
            <a:pPr marL="457200" indent="-457200">
              <a:buFont typeface="+mj-lt"/>
              <a:buAutoNum type="arabicPeriod"/>
            </a:pPr>
            <a:r>
              <a:rPr lang="en-US" sz="2000" dirty="0"/>
              <a:t>When an </a:t>
            </a:r>
            <a:r>
              <a:rPr lang="en-US" sz="2000" dirty="0" err="1"/>
              <a:t>OpenMP</a:t>
            </a:r>
            <a:r>
              <a:rPr lang="en-US" sz="2000" dirty="0"/>
              <a:t> program starts up, it queries an environment variable OMP_NUM_THREADS and sets the appropriate </a:t>
            </a:r>
            <a:r>
              <a:rPr lang="en-US" sz="2000" u="sng" dirty="0"/>
              <a:t>internal control variable </a:t>
            </a:r>
            <a:r>
              <a:rPr lang="en-US" sz="2000" dirty="0"/>
              <a:t>to the value of OMP_NUM_THREADS</a:t>
            </a:r>
          </a:p>
          <a:p>
            <a:pPr lvl="1"/>
            <a:r>
              <a:rPr lang="en-US" dirty="0"/>
              <a:t>For example, to set  the default number of threads on my apple laptop</a:t>
            </a:r>
          </a:p>
          <a:p>
            <a:pPr marL="2236787" lvl="5" indent="-342900">
              <a:buFont typeface="Wingdings" charset="2"/>
              <a:buChar char="Ø"/>
            </a:pPr>
            <a:r>
              <a:rPr lang="en-US" sz="2000" dirty="0"/>
              <a:t>export OMP_NUM_THREADS=12</a:t>
            </a:r>
          </a:p>
          <a:p>
            <a:pPr lvl="3"/>
            <a:endParaRPr lang="en-US" sz="1200" dirty="0"/>
          </a:p>
          <a:p>
            <a:pPr marL="457200" indent="-457200">
              <a:buFont typeface="+mj-lt"/>
              <a:buAutoNum type="arabicPeriod"/>
            </a:pPr>
            <a:r>
              <a:rPr lang="en-US" sz="2000" dirty="0"/>
              <a:t>The </a:t>
            </a:r>
            <a:r>
              <a:rPr lang="en-US" sz="2000" dirty="0" err="1"/>
              <a:t>omp_set_num_threads</a:t>
            </a:r>
            <a:r>
              <a:rPr lang="en-US" sz="2000" dirty="0"/>
              <a:t>() runtime function overrides the value from the environment and resets the ICV to a new value.</a:t>
            </a:r>
          </a:p>
          <a:p>
            <a:pPr lvl="3"/>
            <a:endParaRPr lang="en-US" sz="1200" dirty="0"/>
          </a:p>
          <a:p>
            <a:pPr marL="457200" indent="-457200">
              <a:buFont typeface="+mj-lt"/>
              <a:buAutoNum type="arabicPeriod"/>
            </a:pPr>
            <a:r>
              <a:rPr lang="en-US" sz="2000" dirty="0"/>
              <a:t>A clause on the parallel construct requests a number of threads for that parallel region, but it does not change the ICV</a:t>
            </a:r>
          </a:p>
          <a:p>
            <a:pPr lvl="1"/>
            <a:r>
              <a:rPr lang="en-US" dirty="0"/>
              <a:t>#pragma </a:t>
            </a:r>
            <a:r>
              <a:rPr lang="en-US" dirty="0" err="1"/>
              <a:t>omp</a:t>
            </a:r>
            <a:r>
              <a:rPr lang="en-US" dirty="0"/>
              <a:t> parallel </a:t>
            </a:r>
            <a:r>
              <a:rPr lang="en-US" dirty="0" err="1"/>
              <a:t>num_threads</a:t>
            </a:r>
            <a:r>
              <a:rPr lang="en-US" dirty="0"/>
              <a:t>(4)</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30</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0AC3D5E9-DAF8-EE4D-9C93-B56622556816}"/>
              </a:ext>
            </a:extLst>
          </p:cNvPr>
          <p:cNvSpPr txBox="1"/>
          <p:nvPr/>
        </p:nvSpPr>
        <p:spPr>
          <a:xfrm>
            <a:off x="1690690" y="6232760"/>
            <a:ext cx="8846681" cy="369332"/>
          </a:xfrm>
          <a:prstGeom prst="rect">
            <a:avLst/>
          </a:prstGeom>
          <a:noFill/>
          <a:ln>
            <a:solidFill>
              <a:srgbClr val="002060"/>
            </a:solidFill>
          </a:ln>
        </p:spPr>
        <p:txBody>
          <a:bodyPr wrap="square" rtlCol="0">
            <a:spAutoFit/>
          </a:bodyPr>
          <a:lstStyle/>
          <a:p>
            <a:r>
              <a:rPr lang="en-US" dirty="0"/>
              <a:t>Order of Precedence for setting the requested number of threads: (4) &gt; (3) &gt; (2) &gt; (1)</a:t>
            </a:r>
          </a:p>
        </p:txBody>
      </p:sp>
    </p:spTree>
    <p:extLst>
      <p:ext uri="{BB962C8B-B14F-4D97-AF65-F5344CB8AC3E}">
        <p14:creationId xmlns:p14="http://schemas.microsoft.com/office/powerpoint/2010/main" val="40860236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31</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1567892"/>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3448882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3088F8A8-4D36-4D2B-96B6-F18218DC373A}" type="slidenum">
              <a:rPr lang="zh-CN" altLang="en-US"/>
              <a:pPr>
                <a:defRPr/>
              </a:pPr>
              <a:t>32</a:t>
            </a:fld>
            <a:endParaRPr lang="en-US" altLang="zh-CN"/>
          </a:p>
        </p:txBody>
      </p:sp>
      <p:sp>
        <p:nvSpPr>
          <p:cNvPr id="30724"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Synchronization</a:t>
            </a:r>
          </a:p>
        </p:txBody>
      </p:sp>
      <p:sp>
        <p:nvSpPr>
          <p:cNvPr id="30725" name="Rectangle 3"/>
          <p:cNvSpPr>
            <a:spLocks noGrp="1" noChangeArrowheads="1"/>
          </p:cNvSpPr>
          <p:nvPr>
            <p:ph type="body" idx="1"/>
          </p:nvPr>
        </p:nvSpPr>
        <p:spPr>
          <a:xfrm>
            <a:off x="469557" y="1517650"/>
            <a:ext cx="10983384" cy="4197350"/>
          </a:xfrm>
          <a:noFill/>
        </p:spPr>
        <p:txBody>
          <a:bodyPr/>
          <a:lstStyle/>
          <a:p>
            <a:pPr eaLnBrk="1" hangingPunct="1">
              <a:lnSpc>
                <a:spcPct val="94000"/>
              </a:lnSpc>
            </a:pPr>
            <a:r>
              <a:rPr lang="en-US" altLang="zh-CN" dirty="0">
                <a:ea typeface="SimSun" pitchFamily="2" charset="-122"/>
              </a:rPr>
              <a:t>High level synchronization included in the common core:</a:t>
            </a:r>
          </a:p>
          <a:p>
            <a:pPr lvl="2" eaLnBrk="1" hangingPunct="1">
              <a:lnSpc>
                <a:spcPct val="94000"/>
              </a:lnSpc>
            </a:pPr>
            <a:r>
              <a:rPr lang="en-US" altLang="zh-CN" sz="2400" dirty="0">
                <a:ea typeface="SimSun" pitchFamily="2" charset="-122"/>
              </a:rPr>
              <a:t>critical</a:t>
            </a:r>
          </a:p>
          <a:p>
            <a:pPr lvl="2" eaLnBrk="1" hangingPunct="1">
              <a:lnSpc>
                <a:spcPct val="94000"/>
              </a:lnSpc>
            </a:pPr>
            <a:r>
              <a:rPr lang="en-US" altLang="zh-CN" sz="2400" dirty="0">
                <a:ea typeface="SimSun" pitchFamily="2" charset="-122"/>
              </a:rPr>
              <a:t>barrier</a:t>
            </a:r>
          </a:p>
          <a:p>
            <a:pPr eaLnBrk="1" hangingPunct="1">
              <a:lnSpc>
                <a:spcPct val="94000"/>
              </a:lnSpc>
            </a:pPr>
            <a:endParaRPr lang="en-US" altLang="zh-CN" dirty="0">
              <a:solidFill>
                <a:schemeClr val="bg1">
                  <a:lumMod val="75000"/>
                </a:schemeClr>
              </a:solidFill>
              <a:ea typeface="SimSun" pitchFamily="2" charset="-122"/>
            </a:endParaRPr>
          </a:p>
          <a:p>
            <a:pPr eaLnBrk="1" hangingPunct="1">
              <a:lnSpc>
                <a:spcPct val="94000"/>
              </a:lnSpc>
            </a:pPr>
            <a:r>
              <a:rPr lang="en-US" altLang="zh-CN" dirty="0">
                <a:solidFill>
                  <a:schemeClr val="bg1">
                    <a:lumMod val="65000"/>
                  </a:schemeClr>
                </a:solidFill>
                <a:ea typeface="SimSun" pitchFamily="2" charset="-122"/>
              </a:rPr>
              <a:t>Other, more advanced, synchronization operations:</a:t>
            </a:r>
          </a:p>
          <a:p>
            <a:pPr lvl="2" eaLnBrk="1" hangingPunct="1">
              <a:lnSpc>
                <a:spcPct val="94000"/>
              </a:lnSpc>
            </a:pPr>
            <a:r>
              <a:rPr lang="en-US" altLang="zh-CN" sz="2400" dirty="0">
                <a:solidFill>
                  <a:schemeClr val="bg1">
                    <a:lumMod val="65000"/>
                  </a:schemeClr>
                </a:solidFill>
                <a:ea typeface="SimSun" pitchFamily="2" charset="-122"/>
              </a:rPr>
              <a:t>atomic</a:t>
            </a:r>
          </a:p>
          <a:p>
            <a:pPr lvl="2" eaLnBrk="1" hangingPunct="1">
              <a:lnSpc>
                <a:spcPct val="94000"/>
              </a:lnSpc>
            </a:pPr>
            <a:r>
              <a:rPr lang="en-US" altLang="zh-CN" sz="2400" dirty="0">
                <a:solidFill>
                  <a:schemeClr val="bg1">
                    <a:lumMod val="65000"/>
                  </a:schemeClr>
                </a:solidFill>
                <a:ea typeface="SimSun" pitchFamily="2" charset="-122"/>
              </a:rPr>
              <a:t>ordered</a:t>
            </a:r>
          </a:p>
          <a:p>
            <a:pPr lvl="2" eaLnBrk="1" hangingPunct="1">
              <a:lnSpc>
                <a:spcPct val="94000"/>
              </a:lnSpc>
            </a:pPr>
            <a:r>
              <a:rPr lang="en-US" altLang="zh-CN" sz="2400" dirty="0">
                <a:solidFill>
                  <a:schemeClr val="bg1">
                    <a:lumMod val="65000"/>
                  </a:schemeClr>
                </a:solidFill>
                <a:ea typeface="SimSun" pitchFamily="2" charset="-122"/>
              </a:rPr>
              <a:t>flush</a:t>
            </a:r>
          </a:p>
          <a:p>
            <a:pPr lvl="2" eaLnBrk="1" hangingPunct="1">
              <a:lnSpc>
                <a:spcPct val="94000"/>
              </a:lnSpc>
            </a:pPr>
            <a:r>
              <a:rPr lang="en-US" altLang="zh-CN" sz="2400" dirty="0">
                <a:solidFill>
                  <a:schemeClr val="bg1">
                    <a:lumMod val="65000"/>
                  </a:schemeClr>
                </a:solidFill>
                <a:ea typeface="SimSun" pitchFamily="2" charset="-122"/>
              </a:rPr>
              <a:t>locks (both simple and nested)</a:t>
            </a:r>
          </a:p>
        </p:txBody>
      </p:sp>
      <p:sp>
        <p:nvSpPr>
          <p:cNvPr id="30726" name="Text Box 6"/>
          <p:cNvSpPr txBox="1">
            <a:spLocks noChangeArrowheads="1"/>
          </p:cNvSpPr>
          <p:nvPr/>
        </p:nvSpPr>
        <p:spPr bwMode="auto">
          <a:xfrm>
            <a:off x="5961249" y="237540"/>
            <a:ext cx="5587617" cy="707886"/>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sz="2000" dirty="0">
                <a:latin typeface="Arial Unicode MS" pitchFamily="34" charset="-128"/>
              </a:rPr>
              <a:t>Synchronization is used to impose order constraints and to protect access to shared data</a:t>
            </a:r>
          </a:p>
        </p:txBody>
      </p:sp>
    </p:spTree>
    <p:extLst>
      <p:ext uri="{BB962C8B-B14F-4D97-AF65-F5344CB8AC3E}">
        <p14:creationId xmlns:p14="http://schemas.microsoft.com/office/powerpoint/2010/main" val="4726819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287593D8-15BE-49BE-A12A-92412ED008D1}" type="slidenum">
              <a:rPr lang="zh-CN" altLang="en-US"/>
              <a:pPr>
                <a:defRPr/>
              </a:pPr>
              <a:t>33</a:t>
            </a:fld>
            <a:endParaRPr lang="en-US" altLang="zh-CN"/>
          </a:p>
        </p:txBody>
      </p:sp>
      <p:sp>
        <p:nvSpPr>
          <p:cNvPr id="31747" name="Rectangle 2"/>
          <p:cNvSpPr>
            <a:spLocks noGrp="1" noChangeArrowheads="1"/>
          </p:cNvSpPr>
          <p:nvPr>
            <p:ph type="title"/>
          </p:nvPr>
        </p:nvSpPr>
        <p:spPr>
          <a:xfrm>
            <a:off x="395416" y="286544"/>
            <a:ext cx="7988300" cy="620713"/>
          </a:xfrm>
          <a:noFill/>
        </p:spPr>
        <p:txBody>
          <a:bodyPr/>
          <a:lstStyle/>
          <a:p>
            <a:pPr eaLnBrk="1" hangingPunct="1">
              <a:lnSpc>
                <a:spcPct val="89000"/>
              </a:lnSpc>
            </a:pPr>
            <a:r>
              <a:rPr lang="en-US" altLang="zh-CN" sz="3200" dirty="0">
                <a:ea typeface="SimSun" pitchFamily="2" charset="-122"/>
              </a:rPr>
              <a:t>Synchronization: critical  </a:t>
            </a:r>
          </a:p>
        </p:txBody>
      </p:sp>
      <p:sp>
        <p:nvSpPr>
          <p:cNvPr id="31748" name="Rectangle 3"/>
          <p:cNvSpPr>
            <a:spLocks noGrp="1" noChangeArrowheads="1"/>
          </p:cNvSpPr>
          <p:nvPr>
            <p:ph type="body" idx="1"/>
          </p:nvPr>
        </p:nvSpPr>
        <p:spPr>
          <a:xfrm>
            <a:off x="395416" y="1082675"/>
            <a:ext cx="10911016" cy="1041400"/>
          </a:xfrm>
          <a:noFill/>
        </p:spPr>
        <p:txBody>
          <a:bodyPr/>
          <a:lstStyle/>
          <a:p>
            <a:pPr eaLnBrk="1" hangingPunct="1">
              <a:lnSpc>
                <a:spcPct val="94000"/>
              </a:lnSpc>
            </a:pPr>
            <a:r>
              <a:rPr lang="en-US" altLang="zh-CN" dirty="0">
                <a:ea typeface="SimSun" pitchFamily="2" charset="-122"/>
              </a:rPr>
              <a:t>Mutual exclusion: Only one thread at a time can enter a </a:t>
            </a:r>
            <a:r>
              <a:rPr lang="en-US" altLang="zh-CN" b="1" dirty="0">
                <a:solidFill>
                  <a:srgbClr val="002060"/>
                </a:solidFill>
                <a:ea typeface="SimSun" pitchFamily="2" charset="-122"/>
              </a:rPr>
              <a:t>critical</a:t>
            </a:r>
            <a:r>
              <a:rPr lang="en-US" altLang="zh-CN" dirty="0">
                <a:solidFill>
                  <a:srgbClr val="002060"/>
                </a:solidFill>
                <a:ea typeface="SimSun" pitchFamily="2" charset="-122"/>
              </a:rPr>
              <a:t> </a:t>
            </a:r>
            <a:r>
              <a:rPr lang="en-US" altLang="zh-CN" dirty="0">
                <a:ea typeface="SimSun" pitchFamily="2" charset="-122"/>
              </a:rPr>
              <a:t>region.</a:t>
            </a:r>
          </a:p>
        </p:txBody>
      </p:sp>
      <p:sp>
        <p:nvSpPr>
          <p:cNvPr id="31749" name="Rectangle 4"/>
          <p:cNvSpPr>
            <a:spLocks noChangeArrowheads="1"/>
          </p:cNvSpPr>
          <p:nvPr/>
        </p:nvSpPr>
        <p:spPr bwMode="auto">
          <a:xfrm>
            <a:off x="4541838" y="2017371"/>
            <a:ext cx="5746750" cy="4247959"/>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float  res;</a:t>
            </a:r>
          </a:p>
          <a:p>
            <a:pPr algn="l">
              <a:spcBef>
                <a:spcPct val="50000"/>
              </a:spcBef>
            </a:pP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p>
          <a:p>
            <a:pPr algn="l">
              <a:spcBef>
                <a:spcPct val="50000"/>
              </a:spcBef>
            </a:pPr>
            <a:r>
              <a:rPr lang="en-US" altLang="zh-CN" sz="2000" dirty="0">
                <a:latin typeface="Arial" charset="0"/>
              </a:rPr>
              <a:t>{     float B;   </a:t>
            </a:r>
            <a:r>
              <a:rPr lang="en-US" altLang="zh-CN" sz="2000" dirty="0" err="1">
                <a:latin typeface="Arial" charset="0"/>
              </a:rPr>
              <a:t>int</a:t>
            </a:r>
            <a:r>
              <a:rPr lang="en-US" altLang="zh-CN" sz="2000" dirty="0">
                <a:latin typeface="Arial" charset="0"/>
              </a:rPr>
              <a:t> </a:t>
            </a:r>
            <a:r>
              <a:rPr lang="en-US" altLang="zh-CN" sz="2000" dirty="0" err="1">
                <a:latin typeface="Arial" charset="0"/>
              </a:rPr>
              <a:t>i</a:t>
            </a:r>
            <a:r>
              <a:rPr lang="en-US" altLang="zh-CN" sz="2000" dirty="0">
                <a:latin typeface="Arial" charset="0"/>
              </a:rPr>
              <a:t>, 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p>
          <a:p>
            <a:pPr algn="l">
              <a:spcBef>
                <a:spcPct val="50000"/>
              </a:spcBef>
            </a:pPr>
            <a:r>
              <a:rPr lang="en-US" altLang="zh-CN" sz="2000" dirty="0">
                <a:latin typeface="Arial" charset="0"/>
              </a:rPr>
              <a:t>      B =  </a:t>
            </a:r>
            <a:r>
              <a:rPr lang="en-US" altLang="zh-CN" sz="2000" dirty="0" err="1">
                <a:latin typeface="Arial" charset="0"/>
              </a:rPr>
              <a:t>big_SPMD_job</a:t>
            </a:r>
            <a:r>
              <a:rPr lang="en-US" altLang="zh-CN" sz="2000" dirty="0">
                <a:latin typeface="Arial" charset="0"/>
              </a:rPr>
              <a:t>(id,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b="1" dirty="0">
                <a:solidFill>
                  <a:srgbClr val="C00000"/>
                </a:solidFill>
                <a:latin typeface="Arial" charset="0"/>
              </a:rPr>
              <a:t>      #pragma </a:t>
            </a:r>
            <a:r>
              <a:rPr lang="en-US" altLang="zh-CN" sz="2000" b="1" dirty="0" err="1">
                <a:solidFill>
                  <a:srgbClr val="C00000"/>
                </a:solidFill>
                <a:latin typeface="Arial" charset="0"/>
              </a:rPr>
              <a:t>omp</a:t>
            </a:r>
            <a:r>
              <a:rPr lang="en-US" altLang="zh-CN" sz="2000" b="1" dirty="0">
                <a:solidFill>
                  <a:srgbClr val="C00000"/>
                </a:solidFill>
                <a:latin typeface="Arial" charset="0"/>
              </a:rPr>
              <a:t> critical </a:t>
            </a:r>
            <a:br>
              <a:rPr lang="en-US" altLang="zh-CN" sz="2000" dirty="0">
                <a:latin typeface="Arial" charset="0"/>
              </a:rPr>
            </a:br>
            <a:r>
              <a:rPr lang="en-US" altLang="zh-CN" sz="2000" dirty="0">
                <a:latin typeface="Arial" charset="0"/>
              </a:rPr>
              <a:t>             res += consume (B);</a:t>
            </a:r>
          </a:p>
          <a:p>
            <a:pPr algn="l">
              <a:spcBef>
                <a:spcPct val="50000"/>
              </a:spcBef>
            </a:pPr>
            <a:r>
              <a:rPr lang="en-US" altLang="zh-CN" sz="2000" dirty="0">
                <a:latin typeface="Arial" charset="0"/>
              </a:rPr>
              <a:t>      </a:t>
            </a:r>
            <a:br>
              <a:rPr lang="en-US" altLang="zh-CN" sz="2000" dirty="0">
                <a:latin typeface="Arial" charset="0"/>
              </a:rPr>
            </a:br>
            <a:r>
              <a:rPr lang="en-US" altLang="zh-CN" sz="2000" dirty="0">
                <a:latin typeface="Arial" charset="0"/>
              </a:rPr>
              <a:t>}</a:t>
            </a:r>
          </a:p>
        </p:txBody>
      </p:sp>
      <p:sp>
        <p:nvSpPr>
          <p:cNvPr id="3227653" name="Text Box 5"/>
          <p:cNvSpPr txBox="1">
            <a:spLocks noChangeArrowheads="1"/>
          </p:cNvSpPr>
          <p:nvPr/>
        </p:nvSpPr>
        <p:spPr bwMode="auto">
          <a:xfrm>
            <a:off x="753761" y="4221549"/>
            <a:ext cx="3345163" cy="1200329"/>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2400" dirty="0">
                <a:latin typeface="Arial" charset="0"/>
              </a:rPr>
              <a:t>Threads wait their turn – only one thread at a time calls consume</a:t>
            </a:r>
            <a:r>
              <a:rPr lang="en-US" altLang="zh-CN" dirty="0">
                <a:latin typeface="Arial" charset="0"/>
              </a:rPr>
              <a:t>()</a:t>
            </a:r>
          </a:p>
        </p:txBody>
      </p:sp>
      <p:sp>
        <p:nvSpPr>
          <p:cNvPr id="31751" name="Line 6"/>
          <p:cNvSpPr>
            <a:spLocks noChangeShapeType="1"/>
          </p:cNvSpPr>
          <p:nvPr/>
        </p:nvSpPr>
        <p:spPr bwMode="auto">
          <a:xfrm>
            <a:off x="4098924" y="4940302"/>
            <a:ext cx="863220" cy="21843"/>
          </a:xfrm>
          <a:prstGeom prst="line">
            <a:avLst/>
          </a:prstGeom>
          <a:noFill/>
          <a:ln w="28575">
            <a:solidFill>
              <a:schemeClr val="tx1"/>
            </a:solidFill>
            <a:round/>
            <a:headEnd type="none" w="sm" len="sm"/>
            <a:tailEnd type="arrow" w="sm" len="sm"/>
          </a:ln>
        </p:spPr>
        <p:txBody>
          <a:bodyPr wrap="none" anchor="ctr"/>
          <a:lstStyle/>
          <a:p>
            <a:endParaRPr lang="en-US"/>
          </a:p>
        </p:txBody>
      </p:sp>
    </p:spTree>
    <p:extLst>
      <p:ext uri="{BB962C8B-B14F-4D97-AF65-F5344CB8AC3E}">
        <p14:creationId xmlns:p14="http://schemas.microsoft.com/office/powerpoint/2010/main" val="193765550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287593D8-15BE-49BE-A12A-92412ED008D1}" type="slidenum">
              <a:rPr lang="zh-CN" altLang="en-US"/>
              <a:pPr>
                <a:defRPr/>
              </a:pPr>
              <a:t>34</a:t>
            </a:fld>
            <a:endParaRPr lang="en-US" altLang="zh-CN"/>
          </a:p>
        </p:txBody>
      </p:sp>
      <p:sp>
        <p:nvSpPr>
          <p:cNvPr id="31747" name="Rectangle 2"/>
          <p:cNvSpPr>
            <a:spLocks noGrp="1" noChangeArrowheads="1"/>
          </p:cNvSpPr>
          <p:nvPr>
            <p:ph type="title"/>
          </p:nvPr>
        </p:nvSpPr>
        <p:spPr>
          <a:xfrm>
            <a:off x="1828800" y="304801"/>
            <a:ext cx="7988300" cy="620713"/>
          </a:xfrm>
          <a:noFill/>
        </p:spPr>
        <p:txBody>
          <a:bodyPr/>
          <a:lstStyle/>
          <a:p>
            <a:pPr eaLnBrk="1" hangingPunct="1">
              <a:lnSpc>
                <a:spcPct val="89000"/>
              </a:lnSpc>
            </a:pPr>
            <a:r>
              <a:rPr lang="en-US" altLang="zh-CN" sz="3200" dirty="0">
                <a:ea typeface="SimSun" pitchFamily="2" charset="-122"/>
              </a:rPr>
              <a:t>Synchronization: barrier</a:t>
            </a:r>
          </a:p>
        </p:txBody>
      </p:sp>
      <p:sp>
        <p:nvSpPr>
          <p:cNvPr id="31748" name="Rectangle 3"/>
          <p:cNvSpPr>
            <a:spLocks noGrp="1" noChangeArrowheads="1"/>
          </p:cNvSpPr>
          <p:nvPr>
            <p:ph type="body" idx="1"/>
          </p:nvPr>
        </p:nvSpPr>
        <p:spPr>
          <a:xfrm>
            <a:off x="271849" y="787626"/>
            <a:ext cx="11664778" cy="1208350"/>
          </a:xfrm>
          <a:noFill/>
        </p:spPr>
        <p:txBody>
          <a:bodyPr/>
          <a:lstStyle/>
          <a:p>
            <a:pPr eaLnBrk="1" hangingPunct="1">
              <a:lnSpc>
                <a:spcPct val="94000"/>
              </a:lnSpc>
            </a:pPr>
            <a:r>
              <a:rPr lang="en-US" altLang="zh-CN" sz="2000" dirty="0">
                <a:ea typeface="SimSun" pitchFamily="2" charset="-122"/>
              </a:rPr>
              <a:t>Barrier: a point in a program all threads much reach before any threads are allowed to proceed.</a:t>
            </a:r>
          </a:p>
          <a:p>
            <a:pPr eaLnBrk="1" hangingPunct="1">
              <a:lnSpc>
                <a:spcPct val="94000"/>
              </a:lnSpc>
            </a:pPr>
            <a:r>
              <a:rPr lang="en-US" altLang="zh-CN" sz="2000" dirty="0">
                <a:ea typeface="SimSun" pitchFamily="2" charset="-122"/>
              </a:rPr>
              <a:t>It is a “stand alone” pragma meaning it is not associated with user code </a:t>
            </a:r>
            <a:r>
              <a:rPr lang="mr-IN" altLang="zh-CN" sz="2000" dirty="0">
                <a:ea typeface="SimSun" pitchFamily="2" charset="-122"/>
              </a:rPr>
              <a:t>…</a:t>
            </a:r>
            <a:r>
              <a:rPr lang="en-US" altLang="zh-CN" sz="2000" dirty="0">
                <a:ea typeface="SimSun" pitchFamily="2" charset="-122"/>
              </a:rPr>
              <a:t> it is an executable statement. </a:t>
            </a:r>
          </a:p>
        </p:txBody>
      </p:sp>
      <p:sp>
        <p:nvSpPr>
          <p:cNvPr id="31749" name="Rectangle 4"/>
          <p:cNvSpPr>
            <a:spLocks noChangeArrowheads="1"/>
          </p:cNvSpPr>
          <p:nvPr/>
        </p:nvSpPr>
        <p:spPr bwMode="auto">
          <a:xfrm>
            <a:off x="3515639" y="1995976"/>
            <a:ext cx="6518699" cy="4709624"/>
          </a:xfrm>
          <a:prstGeom prst="rect">
            <a:avLst/>
          </a:prstGeom>
          <a:solidFill>
            <a:srgbClr val="F7FDFF"/>
          </a:solidFill>
          <a:ln w="9525">
            <a:noFill/>
            <a:miter lim="800000"/>
            <a:headEnd/>
            <a:tailEnd/>
          </a:ln>
        </p:spPr>
        <p:txBody>
          <a:bodyPr wrap="square" lIns="92075" tIns="46038" rIns="92075" bIns="46038">
            <a:spAutoFit/>
          </a:bodyPr>
          <a:lstStyle/>
          <a:p>
            <a:pPr algn="l">
              <a:spcBef>
                <a:spcPct val="50000"/>
              </a:spcBef>
            </a:pPr>
            <a:r>
              <a:rPr lang="en-US" altLang="zh-CN" sz="2000" b="1" dirty="0">
                <a:latin typeface="Arial" charset="0"/>
              </a:rPr>
              <a:t>double </a:t>
            </a:r>
            <a:r>
              <a:rPr lang="en-US" altLang="zh-CN" sz="2000" b="1" dirty="0" err="1">
                <a:latin typeface="Arial" charset="0"/>
              </a:rPr>
              <a:t>Arr</a:t>
            </a:r>
            <a:r>
              <a:rPr lang="en-US" altLang="zh-CN" sz="2000" b="1" dirty="0">
                <a:latin typeface="Arial" charset="0"/>
              </a:rPr>
              <a:t>[8], </a:t>
            </a:r>
            <a:r>
              <a:rPr lang="en-US" altLang="zh-CN" sz="2000" b="1" dirty="0" err="1">
                <a:latin typeface="Arial" charset="0"/>
              </a:rPr>
              <a:t>Brr</a:t>
            </a:r>
            <a:r>
              <a:rPr lang="en-US" altLang="zh-CN" sz="2000" b="1" dirty="0">
                <a:latin typeface="Arial" charset="0"/>
              </a:rPr>
              <a:t>[8];            </a:t>
            </a:r>
            <a:r>
              <a:rPr lang="en-US" altLang="zh-CN" sz="2000" b="1" dirty="0" err="1">
                <a:latin typeface="Arial" charset="0"/>
              </a:rPr>
              <a:t>int</a:t>
            </a:r>
            <a:r>
              <a:rPr lang="en-US" altLang="zh-CN" sz="2000" b="1" dirty="0">
                <a:latin typeface="Arial" charset="0"/>
              </a:rPr>
              <a:t> </a:t>
            </a:r>
            <a:r>
              <a:rPr lang="en-US" altLang="zh-CN" sz="2000" b="1" dirty="0" err="1">
                <a:latin typeface="Arial" charset="0"/>
              </a:rPr>
              <a:t>numthrds</a:t>
            </a:r>
            <a:r>
              <a:rPr lang="en-US" altLang="zh-CN" sz="2000" b="1" dirty="0">
                <a:latin typeface="Arial" charset="0"/>
              </a:rPr>
              <a:t>;</a:t>
            </a:r>
          </a:p>
          <a:p>
            <a:pPr algn="l">
              <a:spcBef>
                <a:spcPct val="50000"/>
              </a:spcBef>
            </a:pPr>
            <a:r>
              <a:rPr lang="en-US" altLang="zh-CN" sz="2000" b="1" dirty="0" err="1">
                <a:latin typeface="Arial" charset="0"/>
              </a:rPr>
              <a:t>omp_set_num_threads</a:t>
            </a:r>
            <a:r>
              <a:rPr lang="en-US" altLang="zh-CN" sz="2000" b="1" dirty="0">
                <a:latin typeface="Arial" charset="0"/>
              </a:rPr>
              <a:t>(8)</a:t>
            </a:r>
            <a:endParaRPr lang="en-US" altLang="zh-CN" sz="2000" b="1" dirty="0">
              <a:solidFill>
                <a:srgbClr val="C00000"/>
              </a:solidFill>
              <a:latin typeface="Arial" charset="0"/>
            </a:endParaRPr>
          </a:p>
          <a:p>
            <a:pPr algn="l">
              <a:spcBef>
                <a:spcPct val="50000"/>
              </a:spcBef>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p>
          <a:p>
            <a:pPr algn="l">
              <a:spcBef>
                <a:spcPct val="5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p>
          <a:p>
            <a:pPr algn="l">
              <a:spcBef>
                <a:spcPct val="50000"/>
              </a:spcBef>
            </a:pPr>
            <a:r>
              <a:rPr lang="en-US" altLang="zh-CN" sz="2000" dirty="0">
                <a:latin typeface="Arial" charset="0"/>
              </a:rPr>
              <a:t>      if (id==0) </a:t>
            </a:r>
            <a:r>
              <a:rPr lang="en-US" altLang="zh-CN" sz="2000" dirty="0" err="1">
                <a:latin typeface="Arial" charset="0"/>
              </a:rPr>
              <a:t>numthrds</a:t>
            </a:r>
            <a:r>
              <a:rPr lang="en-US" altLang="zh-CN" sz="2000" dirty="0">
                <a:latin typeface="Arial" charset="0"/>
              </a:rPr>
              <a:t> = </a:t>
            </a:r>
            <a:r>
              <a:rPr lang="en-US" altLang="zh-CN" sz="2000" dirty="0" err="1">
                <a:latin typeface="Arial" charset="0"/>
              </a:rPr>
              <a:t>nthrds</a:t>
            </a:r>
            <a:r>
              <a:rPr lang="en-US" altLang="zh-CN" sz="2000" dirty="0">
                <a:latin typeface="Arial" charset="0"/>
              </a:rPr>
              <a:t>; </a:t>
            </a:r>
          </a:p>
          <a:p>
            <a:pPr algn="l">
              <a:spcBef>
                <a:spcPct val="50000"/>
              </a:spcBef>
            </a:pPr>
            <a:r>
              <a:rPr lang="en-US" altLang="zh-CN" sz="2000" dirty="0">
                <a:latin typeface="Arial" charset="0"/>
              </a:rPr>
              <a:t>      </a:t>
            </a:r>
            <a:r>
              <a:rPr lang="en-US" altLang="zh-CN" sz="2000" dirty="0" err="1">
                <a:latin typeface="Arial" charset="0"/>
              </a:rPr>
              <a:t>Arr</a:t>
            </a:r>
            <a:r>
              <a:rPr lang="en-US" altLang="zh-CN" sz="2000" dirty="0">
                <a:latin typeface="Arial" charset="0"/>
              </a:rPr>
              <a:t>[id] = </a:t>
            </a:r>
            <a:r>
              <a:rPr lang="en-US" altLang="zh-CN" sz="2000" dirty="0" err="1">
                <a:latin typeface="Arial" charset="0"/>
              </a:rPr>
              <a:t>big_ugly_calc</a:t>
            </a:r>
            <a:r>
              <a:rPr lang="en-US" altLang="zh-CN" sz="2000" dirty="0">
                <a:latin typeface="Arial" charset="0"/>
              </a:rPr>
              <a:t>(id,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barrier </a:t>
            </a:r>
            <a:br>
              <a:rPr lang="en-US" altLang="zh-CN" sz="2000" dirty="0">
                <a:latin typeface="Arial" charset="0"/>
              </a:rPr>
            </a:br>
            <a:r>
              <a:rPr lang="en-US" altLang="zh-CN" sz="2000" dirty="0">
                <a:latin typeface="Arial" charset="0"/>
              </a:rPr>
              <a:t>      </a:t>
            </a:r>
            <a:r>
              <a:rPr lang="en-US" altLang="zh-CN" sz="2000" dirty="0" err="1">
                <a:latin typeface="Arial" charset="0"/>
              </a:rPr>
              <a:t>Brr</a:t>
            </a:r>
            <a:r>
              <a:rPr lang="en-US" altLang="zh-CN" sz="2000" dirty="0">
                <a:latin typeface="Arial" charset="0"/>
              </a:rPr>
              <a:t>[id] = </a:t>
            </a:r>
            <a:r>
              <a:rPr lang="en-US" altLang="zh-CN" sz="2000" dirty="0" err="1">
                <a:latin typeface="Arial" charset="0"/>
              </a:rPr>
              <a:t>really_big_and_ugly</a:t>
            </a:r>
            <a:r>
              <a:rPr lang="en-US" altLang="zh-CN" sz="2000" dirty="0">
                <a:latin typeface="Arial" charset="0"/>
              </a:rPr>
              <a:t>(id, </a:t>
            </a:r>
            <a:r>
              <a:rPr lang="en-US" altLang="zh-CN" sz="2000" dirty="0" err="1">
                <a:latin typeface="Arial" charset="0"/>
              </a:rPr>
              <a:t>nthrds</a:t>
            </a:r>
            <a:r>
              <a:rPr lang="en-US" altLang="zh-CN" sz="2000" dirty="0">
                <a:latin typeface="Arial" charset="0"/>
              </a:rPr>
              <a:t>, </a:t>
            </a:r>
            <a:r>
              <a:rPr lang="en-US" altLang="zh-CN" sz="2000" dirty="0" err="1">
                <a:latin typeface="Arial" charset="0"/>
              </a:rPr>
              <a:t>Arr</a:t>
            </a:r>
            <a:r>
              <a:rPr lang="en-US" altLang="zh-CN" sz="2000" dirty="0">
                <a:latin typeface="Arial" charset="0"/>
              </a:rPr>
              <a:t>); </a:t>
            </a:r>
            <a:br>
              <a:rPr lang="en-US" altLang="zh-CN" sz="2000" dirty="0">
                <a:latin typeface="Arial" charset="0"/>
              </a:rPr>
            </a:br>
            <a:r>
              <a:rPr lang="en-US" altLang="zh-CN" sz="2000" dirty="0">
                <a:latin typeface="Arial" charset="0"/>
              </a:rPr>
              <a:t>}</a:t>
            </a:r>
          </a:p>
        </p:txBody>
      </p:sp>
      <p:sp>
        <p:nvSpPr>
          <p:cNvPr id="3227653" name="Text Box 5"/>
          <p:cNvSpPr txBox="1">
            <a:spLocks noChangeArrowheads="1"/>
          </p:cNvSpPr>
          <p:nvPr/>
        </p:nvSpPr>
        <p:spPr bwMode="auto">
          <a:xfrm>
            <a:off x="239370" y="5250203"/>
            <a:ext cx="2818275" cy="92333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ctr">
              <a:spcBef>
                <a:spcPct val="50000"/>
              </a:spcBef>
              <a:defRPr/>
            </a:pPr>
            <a:r>
              <a:rPr lang="en-US" altLang="zh-CN" dirty="0">
                <a:latin typeface="Arial" charset="0"/>
              </a:rPr>
              <a:t>Threads wait until all threads hit the barrier.  Then they can go on.</a:t>
            </a:r>
          </a:p>
        </p:txBody>
      </p:sp>
      <p:sp>
        <p:nvSpPr>
          <p:cNvPr id="31751" name="Line 6"/>
          <p:cNvSpPr>
            <a:spLocks noChangeShapeType="1"/>
          </p:cNvSpPr>
          <p:nvPr/>
        </p:nvSpPr>
        <p:spPr bwMode="auto">
          <a:xfrm>
            <a:off x="3090124" y="5711868"/>
            <a:ext cx="425514" cy="166230"/>
          </a:xfrm>
          <a:prstGeom prst="line">
            <a:avLst/>
          </a:prstGeom>
          <a:noFill/>
          <a:ln w="28575">
            <a:solidFill>
              <a:schemeClr val="tx1"/>
            </a:solidFill>
            <a:round/>
            <a:headEnd type="none" w="sm" len="sm"/>
            <a:tailEnd type="triangle" w="sm" len="sm"/>
          </a:ln>
        </p:spPr>
        <p:txBody>
          <a:bodyPr wrap="none" anchor="ctr"/>
          <a:lstStyle/>
          <a:p>
            <a:endParaRPr lang="en-US"/>
          </a:p>
        </p:txBody>
      </p:sp>
    </p:spTree>
    <p:extLst>
      <p:ext uri="{BB962C8B-B14F-4D97-AF65-F5344CB8AC3E}">
        <p14:creationId xmlns:p14="http://schemas.microsoft.com/office/powerpoint/2010/main" val="73693520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1A195FC-EC57-49F2-874F-27D0974A220D}" type="slidenum">
              <a:rPr lang="zh-CN" altLang="en-US"/>
              <a:pPr>
                <a:defRPr/>
              </a:pPr>
              <a:t>35</a:t>
            </a:fld>
            <a:endParaRPr lang="en-US" altLang="zh-CN"/>
          </a:p>
        </p:txBody>
      </p:sp>
      <p:sp>
        <p:nvSpPr>
          <p:cNvPr id="33795" name="Rectangle 2"/>
          <p:cNvSpPr>
            <a:spLocks noGrp="1" noChangeArrowheads="1"/>
          </p:cNvSpPr>
          <p:nvPr>
            <p:ph type="title"/>
          </p:nvPr>
        </p:nvSpPr>
        <p:spPr/>
        <p:txBody>
          <a:bodyPr/>
          <a:lstStyle/>
          <a:p>
            <a:pPr eaLnBrk="1" hangingPunct="1"/>
            <a:r>
              <a:rPr lang="en-US" dirty="0"/>
              <a:t>Exercise</a:t>
            </a:r>
          </a:p>
        </p:txBody>
      </p:sp>
      <p:sp>
        <p:nvSpPr>
          <p:cNvPr id="33796" name="Rectangle 3"/>
          <p:cNvSpPr>
            <a:spLocks noGrp="1" noChangeArrowheads="1"/>
          </p:cNvSpPr>
          <p:nvPr>
            <p:ph type="body" idx="1"/>
          </p:nvPr>
        </p:nvSpPr>
        <p:spPr>
          <a:xfrm>
            <a:off x="358346" y="992404"/>
            <a:ext cx="11611402" cy="5754853"/>
          </a:xfrm>
        </p:spPr>
        <p:txBody>
          <a:bodyPr/>
          <a:lstStyle/>
          <a:p>
            <a:pPr eaLnBrk="1" hangingPunct="1"/>
            <a:r>
              <a:rPr lang="en-US" sz="2000" dirty="0"/>
              <a:t>In your first Pi program, you probably used an array to create space for each thread to store its partial sum.</a:t>
            </a:r>
          </a:p>
          <a:p>
            <a:pPr eaLnBrk="1" hangingPunct="1"/>
            <a:r>
              <a:rPr lang="en-US" sz="2000" dirty="0"/>
              <a:t>If array elements happen to share a cache line, this leads to false sharing.</a:t>
            </a:r>
          </a:p>
          <a:p>
            <a:pPr lvl="2" eaLnBrk="1" hangingPunct="1"/>
            <a:r>
              <a:rPr lang="en-US" dirty="0"/>
              <a:t>Non-shared data in the same cache line so each update invalidates the cache line … in essence “sloshing independent data” back and forth between threads.</a:t>
            </a:r>
          </a:p>
          <a:p>
            <a:pPr lvl="2" eaLnBrk="1" hangingPunct="1"/>
            <a:endParaRPr lang="en-US" dirty="0"/>
          </a:p>
          <a:p>
            <a:pPr lvl="2" eaLnBrk="1" hangingPunct="1"/>
            <a:endParaRPr lang="en-US" dirty="0"/>
          </a:p>
          <a:p>
            <a:pPr eaLnBrk="1" hangingPunct="1"/>
            <a:r>
              <a:rPr lang="en-US" sz="2000" dirty="0"/>
              <a:t>Modify your “pi program” to avoid false sharing due to the partial sum array.</a:t>
            </a:r>
          </a:p>
          <a:p>
            <a:pPr marL="690562" lvl="2" indent="0" eaLnBrk="1" hangingPunct="1">
              <a:buNone/>
            </a:pPr>
            <a:r>
              <a:rPr lang="en-US" sz="2000" dirty="0" err="1"/>
              <a:t>int</a:t>
            </a:r>
            <a:r>
              <a:rPr lang="en-US" sz="2000" dirty="0"/>
              <a:t> </a:t>
            </a:r>
            <a:r>
              <a:rPr lang="en-US" sz="2000" dirty="0" err="1"/>
              <a:t>omp_get_num_threads</a:t>
            </a:r>
            <a:r>
              <a:rPr lang="en-US" sz="2000" dirty="0"/>
              <a:t>();	</a:t>
            </a:r>
          </a:p>
          <a:p>
            <a:pPr marL="690562" lvl="2" indent="0" eaLnBrk="1" hangingPunct="1">
              <a:buNone/>
            </a:pPr>
            <a:r>
              <a:rPr lang="en-US" sz="2000" dirty="0" err="1"/>
              <a:t>int</a:t>
            </a:r>
            <a:r>
              <a:rPr lang="en-US" sz="2000" dirty="0"/>
              <a:t> </a:t>
            </a:r>
            <a:r>
              <a:rPr lang="en-US" sz="2000" dirty="0" err="1"/>
              <a:t>omp_get_thread_num</a:t>
            </a:r>
            <a:r>
              <a:rPr lang="en-US" sz="2000" dirty="0"/>
              <a:t>();</a:t>
            </a:r>
          </a:p>
          <a:p>
            <a:pPr marL="690562" lvl="2" indent="0" eaLnBrk="1" hangingPunct="1">
              <a:buNone/>
            </a:pPr>
            <a:r>
              <a:rPr lang="en-US" sz="2000" dirty="0"/>
              <a:t>double </a:t>
            </a:r>
            <a:r>
              <a:rPr lang="en-US" sz="2000" dirty="0" err="1"/>
              <a:t>omp_get_wtime</a:t>
            </a:r>
            <a:r>
              <a:rPr lang="en-US" sz="2000" dirty="0"/>
              <a:t>();</a:t>
            </a:r>
          </a:p>
          <a:p>
            <a:pPr marL="690562" lvl="2" indent="0" eaLnBrk="1" hangingPunct="1">
              <a:buNone/>
            </a:pPr>
            <a:r>
              <a:rPr lang="en-US" sz="2000" dirty="0" err="1"/>
              <a:t>omp_set_num_threads</a:t>
            </a:r>
            <a:r>
              <a:rPr lang="en-US" sz="2000" dirty="0"/>
              <a:t>();</a:t>
            </a:r>
          </a:p>
          <a:p>
            <a:pPr marL="690562" lvl="2" indent="0" eaLnBrk="1" hangingPunct="1">
              <a:buNone/>
            </a:pPr>
            <a:r>
              <a:rPr lang="en-US" sz="2000" dirty="0"/>
              <a:t>#pragma parallel</a:t>
            </a:r>
          </a:p>
          <a:p>
            <a:pPr marL="690562" lvl="2" indent="0" eaLnBrk="1" hangingPunct="1">
              <a:buNone/>
            </a:pPr>
            <a:r>
              <a:rPr lang="en-US" sz="2000" dirty="0"/>
              <a:t>#pragma critical</a:t>
            </a:r>
          </a:p>
          <a:p>
            <a:pPr eaLnBrk="1" hangingPunct="1"/>
            <a:endParaRPr lang="en-US" dirty="0"/>
          </a:p>
        </p:txBody>
      </p:sp>
    </p:spTree>
    <p:extLst>
      <p:ext uri="{BB962C8B-B14F-4D97-AF65-F5344CB8AC3E}">
        <p14:creationId xmlns:p14="http://schemas.microsoft.com/office/powerpoint/2010/main" val="31330003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 program with false sharing*</a:t>
            </a:r>
          </a:p>
        </p:txBody>
      </p:sp>
      <p:sp>
        <p:nvSpPr>
          <p:cNvPr id="8" name="TextBox 7"/>
          <p:cNvSpPr txBox="1"/>
          <p:nvPr/>
        </p:nvSpPr>
        <p:spPr>
          <a:xfrm>
            <a:off x="7685903" y="5016845"/>
            <a:ext cx="2792628" cy="1200329"/>
          </a:xfrm>
          <a:prstGeom prst="rect">
            <a:avLst/>
          </a:prstGeom>
          <a:noFill/>
        </p:spPr>
        <p:txBody>
          <a:bodyPr wrap="square" rtlCol="0">
            <a:spAutoFit/>
          </a:bodyPr>
          <a:lstStyle/>
          <a:p>
            <a:pPr algn="l"/>
            <a:r>
              <a:rPr lang="en-US" sz="1200" dirty="0">
                <a:solidFill>
                  <a:srgbClr val="000000"/>
                </a:solidFill>
                <a:latin typeface="Arial" pitchFamily="34" charset="0"/>
                <a:ea typeface="ＭＳ Ｐゴシック" pitchFamily="34" charset="-128"/>
              </a:rPr>
              <a:t>*Intel compiler (</a:t>
            </a:r>
            <a:r>
              <a:rPr lang="en-US" sz="1200" dirty="0" err="1">
                <a:solidFill>
                  <a:srgbClr val="000000"/>
                </a:solidFill>
                <a:latin typeface="Arial" pitchFamily="34" charset="0"/>
                <a:ea typeface="ＭＳ Ｐゴシック" pitchFamily="34" charset="-128"/>
              </a:rPr>
              <a:t>icpc</a:t>
            </a:r>
            <a:r>
              <a:rPr lang="en-US" sz="1200" dirty="0">
                <a:solidFill>
                  <a:srgbClr val="000000"/>
                </a:solidFill>
                <a:latin typeface="Arial" pitchFamily="34" charset="0"/>
                <a:ea typeface="ＭＳ Ｐゴシック" pitchFamily="34" charset="-128"/>
              </a:rPr>
              <a:t>) with no optimization on Apple OS X 10.7.3 with a dual core (four HW thread) Intel® </a:t>
            </a:r>
            <a:r>
              <a:rPr lang="en-US" sz="1200" dirty="0" err="1">
                <a:solidFill>
                  <a:srgbClr val="000000"/>
                </a:solidFill>
                <a:latin typeface="Arial" pitchFamily="34" charset="0"/>
                <a:ea typeface="ＭＳ Ｐゴシック" pitchFamily="34" charset="-128"/>
              </a:rPr>
              <a:t>Core</a:t>
            </a:r>
            <a:r>
              <a:rPr lang="en-US" sz="1200" baseline="30000" dirty="0" err="1">
                <a:solidFill>
                  <a:srgbClr val="000000"/>
                </a:solidFill>
                <a:latin typeface="Arial" pitchFamily="34" charset="0"/>
                <a:ea typeface="ＭＳ Ｐゴシック" pitchFamily="34" charset="-128"/>
              </a:rPr>
              <a:t>TM</a:t>
            </a:r>
            <a:r>
              <a:rPr lang="en-US" sz="1200" dirty="0">
                <a:solidFill>
                  <a:srgbClr val="000000"/>
                </a:solidFill>
                <a:latin typeface="Arial" pitchFamily="34" charset="0"/>
                <a:ea typeface="ＭＳ Ｐゴシック" pitchFamily="34" charset="-128"/>
              </a:rPr>
              <a:t> i5 processor at 1.7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 and 4 </a:t>
            </a:r>
            <a:r>
              <a:rPr lang="en-US" sz="1200" dirty="0" err="1">
                <a:solidFill>
                  <a:srgbClr val="000000"/>
                </a:solidFill>
                <a:latin typeface="Arial" pitchFamily="34" charset="0"/>
                <a:ea typeface="ＭＳ Ｐゴシック" pitchFamily="34" charset="-128"/>
              </a:rPr>
              <a:t>Gbyte</a:t>
            </a:r>
            <a:r>
              <a:rPr lang="en-US" sz="1200" dirty="0">
                <a:solidFill>
                  <a:srgbClr val="000000"/>
                </a:solidFill>
                <a:latin typeface="Arial" pitchFamily="34" charset="0"/>
                <a:ea typeface="ＭＳ Ｐゴシック" pitchFamily="34" charset="-128"/>
              </a:rPr>
              <a:t> DDR3 memory at 1.333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a:t>
            </a:r>
          </a:p>
        </p:txBody>
      </p:sp>
      <p:graphicFrame>
        <p:nvGraphicFramePr>
          <p:cNvPr id="5" name="Table 4"/>
          <p:cNvGraphicFramePr>
            <a:graphicFrameLocks noGrp="1"/>
          </p:cNvGraphicFramePr>
          <p:nvPr>
            <p:extLst>
              <p:ext uri="{D42A27DB-BD31-4B8C-83A1-F6EECF244321}">
                <p14:modId xmlns:p14="http://schemas.microsoft.com/office/powerpoint/2010/main" val="285034150"/>
              </p:ext>
            </p:extLst>
          </p:nvPr>
        </p:nvGraphicFramePr>
        <p:xfrm>
          <a:off x="7941573" y="2740215"/>
          <a:ext cx="2029472" cy="217651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extLst>
                  <a:ext uri="{0D108BD9-81ED-4DB2-BD59-A6C34878D82A}">
                    <a16:rowId xmlns:a16="http://schemas.microsoft.com/office/drawing/2014/main" val="10004"/>
                  </a:ext>
                </a:extLst>
              </a:tr>
            </a:tbl>
          </a:graphicData>
        </a:graphic>
      </p:graphicFrame>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sp>
        <p:nvSpPr>
          <p:cNvPr id="3" name="TextBox 2"/>
          <p:cNvSpPr txBox="1"/>
          <p:nvPr/>
        </p:nvSpPr>
        <p:spPr>
          <a:xfrm>
            <a:off x="6634463" y="1345013"/>
            <a:ext cx="5412773" cy="1015663"/>
          </a:xfrm>
          <a:prstGeom prst="rect">
            <a:avLst/>
          </a:prstGeom>
          <a:solidFill>
            <a:srgbClr val="E9FFDD"/>
          </a:solidFill>
          <a:ln w="25400">
            <a:solidFill>
              <a:schemeClr val="bg2"/>
            </a:solidFill>
          </a:ln>
        </p:spPr>
        <p:txBody>
          <a:bodyPr wrap="square" rtlCol="0">
            <a:spAutoFit/>
          </a:bodyPr>
          <a:lstStyle/>
          <a:p>
            <a:r>
              <a:rPr lang="en-US" sz="2000" dirty="0">
                <a:solidFill>
                  <a:srgbClr val="000000"/>
                </a:solidFill>
              </a:rPr>
              <a:t>Recall that promoting sum to an array made the coding easy, but led to false sharing and poor performance.</a:t>
            </a:r>
          </a:p>
        </p:txBody>
      </p:sp>
      <p:pic>
        <p:nvPicPr>
          <p:cNvPr id="9" name="Picture 8">
            <a:extLst>
              <a:ext uri="{FF2B5EF4-FFF2-40B4-BE49-F238E27FC236}">
                <a16:creationId xmlns:a16="http://schemas.microsoft.com/office/drawing/2014/main" id="{7B469222-707E-764F-9AD4-04151F175D81}"/>
              </a:ext>
            </a:extLst>
          </p:cNvPr>
          <p:cNvPicPr>
            <a:picLocks noChangeAspect="1"/>
          </p:cNvPicPr>
          <p:nvPr/>
        </p:nvPicPr>
        <p:blipFill>
          <a:blip r:embed="rId2"/>
          <a:stretch>
            <a:fillRect/>
          </a:stretch>
        </p:blipFill>
        <p:spPr>
          <a:xfrm>
            <a:off x="269071" y="1226923"/>
            <a:ext cx="6114189" cy="5570180"/>
          </a:xfrm>
          <a:prstGeom prst="rect">
            <a:avLst/>
          </a:prstGeom>
          <a:solidFill>
            <a:srgbClr val="EAF3FC"/>
          </a:solidFill>
          <a:ln>
            <a:solidFill>
              <a:schemeClr val="bg2"/>
            </a:solidFill>
          </a:ln>
        </p:spPr>
      </p:pic>
    </p:spTree>
    <p:extLst>
      <p:ext uri="{BB962C8B-B14F-4D97-AF65-F5344CB8AC3E}">
        <p14:creationId xmlns:p14="http://schemas.microsoft.com/office/powerpoint/2010/main" val="294587227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37</a:t>
            </a:fld>
            <a:endParaRPr lang="en-US" altLang="zh-CN" dirty="0">
              <a:solidFill>
                <a:srgbClr val="000000"/>
              </a:solidFill>
            </a:endParaRPr>
          </a:p>
        </p:txBody>
      </p:sp>
      <p:sp>
        <p:nvSpPr>
          <p:cNvPr id="131075" name="Rectangle 2"/>
          <p:cNvSpPr>
            <a:spLocks noChangeArrowheads="1"/>
          </p:cNvSpPr>
          <p:nvPr/>
        </p:nvSpPr>
        <p:spPr bwMode="auto">
          <a:xfrm>
            <a:off x="1794642" y="723900"/>
            <a:ext cx="7337002" cy="5632953"/>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solidFill>
                  <a:srgbClr val="740000"/>
                </a:solidFill>
                <a:latin typeface="Arial Unicode MS" pitchFamily="34" charset="-128"/>
                <a:ea typeface="ＭＳ Ｐゴシック" pitchFamily="34" charset="-128"/>
              </a:rPr>
              <a:t> #include &lt;</a:t>
            </a:r>
            <a:r>
              <a:rPr lang="en-US" altLang="zh-CN" dirty="0" err="1">
                <a:solidFill>
                  <a:srgbClr val="740000"/>
                </a:solidFill>
                <a:latin typeface="Arial Unicode MS" pitchFamily="34" charset="-128"/>
                <a:ea typeface="ＭＳ Ｐゴシック" pitchFamily="34" charset="-128"/>
              </a:rPr>
              <a:t>omp.h</a:t>
            </a:r>
            <a:r>
              <a:rPr lang="en-US" altLang="zh-CN" dirty="0">
                <a:solidFill>
                  <a:srgbClr val="740000"/>
                </a:solidFill>
                <a:latin typeface="Arial Unicode MS" pitchFamily="34" charset="-128"/>
                <a:ea typeface="ＭＳ Ｐゴシック" pitchFamily="34" charset="-128"/>
              </a:rPr>
              <a:t>&gt;</a:t>
            </a:r>
          </a:p>
          <a:p>
            <a:pPr algn="l" eaLnBrk="0" hangingPunct="0"/>
            <a:r>
              <a:rPr lang="en-US" altLang="zh-CN" dirty="0">
                <a:solidFill>
                  <a:srgbClr val="000000"/>
                </a:solidFill>
                <a:latin typeface="Arial Unicode MS" pitchFamily="34" charset="-128"/>
                <a:ea typeface="ＭＳ Ｐゴシック" pitchFamily="34" charset="-128"/>
              </a:rPr>
              <a:t> static long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 100000;         double step;</a:t>
            </a:r>
          </a:p>
          <a:p>
            <a:pPr algn="l" eaLnBrk="0" hangingPunct="0"/>
            <a:r>
              <a:rPr lang="en-US" altLang="zh-CN" dirty="0">
                <a:solidFill>
                  <a:srgbClr val="740000"/>
                </a:solidFill>
                <a:latin typeface="Arial Unicode MS" pitchFamily="34" charset="-128"/>
                <a:ea typeface="ＭＳ Ｐゴシック" pitchFamily="34" charset="-128"/>
              </a:rPr>
              <a:t> #define NUM_THREADS 2</a:t>
            </a:r>
          </a:p>
          <a:p>
            <a:pPr algn="l" eaLnBrk="0" hangingPunct="0"/>
            <a:r>
              <a:rPr lang="en-US" altLang="zh-CN" dirty="0">
                <a:solidFill>
                  <a:srgbClr val="000000"/>
                </a:solidFill>
                <a:latin typeface="Arial Unicode MS" pitchFamily="34" charset="-128"/>
                <a:ea typeface="ＭＳ Ｐゴシック" pitchFamily="34" charset="-128"/>
              </a:rPr>
              <a:t> void main ()</a:t>
            </a:r>
          </a:p>
          <a:p>
            <a:pPr algn="l" eaLnBrk="0" hangingPunct="0"/>
            <a:r>
              <a:rPr lang="en-US" altLang="zh-CN" dirty="0">
                <a:solidFill>
                  <a:srgbClr val="000000"/>
                </a:solidFill>
                <a:latin typeface="Arial Unicode MS" pitchFamily="34" charset="-128"/>
                <a:ea typeface="ＭＳ Ｐゴシック" pitchFamily="34" charset="-128"/>
              </a:rPr>
              <a:t> {  int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double  pi=0.0;	  step = 1.0/(double)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a:t>
            </a: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omp_set_num_threads</a:t>
            </a:r>
            <a:r>
              <a:rPr lang="en-US" altLang="zh-CN" dirty="0">
                <a:solidFill>
                  <a:srgbClr val="740000"/>
                </a:solidFill>
                <a:latin typeface="Arial Unicode MS" pitchFamily="34" charset="-128"/>
                <a:ea typeface="ＭＳ Ｐゴシック" pitchFamily="34" charset="-128"/>
              </a:rPr>
              <a:t>(NUM_THREADS);</a:t>
            </a:r>
          </a:p>
          <a:p>
            <a:pPr algn="l"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parallel</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int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 id,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double x, sum;</a:t>
            </a:r>
          </a:p>
          <a:p>
            <a:pPr eaLnBrk="0" hangingPunct="0"/>
            <a:r>
              <a:rPr lang="en-US" altLang="zh-CN" dirty="0">
                <a:solidFill>
                  <a:srgbClr val="740000"/>
                </a:solidFill>
                <a:latin typeface="Arial Unicode MS" pitchFamily="34" charset="-128"/>
                <a:ea typeface="ＭＳ Ｐゴシック" pitchFamily="34" charset="-128"/>
              </a:rPr>
              <a:t>        id = </a:t>
            </a:r>
            <a:r>
              <a:rPr lang="en-US" altLang="zh-CN" dirty="0" err="1">
                <a:solidFill>
                  <a:srgbClr val="740000"/>
                </a:solidFill>
                <a:latin typeface="Arial Unicode MS" pitchFamily="34" charset="-128"/>
                <a:ea typeface="ＭＳ Ｐゴシック" pitchFamily="34" charset="-128"/>
              </a:rPr>
              <a:t>omp_get_thread_num</a:t>
            </a:r>
            <a:r>
              <a:rPr lang="en-US" altLang="zh-CN" dirty="0">
                <a:solidFill>
                  <a:srgbClr val="740000"/>
                </a:solidFill>
                <a:latin typeface="Arial Unicode MS" pitchFamily="34" charset="-128"/>
                <a:ea typeface="ＭＳ Ｐゴシック" pitchFamily="34" charset="-128"/>
              </a:rPr>
              <a:t>();</a:t>
            </a:r>
          </a:p>
          <a:p>
            <a:pPr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nthrds</a:t>
            </a:r>
            <a:r>
              <a:rPr lang="en-US" altLang="zh-CN" dirty="0">
                <a:solidFill>
                  <a:srgbClr val="740000"/>
                </a:solidFill>
                <a:latin typeface="Arial Unicode MS" pitchFamily="34" charset="-128"/>
                <a:ea typeface="ＭＳ Ｐゴシック" pitchFamily="34" charset="-128"/>
              </a:rPr>
              <a:t> = </a:t>
            </a:r>
            <a:r>
              <a:rPr lang="en-US" altLang="zh-CN" dirty="0" err="1">
                <a:solidFill>
                  <a:srgbClr val="740000"/>
                </a:solidFill>
                <a:latin typeface="Arial Unicode MS" pitchFamily="34" charset="-128"/>
                <a:ea typeface="ＭＳ Ｐゴシック" pitchFamily="34" charset="-128"/>
              </a:rPr>
              <a:t>omp_get_num_threads</a:t>
            </a:r>
            <a:r>
              <a:rPr lang="en-US" altLang="zh-CN" dirty="0">
                <a:solidFill>
                  <a:srgbClr val="740000"/>
                </a:solidFill>
                <a:latin typeface="Arial Unicode MS" pitchFamily="34" charset="-128"/>
                <a:ea typeface="ＭＳ Ｐゴシック" pitchFamily="34" charset="-128"/>
              </a:rPr>
              <a:t>();</a:t>
            </a:r>
          </a:p>
          <a:p>
            <a:pPr algn="l" eaLnBrk="0" hangingPunct="0"/>
            <a:r>
              <a:rPr lang="en-US" altLang="zh-CN" dirty="0">
                <a:solidFill>
                  <a:srgbClr val="000000"/>
                </a:solidFill>
                <a:latin typeface="Arial Unicode MS" pitchFamily="34" charset="-128"/>
                <a:ea typeface="ＭＳ Ｐゴシック" pitchFamily="34" charset="-128"/>
              </a:rPr>
              <a:t>         if (id == 0)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a:t>
            </a:r>
            <a:endParaRPr lang="en-US" altLang="zh-CN" dirty="0">
              <a:solidFill>
                <a:srgbClr val="740000"/>
              </a:solidFill>
              <a:latin typeface="Arial Unicode MS" pitchFamily="34" charset="-128"/>
              <a:ea typeface="ＭＳ Ｐゴシック" pitchFamily="34" charset="-128"/>
            </a:endParaRP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a:solidFill>
                  <a:srgbClr val="000000"/>
                </a:solidFill>
                <a:latin typeface="Arial Unicode MS" pitchFamily="34" charset="-128"/>
                <a:ea typeface="ＭＳ Ｐゴシック" pitchFamily="34" charset="-128"/>
              </a:rPr>
              <a:t>for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=id, sum=0.0;i&lt;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a:t>
            </a:r>
            <a:r>
              <a:rPr lang="en-US" altLang="zh-CN" dirty="0" err="1">
                <a:solidFill>
                  <a:srgbClr val="000000"/>
                </a:solidFill>
                <a:latin typeface="Arial Unicode MS" pitchFamily="34" charset="-128"/>
                <a:ea typeface="ＭＳ Ｐゴシック" pitchFamily="34" charset="-128"/>
              </a:rPr>
              <a:t>i+nthrds</a:t>
            </a:r>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x = (i+0.5)*step;</a:t>
            </a:r>
          </a:p>
          <a:p>
            <a:pPr algn="l" eaLnBrk="0" hangingPunct="0"/>
            <a:r>
              <a:rPr lang="en-US" altLang="zh-CN" dirty="0">
                <a:solidFill>
                  <a:srgbClr val="000000"/>
                </a:solidFill>
                <a:latin typeface="Arial Unicode MS" pitchFamily="34" charset="-128"/>
                <a:ea typeface="ＭＳ Ｐゴシック" pitchFamily="34" charset="-128"/>
              </a:rPr>
              <a:t>               sum += 4.0/(1.0+x*x);</a:t>
            </a:r>
          </a:p>
          <a:p>
            <a:pPr algn="l" eaLnBrk="0" hangingPunct="0"/>
            <a:r>
              <a:rPr lang="en-US" altLang="zh-CN" dirty="0">
                <a:solidFill>
                  <a:srgbClr val="000000"/>
                </a:solidFill>
                <a:latin typeface="Arial Unicode MS" pitchFamily="34" charset="-128"/>
                <a:ea typeface="ＭＳ Ｐゴシック" pitchFamily="34" charset="-128"/>
              </a:rPr>
              <a:t>          }</a:t>
            </a:r>
          </a:p>
          <a:p>
            <a:pPr algn="l"/>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critical</a:t>
            </a:r>
          </a:p>
          <a:p>
            <a:pPr algn="l"/>
            <a:r>
              <a:rPr lang="en-US" altLang="zh-CN" dirty="0">
                <a:solidFill>
                  <a:srgbClr val="000000"/>
                </a:solidFill>
                <a:latin typeface="Arial Unicode MS" pitchFamily="34" charset="-128"/>
                <a:ea typeface="ＭＳ Ｐゴシック" pitchFamily="34" charset="-128"/>
              </a:rPr>
              <a:t>	   pi += sum * step;</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a:t>
            </a:r>
          </a:p>
        </p:txBody>
      </p:sp>
      <p:sp>
        <p:nvSpPr>
          <p:cNvPr id="131076" name="Rectangle 3"/>
          <p:cNvSpPr>
            <a:spLocks noGrp="1" noChangeArrowheads="1"/>
          </p:cNvSpPr>
          <p:nvPr>
            <p:ph type="title"/>
          </p:nvPr>
        </p:nvSpPr>
        <p:spPr>
          <a:xfrm>
            <a:off x="1794642" y="125953"/>
            <a:ext cx="8762999" cy="443391"/>
          </a:xfrm>
          <a:noFill/>
        </p:spPr>
        <p:txBody>
          <a:bodyPr/>
          <a:lstStyle/>
          <a:p>
            <a:pPr eaLnBrk="1" hangingPunct="1">
              <a:lnSpc>
                <a:spcPct val="89000"/>
              </a:lnSpc>
            </a:pPr>
            <a:r>
              <a:rPr lang="en-US" altLang="zh-CN" sz="2800" dirty="0">
                <a:ea typeface="SimSun" pitchFamily="2" charset="-122"/>
              </a:rPr>
              <a:t>Example:</a:t>
            </a:r>
            <a:r>
              <a:rPr lang="en-US" altLang="zh-CN" sz="2000" dirty="0">
                <a:ea typeface="SimSun" pitchFamily="2" charset="-122"/>
              </a:rPr>
              <a:t> Using a  critical section to remove impact of false sharing </a:t>
            </a:r>
            <a:endParaRPr lang="en-US" altLang="zh-CN" sz="2000" dirty="0">
              <a:solidFill>
                <a:schemeClr val="accent1"/>
              </a:solidFill>
              <a:ea typeface="SimSun" pitchFamily="2" charset="-122"/>
            </a:endParaRPr>
          </a:p>
        </p:txBody>
      </p:sp>
      <p:sp>
        <p:nvSpPr>
          <p:cNvPr id="3496964" name="Text Box 4"/>
          <p:cNvSpPr txBox="1">
            <a:spLocks noChangeArrowheads="1"/>
          </p:cNvSpPr>
          <p:nvPr/>
        </p:nvSpPr>
        <p:spPr bwMode="auto">
          <a:xfrm>
            <a:off x="5775160" y="5175635"/>
            <a:ext cx="5747079" cy="92333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Sum goes </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out of scope</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 beyond the parallel region </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 so you must sum it in here.   Must protect summation into pi in a critical region so updates don</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t conflict</a:t>
            </a:r>
          </a:p>
        </p:txBody>
      </p:sp>
      <p:sp>
        <p:nvSpPr>
          <p:cNvPr id="131078" name="Line 5"/>
          <p:cNvSpPr>
            <a:spLocks noChangeShapeType="1"/>
          </p:cNvSpPr>
          <p:nvPr/>
        </p:nvSpPr>
        <p:spPr bwMode="auto">
          <a:xfrm flipH="1">
            <a:off x="4810561" y="5565597"/>
            <a:ext cx="944855" cy="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3496967" name="Text Box 7"/>
          <p:cNvSpPr txBox="1">
            <a:spLocks noChangeArrowheads="1"/>
          </p:cNvSpPr>
          <p:nvPr/>
        </p:nvSpPr>
        <p:spPr bwMode="auto">
          <a:xfrm>
            <a:off x="7302842" y="4466280"/>
            <a:ext cx="3274541" cy="369332"/>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No array, so no false sharing. </a:t>
            </a:r>
          </a:p>
        </p:txBody>
      </p:sp>
      <p:sp>
        <p:nvSpPr>
          <p:cNvPr id="3496969" name="Text Box 9"/>
          <p:cNvSpPr txBox="1">
            <a:spLocks noChangeArrowheads="1"/>
          </p:cNvSpPr>
          <p:nvPr/>
        </p:nvSpPr>
        <p:spPr bwMode="auto">
          <a:xfrm>
            <a:off x="7198368" y="2709360"/>
            <a:ext cx="3665838" cy="646331"/>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Create a scalar local to each thread to accumulate partial sums.</a:t>
            </a:r>
          </a:p>
        </p:txBody>
      </p:sp>
      <p:sp>
        <p:nvSpPr>
          <p:cNvPr id="131081" name="Line 10"/>
          <p:cNvSpPr>
            <a:spLocks noChangeShapeType="1"/>
          </p:cNvSpPr>
          <p:nvPr/>
        </p:nvSpPr>
        <p:spPr bwMode="auto">
          <a:xfrm flipH="1">
            <a:off x="5657891" y="3037180"/>
            <a:ext cx="1540477" cy="87313"/>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13" name="Line 10">
            <a:extLst>
              <a:ext uri="{FF2B5EF4-FFF2-40B4-BE49-F238E27FC236}">
                <a16:creationId xmlns:a16="http://schemas.microsoft.com/office/drawing/2014/main" id="{07F3023F-DB12-A64E-BE0E-9BE936C61E98}"/>
              </a:ext>
            </a:extLst>
          </p:cNvPr>
          <p:cNvSpPr>
            <a:spLocks noChangeShapeType="1"/>
          </p:cNvSpPr>
          <p:nvPr/>
        </p:nvSpPr>
        <p:spPr bwMode="auto">
          <a:xfrm flipH="1">
            <a:off x="5100242" y="4658369"/>
            <a:ext cx="2202600" cy="87313"/>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203232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4E084C-4360-AA4C-BCC1-8B1EE7ECB9B9}"/>
              </a:ext>
            </a:extLst>
          </p:cNvPr>
          <p:cNvPicPr>
            <a:picLocks noChangeAspect="1"/>
          </p:cNvPicPr>
          <p:nvPr/>
        </p:nvPicPr>
        <p:blipFill>
          <a:blip r:embed="rId2"/>
          <a:stretch>
            <a:fillRect/>
          </a:stretch>
        </p:blipFill>
        <p:spPr>
          <a:xfrm>
            <a:off x="571500" y="1348485"/>
            <a:ext cx="6355835" cy="4937318"/>
          </a:xfrm>
          <a:prstGeom prst="rect">
            <a:avLst/>
          </a:prstGeom>
          <a:ln>
            <a:solidFill>
              <a:schemeClr val="tx1"/>
            </a:solidFill>
          </a:ln>
        </p:spPr>
      </p:pic>
      <p:sp>
        <p:nvSpPr>
          <p:cNvPr id="2" name="Title 1"/>
          <p:cNvSpPr>
            <a:spLocks noGrp="1"/>
          </p:cNvSpPr>
          <p:nvPr>
            <p:ph type="title"/>
          </p:nvPr>
        </p:nvSpPr>
        <p:spPr/>
        <p:txBody>
          <a:bodyPr/>
          <a:lstStyle/>
          <a:p>
            <a:r>
              <a:rPr lang="en-US" dirty="0"/>
              <a:t>Results*: pi program critical section</a:t>
            </a:r>
          </a:p>
        </p:txBody>
      </p:sp>
      <p:sp>
        <p:nvSpPr>
          <p:cNvPr id="8" name="TextBox 7"/>
          <p:cNvSpPr txBox="1"/>
          <p:nvPr/>
        </p:nvSpPr>
        <p:spPr>
          <a:xfrm>
            <a:off x="7459556" y="4678109"/>
            <a:ext cx="4658496" cy="646331"/>
          </a:xfrm>
          <a:prstGeom prst="rect">
            <a:avLst/>
          </a:prstGeom>
          <a:noFill/>
        </p:spPr>
        <p:txBody>
          <a:bodyPr wrap="square" rtlCol="0">
            <a:spAutoFit/>
          </a:bodyPr>
          <a:lstStyle/>
          <a:p>
            <a:pPr algn="l"/>
            <a:r>
              <a:rPr lang="en-US" sz="1200" dirty="0">
                <a:solidFill>
                  <a:srgbClr val="000000"/>
                </a:solidFill>
                <a:latin typeface="Arial" pitchFamily="34" charset="0"/>
                <a:ea typeface="ＭＳ Ｐゴシック" pitchFamily="34" charset="-128"/>
              </a:rPr>
              <a:t>*Intel compiler (</a:t>
            </a:r>
            <a:r>
              <a:rPr lang="en-US" sz="1200" dirty="0" err="1">
                <a:solidFill>
                  <a:srgbClr val="000000"/>
                </a:solidFill>
                <a:latin typeface="Arial" pitchFamily="34" charset="0"/>
                <a:ea typeface="ＭＳ Ｐゴシック" pitchFamily="34" charset="-128"/>
              </a:rPr>
              <a:t>icpc</a:t>
            </a:r>
            <a:r>
              <a:rPr lang="en-US" sz="1200" dirty="0">
                <a:solidFill>
                  <a:srgbClr val="000000"/>
                </a:solidFill>
                <a:latin typeface="Arial" pitchFamily="34" charset="0"/>
                <a:ea typeface="ＭＳ Ｐゴシック" pitchFamily="34" charset="-128"/>
              </a:rPr>
              <a:t>) with no optimization on Apple OS X 10.7.3 with a dual core (four HW thread) Intel® </a:t>
            </a:r>
            <a:r>
              <a:rPr lang="en-US" sz="1200" dirty="0" err="1">
                <a:solidFill>
                  <a:srgbClr val="000000"/>
                </a:solidFill>
                <a:latin typeface="Arial" pitchFamily="34" charset="0"/>
                <a:ea typeface="ＭＳ Ｐゴシック" pitchFamily="34" charset="-128"/>
              </a:rPr>
              <a:t>Core</a:t>
            </a:r>
            <a:r>
              <a:rPr lang="en-US" sz="1200" baseline="30000" dirty="0" err="1">
                <a:solidFill>
                  <a:srgbClr val="000000"/>
                </a:solidFill>
                <a:latin typeface="Arial" pitchFamily="34" charset="0"/>
                <a:ea typeface="ＭＳ Ｐゴシック" pitchFamily="34" charset="-128"/>
              </a:rPr>
              <a:t>TM</a:t>
            </a:r>
            <a:r>
              <a:rPr lang="en-US" sz="1200" dirty="0">
                <a:solidFill>
                  <a:srgbClr val="000000"/>
                </a:solidFill>
                <a:latin typeface="Arial" pitchFamily="34" charset="0"/>
                <a:ea typeface="ＭＳ Ｐゴシック" pitchFamily="34" charset="-128"/>
              </a:rPr>
              <a:t> i5 processor at 1.7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 and 4 </a:t>
            </a:r>
            <a:r>
              <a:rPr lang="en-US" sz="1200" dirty="0" err="1">
                <a:solidFill>
                  <a:srgbClr val="000000"/>
                </a:solidFill>
                <a:latin typeface="Arial" pitchFamily="34" charset="0"/>
                <a:ea typeface="ＭＳ Ｐゴシック" pitchFamily="34" charset="-128"/>
              </a:rPr>
              <a:t>Gbyte</a:t>
            </a:r>
            <a:r>
              <a:rPr lang="en-US" sz="1200" dirty="0">
                <a:solidFill>
                  <a:srgbClr val="000000"/>
                </a:solidFill>
                <a:latin typeface="Arial" pitchFamily="34" charset="0"/>
                <a:ea typeface="ＭＳ Ｐゴシック" pitchFamily="34" charset="-128"/>
              </a:rPr>
              <a:t> DDR3 memory at 1.333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a:t>
            </a:r>
          </a:p>
        </p:txBody>
      </p:sp>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11" name="Table 10"/>
          <p:cNvGraphicFramePr>
            <a:graphicFrameLocks noGrp="1"/>
          </p:cNvGraphicFramePr>
          <p:nvPr>
            <p:extLst>
              <p:ext uri="{D42A27DB-BD31-4B8C-83A1-F6EECF244321}">
                <p14:modId xmlns:p14="http://schemas.microsoft.com/office/powerpoint/2010/main" val="3003057084"/>
              </p:ext>
            </p:extLst>
          </p:nvPr>
        </p:nvGraphicFramePr>
        <p:xfrm>
          <a:off x="7673999" y="2006383"/>
          <a:ext cx="4229610"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gridCol w="1147073">
                  <a:extLst>
                    <a:ext uri="{9D8B030D-6E8A-4147-A177-3AD203B41FA5}">
                      <a16:colId xmlns:a16="http://schemas.microsoft.com/office/drawing/2014/main" val="20003"/>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tc>
                  <a:txBody>
                    <a:bodyPr/>
                    <a:lstStyle/>
                    <a:p>
                      <a:pPr algn="ctr"/>
                      <a:r>
                        <a:rPr lang="en-US" dirty="0"/>
                        <a:t>SPMD critical</a:t>
                      </a:r>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1.87</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tc>
                  <a:txBody>
                    <a:bodyPr/>
                    <a:lstStyle/>
                    <a:p>
                      <a:pPr algn="ctr"/>
                      <a:r>
                        <a:rPr lang="en-US" dirty="0"/>
                        <a:t>1.00</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tc>
                  <a:txBody>
                    <a:bodyPr/>
                    <a:lstStyle/>
                    <a:p>
                      <a:pPr algn="ctr"/>
                      <a:r>
                        <a:rPr lang="en-US" dirty="0"/>
                        <a:t>0.68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0.53</a:t>
                      </a:r>
                    </a:p>
                  </a:txBody>
                  <a:tcPr>
                    <a:solidFill>
                      <a:srgbClr val="FFFFCC"/>
                    </a:solidFill>
                  </a:tcPr>
                </a:tc>
                <a:extLst>
                  <a:ext uri="{0D108BD9-81ED-4DB2-BD59-A6C34878D82A}">
                    <a16:rowId xmlns:a16="http://schemas.microsoft.com/office/drawing/2014/main" val="10004"/>
                  </a:ext>
                </a:extLst>
              </a:tr>
            </a:tbl>
          </a:graphicData>
        </a:graphic>
      </p:graphicFrame>
      <p:sp>
        <p:nvSpPr>
          <p:cNvPr id="12" name="Slide Number Placeholder 2">
            <a:extLst>
              <a:ext uri="{FF2B5EF4-FFF2-40B4-BE49-F238E27FC236}">
                <a16:creationId xmlns:a16="http://schemas.microsoft.com/office/drawing/2014/main" id="{B404C8A6-E869-CB4A-A76B-333A88BD0B18}"/>
              </a:ext>
            </a:extLst>
          </p:cNvPr>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38</a:t>
            </a:fld>
            <a:endParaRPr lang="en-US" altLang="zh-CN" dirty="0">
              <a:solidFill>
                <a:srgbClr val="000000"/>
              </a:solidFill>
            </a:endParaRPr>
          </a:p>
        </p:txBody>
      </p:sp>
    </p:spTree>
    <p:extLst>
      <p:ext uri="{BB962C8B-B14F-4D97-AF65-F5344CB8AC3E}">
        <p14:creationId xmlns:p14="http://schemas.microsoft.com/office/powerpoint/2010/main" val="310675373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39</a:t>
            </a:fld>
            <a:endParaRPr lang="en-US" altLang="zh-CN" dirty="0">
              <a:solidFill>
                <a:srgbClr val="000000"/>
              </a:solidFill>
            </a:endParaRPr>
          </a:p>
        </p:txBody>
      </p:sp>
      <p:sp>
        <p:nvSpPr>
          <p:cNvPr id="131075" name="Rectangle 2"/>
          <p:cNvSpPr>
            <a:spLocks noChangeArrowheads="1"/>
          </p:cNvSpPr>
          <p:nvPr/>
        </p:nvSpPr>
        <p:spPr bwMode="auto">
          <a:xfrm>
            <a:off x="1658718" y="995749"/>
            <a:ext cx="7337002" cy="5355954"/>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solidFill>
                  <a:srgbClr val="740000"/>
                </a:solidFill>
                <a:latin typeface="Arial Unicode MS" pitchFamily="34" charset="-128"/>
                <a:ea typeface="ＭＳ Ｐゴシック" pitchFamily="34" charset="-128"/>
              </a:rPr>
              <a:t> #include &lt;</a:t>
            </a:r>
            <a:r>
              <a:rPr lang="en-US" altLang="zh-CN" dirty="0" err="1">
                <a:solidFill>
                  <a:srgbClr val="740000"/>
                </a:solidFill>
                <a:latin typeface="Arial Unicode MS" pitchFamily="34" charset="-128"/>
                <a:ea typeface="ＭＳ Ｐゴシック" pitchFamily="34" charset="-128"/>
              </a:rPr>
              <a:t>omp.h</a:t>
            </a:r>
            <a:r>
              <a:rPr lang="en-US" altLang="zh-CN" dirty="0">
                <a:solidFill>
                  <a:srgbClr val="740000"/>
                </a:solidFill>
                <a:latin typeface="Arial Unicode MS" pitchFamily="34" charset="-128"/>
                <a:ea typeface="ＭＳ Ｐゴシック" pitchFamily="34" charset="-128"/>
              </a:rPr>
              <a:t>&gt;</a:t>
            </a:r>
          </a:p>
          <a:p>
            <a:pPr algn="l" eaLnBrk="0" hangingPunct="0"/>
            <a:r>
              <a:rPr lang="en-US" altLang="zh-CN" dirty="0">
                <a:solidFill>
                  <a:srgbClr val="000000"/>
                </a:solidFill>
                <a:latin typeface="Arial Unicode MS" pitchFamily="34" charset="-128"/>
                <a:ea typeface="ＭＳ Ｐゴシック" pitchFamily="34" charset="-128"/>
              </a:rPr>
              <a:t> static long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 100000;         double step;</a:t>
            </a:r>
          </a:p>
          <a:p>
            <a:pPr algn="l" eaLnBrk="0" hangingPunct="0"/>
            <a:r>
              <a:rPr lang="en-US" altLang="zh-CN" dirty="0">
                <a:solidFill>
                  <a:srgbClr val="740000"/>
                </a:solidFill>
                <a:latin typeface="Arial Unicode MS" pitchFamily="34" charset="-128"/>
                <a:ea typeface="ＭＳ Ｐゴシック" pitchFamily="34" charset="-128"/>
              </a:rPr>
              <a:t> #define NUM_THREADS 2</a:t>
            </a:r>
          </a:p>
          <a:p>
            <a:pPr algn="l" eaLnBrk="0" hangingPunct="0"/>
            <a:r>
              <a:rPr lang="en-US" altLang="zh-CN" dirty="0">
                <a:solidFill>
                  <a:srgbClr val="000000"/>
                </a:solidFill>
                <a:latin typeface="Arial Unicode MS" pitchFamily="34" charset="-128"/>
                <a:ea typeface="ＭＳ Ｐゴシック" pitchFamily="34" charset="-128"/>
              </a:rPr>
              <a:t> void main ()</a:t>
            </a:r>
          </a:p>
          <a:p>
            <a:pPr algn="l" eaLnBrk="0" hangingPunct="0"/>
            <a:r>
              <a:rPr lang="en-US" altLang="zh-CN" dirty="0">
                <a:solidFill>
                  <a:srgbClr val="000000"/>
                </a:solidFill>
                <a:latin typeface="Arial Unicode MS" pitchFamily="34" charset="-128"/>
                <a:ea typeface="ＭＳ Ｐゴシック" pitchFamily="34" charset="-128"/>
              </a:rPr>
              <a:t> {  int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double  pi=0.0;	  step = 1.0/(double)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a:t>
            </a: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omp_set_num_threads</a:t>
            </a:r>
            <a:r>
              <a:rPr lang="en-US" altLang="zh-CN" dirty="0">
                <a:solidFill>
                  <a:srgbClr val="740000"/>
                </a:solidFill>
                <a:latin typeface="Arial Unicode MS" pitchFamily="34" charset="-128"/>
                <a:ea typeface="ＭＳ Ｐゴシック" pitchFamily="34" charset="-128"/>
              </a:rPr>
              <a:t>(NUM_THREADS);</a:t>
            </a:r>
          </a:p>
          <a:p>
            <a:pPr algn="l"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parallel</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int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 id,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double x, sum;</a:t>
            </a:r>
          </a:p>
          <a:p>
            <a:pPr eaLnBrk="0" hangingPunct="0"/>
            <a:r>
              <a:rPr lang="en-US" altLang="zh-CN" dirty="0">
                <a:solidFill>
                  <a:srgbClr val="740000"/>
                </a:solidFill>
                <a:latin typeface="Arial Unicode MS" pitchFamily="34" charset="-128"/>
                <a:ea typeface="ＭＳ Ｐゴシック" pitchFamily="34" charset="-128"/>
              </a:rPr>
              <a:t>        id = </a:t>
            </a:r>
            <a:r>
              <a:rPr lang="en-US" altLang="zh-CN" dirty="0" err="1">
                <a:solidFill>
                  <a:srgbClr val="740000"/>
                </a:solidFill>
                <a:latin typeface="Arial Unicode MS" pitchFamily="34" charset="-128"/>
                <a:ea typeface="ＭＳ Ｐゴシック" pitchFamily="34" charset="-128"/>
              </a:rPr>
              <a:t>omp_get_thread_num</a:t>
            </a:r>
            <a:r>
              <a:rPr lang="en-US" altLang="zh-CN" dirty="0">
                <a:solidFill>
                  <a:srgbClr val="740000"/>
                </a:solidFill>
                <a:latin typeface="Arial Unicode MS" pitchFamily="34" charset="-128"/>
                <a:ea typeface="ＭＳ Ｐゴシック" pitchFamily="34" charset="-128"/>
              </a:rPr>
              <a:t>();</a:t>
            </a:r>
          </a:p>
          <a:p>
            <a:pPr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nthrds</a:t>
            </a:r>
            <a:r>
              <a:rPr lang="en-US" altLang="zh-CN" dirty="0">
                <a:solidFill>
                  <a:srgbClr val="740000"/>
                </a:solidFill>
                <a:latin typeface="Arial Unicode MS" pitchFamily="34" charset="-128"/>
                <a:ea typeface="ＭＳ Ｐゴシック" pitchFamily="34" charset="-128"/>
              </a:rPr>
              <a:t> = </a:t>
            </a:r>
            <a:r>
              <a:rPr lang="en-US" altLang="zh-CN" dirty="0" err="1">
                <a:solidFill>
                  <a:srgbClr val="740000"/>
                </a:solidFill>
                <a:latin typeface="Arial Unicode MS" pitchFamily="34" charset="-128"/>
                <a:ea typeface="ＭＳ Ｐゴシック" pitchFamily="34" charset="-128"/>
              </a:rPr>
              <a:t>omp_get_num_threads</a:t>
            </a:r>
            <a:r>
              <a:rPr lang="en-US" altLang="zh-CN" dirty="0">
                <a:solidFill>
                  <a:srgbClr val="740000"/>
                </a:solidFill>
                <a:latin typeface="Arial Unicode MS" pitchFamily="34" charset="-128"/>
                <a:ea typeface="ＭＳ Ｐゴシック" pitchFamily="34" charset="-128"/>
              </a:rPr>
              <a:t>();</a:t>
            </a:r>
          </a:p>
          <a:p>
            <a:pPr algn="l" eaLnBrk="0" hangingPunct="0"/>
            <a:r>
              <a:rPr lang="en-US" altLang="zh-CN" dirty="0">
                <a:solidFill>
                  <a:srgbClr val="000000"/>
                </a:solidFill>
                <a:latin typeface="Arial Unicode MS" pitchFamily="34" charset="-128"/>
                <a:ea typeface="ＭＳ Ｐゴシック" pitchFamily="34" charset="-128"/>
              </a:rPr>
              <a:t>         if (id == 0)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a:t>
            </a:r>
            <a:endParaRPr lang="en-US" altLang="zh-CN" dirty="0">
              <a:solidFill>
                <a:srgbClr val="740000"/>
              </a:solidFill>
              <a:latin typeface="Arial Unicode MS" pitchFamily="34" charset="-128"/>
              <a:ea typeface="ＭＳ Ｐゴシック" pitchFamily="34" charset="-128"/>
            </a:endParaRP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a:solidFill>
                  <a:srgbClr val="000000"/>
                </a:solidFill>
                <a:latin typeface="Arial Unicode MS" pitchFamily="34" charset="-128"/>
                <a:ea typeface="ＭＳ Ｐゴシック" pitchFamily="34" charset="-128"/>
              </a:rPr>
              <a:t>for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=id, sum=0.0;i&lt;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a:t>
            </a:r>
            <a:r>
              <a:rPr lang="en-US" altLang="zh-CN" dirty="0" err="1">
                <a:solidFill>
                  <a:srgbClr val="000000"/>
                </a:solidFill>
                <a:latin typeface="Arial Unicode MS" pitchFamily="34" charset="-128"/>
                <a:ea typeface="ＭＳ Ｐゴシック" pitchFamily="34" charset="-128"/>
              </a:rPr>
              <a:t>i+nthrds</a:t>
            </a:r>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x = (i+0.5)*step;</a:t>
            </a:r>
          </a:p>
          <a:p>
            <a:pPr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critical</a:t>
            </a:r>
            <a:endParaRPr lang="en-US" altLang="zh-CN" dirty="0">
              <a:solidFill>
                <a:srgbClr val="000000"/>
              </a:solidFill>
              <a:latin typeface="Arial Unicode MS" pitchFamily="34" charset="-128"/>
              <a:ea typeface="ＭＳ Ｐゴシック" pitchFamily="34" charset="-128"/>
            </a:endParaRPr>
          </a:p>
          <a:p>
            <a:pPr algn="l" eaLnBrk="0" hangingPunct="0"/>
            <a:r>
              <a:rPr lang="en-US" altLang="zh-CN" dirty="0">
                <a:solidFill>
                  <a:srgbClr val="000000"/>
                </a:solidFill>
                <a:latin typeface="Arial Unicode MS" pitchFamily="34" charset="-128"/>
                <a:ea typeface="ＭＳ Ｐゴシック" pitchFamily="34" charset="-128"/>
              </a:rPr>
              <a:t>                    sum += 4.0/(1.0+x*x);</a:t>
            </a:r>
          </a:p>
          <a:p>
            <a:pPr algn="l" eaLnBrk="0" hangingPunct="0"/>
            <a:r>
              <a:rPr lang="en-US" altLang="zh-CN" dirty="0">
                <a:solidFill>
                  <a:srgbClr val="000000"/>
                </a:solidFill>
                <a:latin typeface="Arial Unicode MS" pitchFamily="34" charset="-128"/>
                <a:ea typeface="ＭＳ Ｐゴシック" pitchFamily="34" charset="-128"/>
              </a:rPr>
              <a:t>          }</a:t>
            </a:r>
          </a:p>
          <a:p>
            <a:pPr algn="l"/>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a:t>
            </a:r>
          </a:p>
        </p:txBody>
      </p:sp>
      <p:sp>
        <p:nvSpPr>
          <p:cNvPr id="131076" name="Rectangle 3"/>
          <p:cNvSpPr>
            <a:spLocks noGrp="1" noChangeArrowheads="1"/>
          </p:cNvSpPr>
          <p:nvPr>
            <p:ph type="title"/>
          </p:nvPr>
        </p:nvSpPr>
        <p:spPr>
          <a:xfrm>
            <a:off x="1794642" y="125953"/>
            <a:ext cx="8762999" cy="443391"/>
          </a:xfrm>
          <a:noFill/>
        </p:spPr>
        <p:txBody>
          <a:bodyPr/>
          <a:lstStyle/>
          <a:p>
            <a:pPr eaLnBrk="1" hangingPunct="1">
              <a:lnSpc>
                <a:spcPct val="89000"/>
              </a:lnSpc>
            </a:pPr>
            <a:r>
              <a:rPr lang="en-US" altLang="zh-CN" sz="2800" dirty="0">
                <a:ea typeface="SimSun" pitchFamily="2" charset="-122"/>
              </a:rPr>
              <a:t>Example:</a:t>
            </a:r>
            <a:r>
              <a:rPr lang="en-US" altLang="zh-CN" sz="2000" dirty="0">
                <a:ea typeface="SimSun" pitchFamily="2" charset="-122"/>
              </a:rPr>
              <a:t> Using a  critical section to remove impact of false sharing </a:t>
            </a:r>
            <a:endParaRPr lang="en-US" altLang="zh-CN" sz="2000" dirty="0">
              <a:solidFill>
                <a:schemeClr val="accent1"/>
              </a:solidFill>
              <a:ea typeface="SimSun" pitchFamily="2" charset="-122"/>
            </a:endParaRPr>
          </a:p>
        </p:txBody>
      </p:sp>
      <p:sp>
        <p:nvSpPr>
          <p:cNvPr id="14" name="Text Box 7">
            <a:extLst>
              <a:ext uri="{FF2B5EF4-FFF2-40B4-BE49-F238E27FC236}">
                <a16:creationId xmlns:a16="http://schemas.microsoft.com/office/drawing/2014/main" id="{EAD52016-E7D2-F745-9CB9-DEBAB67A2247}"/>
              </a:ext>
            </a:extLst>
          </p:cNvPr>
          <p:cNvSpPr txBox="1">
            <a:spLocks noChangeArrowheads="1"/>
          </p:cNvSpPr>
          <p:nvPr/>
        </p:nvSpPr>
        <p:spPr bwMode="auto">
          <a:xfrm>
            <a:off x="7179714" y="4966175"/>
            <a:ext cx="3731302" cy="646331"/>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What would happen if you put the critical section inside the loop?</a:t>
            </a:r>
          </a:p>
        </p:txBody>
      </p:sp>
      <p:sp>
        <p:nvSpPr>
          <p:cNvPr id="15" name="Line 8">
            <a:extLst>
              <a:ext uri="{FF2B5EF4-FFF2-40B4-BE49-F238E27FC236}">
                <a16:creationId xmlns:a16="http://schemas.microsoft.com/office/drawing/2014/main" id="{43FFB092-A19B-4142-AE5F-3DB668D1CE3C}"/>
              </a:ext>
            </a:extLst>
          </p:cNvPr>
          <p:cNvSpPr>
            <a:spLocks noChangeShapeType="1"/>
          </p:cNvSpPr>
          <p:nvPr/>
        </p:nvSpPr>
        <p:spPr bwMode="auto">
          <a:xfrm flipH="1" flipV="1">
            <a:off x="5012287" y="5066271"/>
            <a:ext cx="2167427" cy="259492"/>
          </a:xfrm>
          <a:prstGeom prst="line">
            <a:avLst/>
          </a:prstGeom>
          <a:solidFill>
            <a:schemeClr val="bg1">
              <a:lumMod val="95000"/>
            </a:schemeClr>
          </a:solid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1760046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4</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72187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357105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40</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012738"/>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5018375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C2CAE3D0-BDDE-4E1F-BEF3-9FF4E711DA66}" type="slidenum">
              <a:rPr lang="zh-CN" altLang="en-US"/>
              <a:pPr>
                <a:defRPr/>
              </a:pPr>
              <a:t>41</a:t>
            </a:fld>
            <a:endParaRPr lang="en-US" altLang="zh-CN"/>
          </a:p>
        </p:txBody>
      </p:sp>
      <p:sp>
        <p:nvSpPr>
          <p:cNvPr id="36867" name="Rectangle 2"/>
          <p:cNvSpPr>
            <a:spLocks noGrp="1" noChangeArrowheads="1"/>
          </p:cNvSpPr>
          <p:nvPr>
            <p:ph type="title"/>
          </p:nvPr>
        </p:nvSpPr>
        <p:spPr>
          <a:xfrm>
            <a:off x="345989" y="152400"/>
            <a:ext cx="10134687" cy="1143000"/>
          </a:xfrm>
          <a:noFill/>
        </p:spPr>
        <p:txBody>
          <a:bodyPr/>
          <a:lstStyle/>
          <a:p>
            <a:pPr eaLnBrk="1" hangingPunct="1">
              <a:lnSpc>
                <a:spcPct val="89000"/>
              </a:lnSpc>
            </a:pPr>
            <a:r>
              <a:rPr lang="en-US" altLang="zh-CN" sz="3200" dirty="0">
                <a:ea typeface="SimSun" pitchFamily="2" charset="-122"/>
              </a:rPr>
              <a:t>The loop </a:t>
            </a:r>
            <a:r>
              <a:rPr lang="en-US" altLang="zh-CN" sz="3200" dirty="0" err="1">
                <a:ea typeface="SimSun" pitchFamily="2" charset="-122"/>
              </a:rPr>
              <a:t>worksharing</a:t>
            </a:r>
            <a:r>
              <a:rPr lang="en-US" altLang="zh-CN" sz="3200" dirty="0">
                <a:ea typeface="SimSun" pitchFamily="2" charset="-122"/>
              </a:rPr>
              <a:t> Construct</a:t>
            </a:r>
          </a:p>
        </p:txBody>
      </p:sp>
      <p:sp>
        <p:nvSpPr>
          <p:cNvPr id="36868" name="Rectangle 3"/>
          <p:cNvSpPr>
            <a:spLocks noGrp="1" noChangeArrowheads="1"/>
          </p:cNvSpPr>
          <p:nvPr>
            <p:ph type="body" idx="1"/>
          </p:nvPr>
        </p:nvSpPr>
        <p:spPr>
          <a:xfrm>
            <a:off x="259492" y="1143001"/>
            <a:ext cx="11689492" cy="1514475"/>
          </a:xfrm>
          <a:noFill/>
        </p:spPr>
        <p:txBody>
          <a:bodyPr/>
          <a:lstStyle/>
          <a:p>
            <a:pPr eaLnBrk="1" hangingPunct="1">
              <a:lnSpc>
                <a:spcPct val="94000"/>
              </a:lnSpc>
            </a:pPr>
            <a:r>
              <a:rPr lang="en-US" altLang="zh-CN" dirty="0">
                <a:ea typeface="SimSun" pitchFamily="2" charset="-122"/>
              </a:rPr>
              <a:t>The loop </a:t>
            </a:r>
            <a:r>
              <a:rPr lang="en-US" altLang="zh-CN" dirty="0" err="1">
                <a:ea typeface="SimSun" pitchFamily="2" charset="-122"/>
              </a:rPr>
              <a:t>worksharing</a:t>
            </a:r>
            <a:r>
              <a:rPr lang="en-US" altLang="zh-CN" dirty="0">
                <a:ea typeface="SimSun" pitchFamily="2" charset="-122"/>
              </a:rPr>
              <a:t> construct splits up loop iterations among the threads in a team</a:t>
            </a:r>
          </a:p>
        </p:txBody>
      </p:sp>
      <p:sp>
        <p:nvSpPr>
          <p:cNvPr id="36869" name="Rectangle 4"/>
          <p:cNvSpPr>
            <a:spLocks noChangeArrowheads="1"/>
          </p:cNvSpPr>
          <p:nvPr/>
        </p:nvSpPr>
        <p:spPr bwMode="auto">
          <a:xfrm>
            <a:off x="2209800" y="2209801"/>
            <a:ext cx="4978400" cy="2401299"/>
          </a:xfrm>
          <a:prstGeom prst="rect">
            <a:avLst/>
          </a:prstGeom>
          <a:solidFill>
            <a:srgbClr val="EAF3FC"/>
          </a:solidFill>
          <a:ln w="9525">
            <a:noFill/>
            <a:miter lim="800000"/>
            <a:headEnd/>
            <a:tailEnd/>
          </a:ln>
        </p:spPr>
        <p:txBody>
          <a:bodyPr lIns="92075" tIns="46038" rIns="92075" bIns="46038">
            <a:spAutoFit/>
          </a:bodyPr>
          <a:lstStyle/>
          <a:p>
            <a:pPr algn="l">
              <a:spcBef>
                <a:spcPct val="50000"/>
              </a:spcBef>
            </a:pP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parallel</a:t>
            </a:r>
          </a:p>
          <a:p>
            <a:pPr algn="l">
              <a:spcBef>
                <a:spcPct val="50000"/>
              </a:spcBef>
            </a:pPr>
            <a:r>
              <a:rPr lang="en-US" altLang="zh-CN" sz="2000" dirty="0">
                <a:latin typeface="Arial Unicode MS" pitchFamily="34" charset="-128"/>
              </a:rPr>
              <a:t>{</a:t>
            </a:r>
            <a:br>
              <a:rPr lang="en-US" altLang="zh-CN" sz="2000" dirty="0">
                <a:latin typeface="Arial Unicode MS" pitchFamily="34" charset="-128"/>
              </a:rPr>
            </a:b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for </a:t>
            </a:r>
            <a:br>
              <a:rPr lang="en-US" altLang="zh-CN" sz="2000" dirty="0">
                <a:latin typeface="Arial Unicode MS" pitchFamily="34" charset="-128"/>
              </a:rPr>
            </a:br>
            <a:r>
              <a:rPr lang="en-US" altLang="zh-CN" sz="2000" dirty="0">
                <a:latin typeface="Arial Unicode MS" pitchFamily="34" charset="-128"/>
              </a:rPr>
              <a:t>	for (I=0;I&lt;N;I++){</a:t>
            </a:r>
            <a:br>
              <a:rPr lang="en-US" altLang="zh-CN" sz="2000" dirty="0">
                <a:latin typeface="Arial Unicode MS" pitchFamily="34" charset="-128"/>
              </a:rPr>
            </a:br>
            <a:r>
              <a:rPr lang="en-US" altLang="zh-CN" sz="2000" dirty="0">
                <a:latin typeface="Arial Unicode MS" pitchFamily="34" charset="-128"/>
              </a:rPr>
              <a:t>		NEAT_STUFF(I);</a:t>
            </a:r>
            <a:br>
              <a:rPr lang="en-US" altLang="zh-CN" sz="2000" dirty="0">
                <a:latin typeface="Arial Unicode MS" pitchFamily="34" charset="-128"/>
              </a:rPr>
            </a:br>
            <a:r>
              <a:rPr lang="en-US" altLang="zh-CN" sz="2000" dirty="0">
                <a:latin typeface="Arial Unicode MS" pitchFamily="34" charset="-128"/>
              </a:rPr>
              <a:t>	}</a:t>
            </a:r>
            <a:br>
              <a:rPr lang="en-US" altLang="zh-CN" sz="2000" dirty="0">
                <a:latin typeface="Arial Unicode MS" pitchFamily="34" charset="-128"/>
              </a:rPr>
            </a:br>
            <a:r>
              <a:rPr lang="en-US" altLang="zh-CN" sz="2000" dirty="0">
                <a:latin typeface="Arial Unicode MS" pitchFamily="34" charset="-128"/>
              </a:rPr>
              <a:t>}</a:t>
            </a:r>
          </a:p>
        </p:txBody>
      </p:sp>
      <p:sp>
        <p:nvSpPr>
          <p:cNvPr id="36870" name="Text Box 6"/>
          <p:cNvSpPr txBox="1">
            <a:spLocks noChangeArrowheads="1"/>
          </p:cNvSpPr>
          <p:nvPr/>
        </p:nvSpPr>
        <p:spPr bwMode="auto">
          <a:xfrm>
            <a:off x="8337348" y="2332472"/>
            <a:ext cx="3309657" cy="1569660"/>
          </a:xfrm>
          <a:prstGeom prst="rect">
            <a:avLst/>
          </a:prstGeom>
          <a:noFill/>
          <a:ln w="12700">
            <a:solidFill>
              <a:schemeClr val="tx1"/>
            </a:solidFill>
            <a:miter lim="800000"/>
            <a:headEnd type="none" w="sm" len="sm"/>
            <a:tailEnd type="none" w="sm" len="sm"/>
          </a:ln>
        </p:spPr>
        <p:txBody>
          <a:bodyPr wrap="square">
            <a:spAutoFit/>
          </a:bodyPr>
          <a:lstStyle/>
          <a:p>
            <a:pPr algn="l">
              <a:spcBef>
                <a:spcPct val="50000"/>
              </a:spcBef>
            </a:pPr>
            <a:r>
              <a:rPr lang="en-US" sz="2400" dirty="0">
                <a:latin typeface="Arial Unicode MS" pitchFamily="34" charset="-128"/>
              </a:rPr>
              <a:t>Loop construct name:</a:t>
            </a:r>
          </a:p>
          <a:p>
            <a:pPr lvl="1" algn="l">
              <a:spcBef>
                <a:spcPct val="50000"/>
              </a:spcBef>
              <a:buFontTx/>
              <a:buChar char="•"/>
            </a:pPr>
            <a:r>
              <a:rPr lang="en-US" sz="2400" dirty="0">
                <a:latin typeface="Arial Unicode MS" pitchFamily="34" charset="-128"/>
              </a:rPr>
              <a:t>C/C++: for</a:t>
            </a:r>
          </a:p>
          <a:p>
            <a:pPr lvl="1" algn="l">
              <a:spcBef>
                <a:spcPct val="50000"/>
              </a:spcBef>
              <a:buFontTx/>
              <a:buChar char="•"/>
            </a:pPr>
            <a:r>
              <a:rPr lang="en-US" sz="2400" dirty="0">
                <a:latin typeface="Arial Unicode MS" pitchFamily="34" charset="-128"/>
              </a:rPr>
              <a:t>Fortran: do</a:t>
            </a:r>
          </a:p>
        </p:txBody>
      </p:sp>
      <p:grpSp>
        <p:nvGrpSpPr>
          <p:cNvPr id="36871" name="Group 9"/>
          <p:cNvGrpSpPr>
            <a:grpSpLocks/>
          </p:cNvGrpSpPr>
          <p:nvPr/>
        </p:nvGrpSpPr>
        <p:grpSpPr bwMode="auto">
          <a:xfrm>
            <a:off x="3744709" y="3647923"/>
            <a:ext cx="4592638" cy="1552575"/>
            <a:chOff x="3205" y="2871"/>
            <a:chExt cx="2893" cy="978"/>
          </a:xfrm>
        </p:grpSpPr>
        <p:sp>
          <p:nvSpPr>
            <p:cNvPr id="36872" name="Text Box 7"/>
            <p:cNvSpPr txBox="1">
              <a:spLocks noChangeArrowheads="1"/>
            </p:cNvSpPr>
            <p:nvPr/>
          </p:nvSpPr>
          <p:spPr bwMode="auto">
            <a:xfrm>
              <a:off x="3360" y="3403"/>
              <a:ext cx="2738" cy="446"/>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ctr">
                <a:spcBef>
                  <a:spcPct val="50000"/>
                </a:spcBef>
              </a:pPr>
              <a:r>
                <a:rPr lang="en-US" sz="2000" dirty="0">
                  <a:latin typeface="Arial" charset="0"/>
                </a:rPr>
                <a:t>The loop control index I is made “private” to each thread  by default.  </a:t>
              </a:r>
            </a:p>
          </p:txBody>
        </p:sp>
        <p:sp>
          <p:nvSpPr>
            <p:cNvPr id="36873" name="Line 8"/>
            <p:cNvSpPr>
              <a:spLocks noChangeShapeType="1"/>
            </p:cNvSpPr>
            <p:nvPr/>
          </p:nvSpPr>
          <p:spPr bwMode="auto">
            <a:xfrm flipH="1" flipV="1">
              <a:off x="3205" y="2871"/>
              <a:ext cx="155" cy="720"/>
            </a:xfrm>
            <a:prstGeom prst="line">
              <a:avLst/>
            </a:prstGeom>
            <a:noFill/>
            <a:ln w="28575">
              <a:solidFill>
                <a:schemeClr val="tx1"/>
              </a:solidFill>
              <a:round/>
              <a:headEnd/>
              <a:tailEnd type="triangle" w="med" len="med"/>
            </a:ln>
          </p:spPr>
          <p:txBody>
            <a:bodyPr wrap="square" lIns="92075" tIns="46038" rIns="92075" bIns="46038">
              <a:spAutoFit/>
            </a:bodyPr>
            <a:lstStyle/>
            <a:p>
              <a:endParaRPr lang="en-US"/>
            </a:p>
          </p:txBody>
        </p:sp>
      </p:grpSp>
      <p:sp>
        <p:nvSpPr>
          <p:cNvPr id="11" name="Text Box 7"/>
          <p:cNvSpPr txBox="1">
            <a:spLocks noChangeArrowheads="1"/>
          </p:cNvSpPr>
          <p:nvPr/>
        </p:nvSpPr>
        <p:spPr bwMode="auto">
          <a:xfrm>
            <a:off x="665655" y="5394771"/>
            <a:ext cx="3833734" cy="1324081"/>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ctr">
              <a:spcBef>
                <a:spcPct val="50000"/>
              </a:spcBef>
            </a:pPr>
            <a:r>
              <a:rPr lang="en-US" sz="2000">
                <a:latin typeface="Arial" charset="0"/>
              </a:rPr>
              <a:t>Threads wait here until all threads are finished with the parallel loop before any proceed past the end of the loop</a:t>
            </a:r>
            <a:endParaRPr lang="en-US" sz="2000" dirty="0">
              <a:latin typeface="Arial" charset="0"/>
            </a:endParaRPr>
          </a:p>
        </p:txBody>
      </p:sp>
      <p:sp>
        <p:nvSpPr>
          <p:cNvPr id="12" name="Line 8"/>
          <p:cNvSpPr>
            <a:spLocks noChangeShapeType="1"/>
          </p:cNvSpPr>
          <p:nvPr/>
        </p:nvSpPr>
        <p:spPr bwMode="auto">
          <a:xfrm flipV="1">
            <a:off x="2571335" y="4332155"/>
            <a:ext cx="646554" cy="1062615"/>
          </a:xfrm>
          <a:prstGeom prst="line">
            <a:avLst/>
          </a:prstGeom>
          <a:noFill/>
          <a:ln w="28575">
            <a:solidFill>
              <a:schemeClr val="tx1"/>
            </a:solidFill>
            <a:round/>
            <a:headEnd/>
            <a:tailEnd type="triangle" w="med" len="med"/>
          </a:ln>
        </p:spPr>
        <p:txBody>
          <a:bodyPr wrap="square" lIns="92075" tIns="46038" rIns="92075" bIns="46038">
            <a:spAutoFit/>
          </a:bodyPr>
          <a:lstStyle/>
          <a:p>
            <a:endParaRPr lang="en-US"/>
          </a:p>
        </p:txBody>
      </p:sp>
    </p:spTree>
    <p:extLst>
      <p:ext uri="{BB962C8B-B14F-4D97-AF65-F5344CB8AC3E}">
        <p14:creationId xmlns:p14="http://schemas.microsoft.com/office/powerpoint/2010/main" val="18327995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B3CD12C5-B12F-4B78-9AEA-6C44F53C7478}" type="slidenum">
              <a:rPr lang="zh-CN" altLang="en-US"/>
              <a:pPr>
                <a:defRPr/>
              </a:pPr>
              <a:t>42</a:t>
            </a:fld>
            <a:endParaRPr lang="en-US" altLang="zh-CN" dirty="0"/>
          </a:p>
        </p:txBody>
      </p:sp>
      <p:sp>
        <p:nvSpPr>
          <p:cNvPr id="37891" name="Rectangle 2"/>
          <p:cNvSpPr>
            <a:spLocks noGrp="1" noChangeArrowheads="1"/>
          </p:cNvSpPr>
          <p:nvPr>
            <p:ph type="title"/>
          </p:nvPr>
        </p:nvSpPr>
        <p:spPr>
          <a:noFill/>
        </p:spPr>
        <p:txBody>
          <a:bodyPr/>
          <a:lstStyle/>
          <a:p>
            <a:pPr eaLnBrk="1" hangingPunct="1">
              <a:lnSpc>
                <a:spcPct val="88000"/>
              </a:lnSpc>
            </a:pPr>
            <a:r>
              <a:rPr lang="en-US" altLang="zh-CN" dirty="0">
                <a:ea typeface="SimSun" pitchFamily="2" charset="-122"/>
              </a:rPr>
              <a:t>Loop </a:t>
            </a:r>
            <a:r>
              <a:rPr lang="en-US" altLang="zh-CN" dirty="0" err="1">
                <a:ea typeface="SimSun" pitchFamily="2" charset="-122"/>
              </a:rPr>
              <a:t>worksharing</a:t>
            </a:r>
            <a:r>
              <a:rPr lang="en-US" altLang="zh-CN" dirty="0">
                <a:ea typeface="SimSun" pitchFamily="2" charset="-122"/>
              </a:rPr>
              <a:t> construct</a:t>
            </a:r>
            <a:br>
              <a:rPr lang="en-US" altLang="zh-CN" dirty="0">
                <a:ea typeface="SimSun" pitchFamily="2" charset="-122"/>
              </a:rPr>
            </a:br>
            <a:r>
              <a:rPr lang="en-US" altLang="zh-CN" sz="2800" dirty="0">
                <a:solidFill>
                  <a:schemeClr val="tx1"/>
                </a:solidFill>
                <a:ea typeface="SimSun" pitchFamily="2" charset="-122"/>
              </a:rPr>
              <a:t>A motivating example</a:t>
            </a:r>
          </a:p>
        </p:txBody>
      </p:sp>
      <p:sp>
        <p:nvSpPr>
          <p:cNvPr id="3159043" name="Rectangle 3"/>
          <p:cNvSpPr>
            <a:spLocks noChangeArrowheads="1"/>
          </p:cNvSpPr>
          <p:nvPr/>
        </p:nvSpPr>
        <p:spPr bwMode="auto">
          <a:xfrm>
            <a:off x="4140200" y="1587500"/>
            <a:ext cx="6121400" cy="400050"/>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for(</a:t>
            </a:r>
            <a:r>
              <a:rPr lang="en-US" altLang="zh-CN" sz="2000" dirty="0" err="1">
                <a:latin typeface="Arial" charset="0"/>
              </a:rPr>
              <a:t>i</a:t>
            </a:r>
            <a:r>
              <a:rPr lang="en-US" altLang="zh-CN" sz="2000" dirty="0">
                <a:latin typeface="Arial" charset="0"/>
              </a:rPr>
              <a:t>=0;i&lt;</a:t>
            </a:r>
            <a:r>
              <a:rPr lang="en-US" altLang="zh-CN" sz="2000" dirty="0" err="1">
                <a:latin typeface="Arial" charset="0"/>
              </a:rPr>
              <a:t>N;i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p>
        </p:txBody>
      </p:sp>
      <p:sp>
        <p:nvSpPr>
          <p:cNvPr id="3159044" name="Rectangle 4"/>
          <p:cNvSpPr>
            <a:spLocks noChangeArrowheads="1"/>
          </p:cNvSpPr>
          <p:nvPr/>
        </p:nvSpPr>
        <p:spPr bwMode="auto">
          <a:xfrm>
            <a:off x="4114800" y="2209800"/>
            <a:ext cx="6140450" cy="3170238"/>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br>
              <a:rPr lang="en-US" altLang="zh-CN" sz="2000" dirty="0">
                <a:solidFill>
                  <a:srgbClr val="C00000"/>
                </a:solidFill>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int id, </a:t>
            </a:r>
            <a:r>
              <a:rPr lang="en-US" altLang="zh-CN" sz="2000" dirty="0" err="1">
                <a:latin typeface="Arial" charset="0"/>
              </a:rPr>
              <a:t>i</a:t>
            </a:r>
            <a:r>
              <a:rPr lang="en-US" altLang="zh-CN" sz="2000" dirty="0">
                <a:latin typeface="Arial" charset="0"/>
              </a:rPr>
              <a:t>, </a:t>
            </a:r>
            <a:r>
              <a:rPr lang="en-US" altLang="zh-CN" sz="2000" dirty="0" err="1">
                <a:latin typeface="Arial" charset="0"/>
              </a:rPr>
              <a:t>Nthrds</a:t>
            </a:r>
            <a:r>
              <a:rPr lang="en-US" altLang="zh-CN" sz="2000" dirty="0">
                <a:latin typeface="Arial" charset="0"/>
              </a:rPr>
              <a:t>, </a:t>
            </a:r>
            <a:r>
              <a:rPr lang="en-US" altLang="zh-CN" sz="2000" dirty="0" err="1">
                <a:latin typeface="Arial" charset="0"/>
              </a:rPr>
              <a:t>istart</a:t>
            </a:r>
            <a:r>
              <a:rPr lang="en-US" altLang="zh-CN" sz="2000" dirty="0">
                <a:latin typeface="Arial" charset="0"/>
              </a:rPr>
              <a:t>, </a:t>
            </a:r>
            <a:r>
              <a:rPr lang="en-US" altLang="zh-CN" sz="2000" dirty="0" err="1">
                <a:latin typeface="Arial" charset="0"/>
              </a:rPr>
              <a:t>iend</a:t>
            </a:r>
            <a:r>
              <a:rPr lang="en-US" altLang="zh-CN" sz="2000" dirty="0">
                <a:latin typeface="Arial" charset="0"/>
              </a:rPr>
              <a:t>;</a:t>
            </a:r>
            <a:br>
              <a:rPr lang="en-US" altLang="zh-CN" sz="2000" dirty="0">
                <a:latin typeface="Arial" charset="0"/>
              </a:rPr>
            </a:b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istart</a:t>
            </a:r>
            <a:r>
              <a:rPr lang="en-US" altLang="zh-CN" sz="2000" dirty="0">
                <a:latin typeface="Arial" charset="0"/>
              </a:rPr>
              <a:t> = id * N / </a:t>
            </a:r>
            <a:r>
              <a:rPr lang="en-US" altLang="zh-CN" sz="2000" dirty="0" err="1">
                <a:latin typeface="Arial" charset="0"/>
              </a:rPr>
              <a:t>Nthrds</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iend</a:t>
            </a:r>
            <a:r>
              <a:rPr lang="en-US" altLang="zh-CN" sz="2000" dirty="0">
                <a:latin typeface="Arial" charset="0"/>
              </a:rPr>
              <a:t> = (id+1) * (N / </a:t>
            </a:r>
            <a:r>
              <a:rPr lang="en-US" altLang="zh-CN" sz="2000" dirty="0" err="1">
                <a:latin typeface="Arial" charset="0"/>
              </a:rPr>
              <a:t>Nthrds</a:t>
            </a:r>
            <a:r>
              <a:rPr lang="en-US" altLang="zh-CN" sz="2000" dirty="0">
                <a:latin typeface="Arial" charset="0"/>
              </a:rPr>
              <a:t>)-1;</a:t>
            </a:r>
            <a:br>
              <a:rPr lang="en-US" altLang="zh-CN" sz="2000" dirty="0">
                <a:latin typeface="Arial" charset="0"/>
              </a:rPr>
            </a:br>
            <a:r>
              <a:rPr lang="en-US" altLang="zh-CN" sz="2000" dirty="0">
                <a:latin typeface="Arial" charset="0"/>
              </a:rPr>
              <a:t>	if (id == Nthrds-1)</a:t>
            </a:r>
            <a:r>
              <a:rPr lang="en-US" altLang="zh-CN" sz="2000" dirty="0" err="1">
                <a:latin typeface="Arial" charset="0"/>
              </a:rPr>
              <a:t>iend</a:t>
            </a:r>
            <a:r>
              <a:rPr lang="en-US" altLang="zh-CN" sz="2000" dirty="0">
                <a:latin typeface="Arial" charset="0"/>
              </a:rPr>
              <a:t> = N;	for(</a:t>
            </a:r>
            <a:r>
              <a:rPr lang="en-US" altLang="zh-CN" sz="2000" dirty="0" err="1">
                <a:latin typeface="Arial" charset="0"/>
              </a:rPr>
              <a:t>i</a:t>
            </a:r>
            <a:r>
              <a:rPr lang="en-US" altLang="zh-CN" sz="2000" dirty="0">
                <a:latin typeface="Arial" charset="0"/>
              </a:rPr>
              <a:t>=</a:t>
            </a:r>
            <a:r>
              <a:rPr lang="en-US" altLang="zh-CN" sz="2000" dirty="0" err="1">
                <a:latin typeface="Arial" charset="0"/>
              </a:rPr>
              <a:t>istart;i</a:t>
            </a:r>
            <a:r>
              <a:rPr lang="en-US" altLang="zh-CN" sz="2000" dirty="0">
                <a:latin typeface="Arial" charset="0"/>
              </a:rPr>
              <a:t>&lt;</a:t>
            </a:r>
            <a:r>
              <a:rPr lang="en-US" altLang="zh-CN" sz="2000" dirty="0" err="1">
                <a:latin typeface="Arial" charset="0"/>
              </a:rPr>
              <a:t>iend;i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br>
              <a:rPr lang="en-US" altLang="zh-CN" sz="2000" dirty="0">
                <a:latin typeface="Arial" charset="0"/>
              </a:rPr>
            </a:br>
            <a:r>
              <a:rPr lang="en-US" altLang="zh-CN" sz="2000" dirty="0">
                <a:latin typeface="Arial" charset="0"/>
              </a:rPr>
              <a:t>}</a:t>
            </a:r>
          </a:p>
        </p:txBody>
      </p:sp>
      <p:sp>
        <p:nvSpPr>
          <p:cNvPr id="3159045" name="Rectangle 5"/>
          <p:cNvSpPr>
            <a:spLocks noChangeArrowheads="1"/>
          </p:cNvSpPr>
          <p:nvPr/>
        </p:nvSpPr>
        <p:spPr bwMode="auto">
          <a:xfrm>
            <a:off x="4191000" y="5638800"/>
            <a:ext cx="6161088" cy="1016000"/>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parallel </a:t>
            </a:r>
            <a:br>
              <a:rPr lang="en-US" altLang="zh-CN" sz="2000" b="1" dirty="0">
                <a:solidFill>
                  <a:srgbClr val="C00000"/>
                </a:solidFill>
                <a:latin typeface="Arial" charset="0"/>
              </a:rPr>
            </a:b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for   </a:t>
            </a:r>
            <a:br>
              <a:rPr lang="en-US" altLang="zh-CN" sz="2000" dirty="0">
                <a:solidFill>
                  <a:srgbClr val="C00000"/>
                </a:solidFill>
                <a:latin typeface="Arial" charset="0"/>
              </a:rPr>
            </a:br>
            <a:r>
              <a:rPr lang="en-US" altLang="zh-CN" sz="2000" dirty="0">
                <a:latin typeface="Arial" charset="0"/>
              </a:rPr>
              <a:t>	</a:t>
            </a:r>
            <a:r>
              <a:rPr lang="en-US" altLang="zh-CN" sz="2000" dirty="0" err="1">
                <a:latin typeface="Arial" charset="0"/>
              </a:rPr>
              <a:t>for</a:t>
            </a:r>
            <a:r>
              <a:rPr lang="en-US" altLang="zh-CN" sz="2000" dirty="0">
                <a:latin typeface="Arial" charset="0"/>
              </a:rPr>
              <a:t>(</a:t>
            </a:r>
            <a:r>
              <a:rPr lang="en-US" altLang="zh-CN" sz="2000" dirty="0" err="1">
                <a:latin typeface="Arial" charset="0"/>
              </a:rPr>
              <a:t>i</a:t>
            </a:r>
            <a:r>
              <a:rPr lang="en-US" altLang="zh-CN" sz="2000" dirty="0">
                <a:latin typeface="Arial" charset="0"/>
              </a:rPr>
              <a:t>=0;i&lt;</a:t>
            </a:r>
            <a:r>
              <a:rPr lang="en-US" altLang="zh-CN" sz="2000" dirty="0" err="1">
                <a:latin typeface="Arial" charset="0"/>
              </a:rPr>
              <a:t>N;i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p>
        </p:txBody>
      </p:sp>
      <p:sp>
        <p:nvSpPr>
          <p:cNvPr id="37895" name="Rectangle 6"/>
          <p:cNvSpPr>
            <a:spLocks noChangeArrowheads="1"/>
          </p:cNvSpPr>
          <p:nvPr/>
        </p:nvSpPr>
        <p:spPr bwMode="auto">
          <a:xfrm>
            <a:off x="704334" y="1630400"/>
            <a:ext cx="2286000" cy="400752"/>
          </a:xfrm>
          <a:prstGeom prst="rect">
            <a:avLst/>
          </a:prstGeom>
          <a:solidFill>
            <a:schemeClr val="bg1"/>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Sequential code</a:t>
            </a:r>
          </a:p>
        </p:txBody>
      </p:sp>
      <p:sp>
        <p:nvSpPr>
          <p:cNvPr id="37896" name="Rectangle 7"/>
          <p:cNvSpPr>
            <a:spLocks noChangeArrowheads="1"/>
          </p:cNvSpPr>
          <p:nvPr/>
        </p:nvSpPr>
        <p:spPr bwMode="auto">
          <a:xfrm>
            <a:off x="704334" y="3286551"/>
            <a:ext cx="3139303" cy="862417"/>
          </a:xfrm>
          <a:prstGeom prst="rect">
            <a:avLst/>
          </a:prstGeom>
          <a:solidFill>
            <a:schemeClr val="bg1"/>
          </a:solidFill>
          <a:ln w="9525">
            <a:noFill/>
            <a:miter lim="800000"/>
            <a:headEnd/>
            <a:tailEnd/>
          </a:ln>
        </p:spPr>
        <p:txBody>
          <a:bodyPr wrap="square" lIns="92075" tIns="46038" rIns="92075" bIns="46038">
            <a:spAutoFit/>
          </a:bodyPr>
          <a:lstStyle/>
          <a:p>
            <a:pPr algn="l">
              <a:spcBef>
                <a:spcPct val="50000"/>
              </a:spcBef>
            </a:pPr>
            <a:r>
              <a:rPr lang="en-US" altLang="zh-CN" sz="2000" dirty="0">
                <a:latin typeface="Arial" charset="0"/>
              </a:rPr>
              <a:t>OpenMP parallel region</a:t>
            </a:r>
          </a:p>
          <a:p>
            <a:pPr algn="l">
              <a:spcBef>
                <a:spcPct val="50000"/>
              </a:spcBef>
            </a:pPr>
            <a:r>
              <a:rPr lang="en-US" altLang="zh-CN" sz="2000" dirty="0">
                <a:latin typeface="Arial" charset="0"/>
              </a:rPr>
              <a:t>(SPMD Pattern)</a:t>
            </a:r>
          </a:p>
        </p:txBody>
      </p:sp>
      <p:sp>
        <p:nvSpPr>
          <p:cNvPr id="37897" name="Rectangle 8"/>
          <p:cNvSpPr>
            <a:spLocks noChangeArrowheads="1"/>
          </p:cNvSpPr>
          <p:nvPr/>
        </p:nvSpPr>
        <p:spPr bwMode="auto">
          <a:xfrm>
            <a:off x="704334" y="5587432"/>
            <a:ext cx="3410465" cy="708528"/>
          </a:xfrm>
          <a:prstGeom prst="rect">
            <a:avLst/>
          </a:prstGeom>
          <a:solidFill>
            <a:schemeClr val="bg1"/>
          </a:solidFill>
          <a:ln w="9525">
            <a:noFill/>
            <a:miter lim="800000"/>
            <a:headEnd/>
            <a:tailEnd/>
          </a:ln>
        </p:spPr>
        <p:txBody>
          <a:bodyPr wrap="square" lIns="92075" tIns="46038" rIns="92075" bIns="46038">
            <a:spAutoFit/>
          </a:bodyPr>
          <a:lstStyle/>
          <a:p>
            <a:pPr algn="l">
              <a:spcBef>
                <a:spcPct val="50000"/>
              </a:spcBef>
            </a:pPr>
            <a:r>
              <a:rPr lang="en-US" altLang="zh-CN" sz="2000" dirty="0" err="1">
                <a:latin typeface="Arial" charset="0"/>
              </a:rPr>
              <a:t>OpenMP</a:t>
            </a:r>
            <a:r>
              <a:rPr lang="en-US" altLang="zh-CN" sz="2000" dirty="0">
                <a:latin typeface="Arial" charset="0"/>
              </a:rPr>
              <a:t> parallel region and a </a:t>
            </a:r>
            <a:r>
              <a:rPr lang="en-US" altLang="zh-CN" sz="2000" dirty="0" err="1">
                <a:latin typeface="Arial" charset="0"/>
              </a:rPr>
              <a:t>worksharing</a:t>
            </a:r>
            <a:r>
              <a:rPr lang="en-US" altLang="zh-CN" sz="2000" dirty="0">
                <a:latin typeface="Arial" charset="0"/>
              </a:rPr>
              <a:t> for construct</a:t>
            </a:r>
          </a:p>
        </p:txBody>
      </p:sp>
    </p:spTree>
    <p:extLst>
      <p:ext uri="{BB962C8B-B14F-4D97-AF65-F5344CB8AC3E}">
        <p14:creationId xmlns:p14="http://schemas.microsoft.com/office/powerpoint/2010/main" val="10250134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1403226" y="6515100"/>
            <a:ext cx="762000" cy="304800"/>
          </a:xfrm>
        </p:spPr>
        <p:txBody>
          <a:bodyPr/>
          <a:lstStyle/>
          <a:p>
            <a:pPr>
              <a:defRPr/>
            </a:pPr>
            <a:fld id="{BA2A0179-F9A4-477C-9FAD-E84F2A8270C0}" type="slidenum">
              <a:rPr lang="zh-CN" altLang="en-US"/>
              <a:pPr>
                <a:defRPr/>
              </a:pPr>
              <a:t>43</a:t>
            </a:fld>
            <a:endParaRPr lang="en-US" altLang="zh-CN" dirty="0"/>
          </a:p>
        </p:txBody>
      </p:sp>
      <p:sp>
        <p:nvSpPr>
          <p:cNvPr id="38915" name="Rectangle 2"/>
          <p:cNvSpPr>
            <a:spLocks noGrp="1" noChangeArrowheads="1"/>
          </p:cNvSpPr>
          <p:nvPr>
            <p:ph type="title"/>
          </p:nvPr>
        </p:nvSpPr>
        <p:spPr>
          <a:xfrm>
            <a:off x="407773" y="247650"/>
            <a:ext cx="10072902" cy="990600"/>
          </a:xfrm>
          <a:noFill/>
        </p:spPr>
        <p:txBody>
          <a:bodyPr/>
          <a:lstStyle/>
          <a:p>
            <a:pPr eaLnBrk="1" hangingPunct="1">
              <a:lnSpc>
                <a:spcPct val="88000"/>
              </a:lnSpc>
            </a:pPr>
            <a:r>
              <a:rPr lang="en-US" altLang="zh-CN" sz="3200" dirty="0">
                <a:ea typeface="SimSun" pitchFamily="2" charset="-122"/>
              </a:rPr>
              <a:t>Loop </a:t>
            </a:r>
            <a:r>
              <a:rPr lang="en-US" altLang="zh-CN" sz="3200" dirty="0" err="1">
                <a:ea typeface="SimSun" pitchFamily="2" charset="-122"/>
              </a:rPr>
              <a:t>worksharing</a:t>
            </a:r>
            <a:r>
              <a:rPr lang="en-US" altLang="zh-CN" sz="3200" dirty="0">
                <a:ea typeface="SimSun" pitchFamily="2" charset="-122"/>
              </a:rPr>
              <a:t> constructs:</a:t>
            </a:r>
            <a:r>
              <a:rPr lang="en-US" altLang="zh-CN" sz="3600" dirty="0">
                <a:ea typeface="SimSun" pitchFamily="2" charset="-122"/>
              </a:rPr>
              <a:t>  </a:t>
            </a:r>
            <a:r>
              <a:rPr lang="en-US" altLang="zh-CN" sz="2800" dirty="0">
                <a:ea typeface="SimSun" pitchFamily="2" charset="-122"/>
              </a:rPr>
              <a:t>The schedule clause</a:t>
            </a:r>
          </a:p>
        </p:txBody>
      </p:sp>
      <p:sp>
        <p:nvSpPr>
          <p:cNvPr id="38916" name="Rectangle 3"/>
          <p:cNvSpPr>
            <a:spLocks noGrp="1" noChangeArrowheads="1"/>
          </p:cNvSpPr>
          <p:nvPr>
            <p:ph type="body" idx="1"/>
          </p:nvPr>
        </p:nvSpPr>
        <p:spPr>
          <a:xfrm>
            <a:off x="407773" y="1212850"/>
            <a:ext cx="11376453" cy="5454650"/>
          </a:xfrm>
          <a:noFill/>
        </p:spPr>
        <p:txBody>
          <a:bodyPr/>
          <a:lstStyle/>
          <a:p>
            <a:pPr eaLnBrk="1" hangingPunct="1">
              <a:lnSpc>
                <a:spcPct val="83000"/>
              </a:lnSpc>
            </a:pPr>
            <a:r>
              <a:rPr lang="en-US" altLang="zh-CN" sz="2000" dirty="0">
                <a:ea typeface="SimSun" pitchFamily="2" charset="-122"/>
              </a:rPr>
              <a:t>The schedule clause affects how loop iterations are mapped onto threads</a:t>
            </a:r>
            <a:endParaRPr lang="en-US" altLang="zh-CN" dirty="0">
              <a:ea typeface="SimSun" pitchFamily="2" charset="-122"/>
            </a:endParaRPr>
          </a:p>
          <a:p>
            <a:pPr lvl="1" eaLnBrk="1" hangingPunct="1">
              <a:lnSpc>
                <a:spcPct val="83000"/>
              </a:lnSpc>
            </a:pPr>
            <a:r>
              <a:rPr lang="en-US" altLang="zh-CN" dirty="0">
                <a:ea typeface="SimSun" pitchFamily="2" charset="-122"/>
              </a:rPr>
              <a:t>schedule(static [,chunk])</a:t>
            </a:r>
          </a:p>
          <a:p>
            <a:pPr lvl="3" eaLnBrk="1" hangingPunct="1">
              <a:lnSpc>
                <a:spcPct val="93000"/>
              </a:lnSpc>
              <a:spcBef>
                <a:spcPct val="30000"/>
              </a:spcBef>
              <a:buClr>
                <a:schemeClr val="tx2"/>
              </a:buClr>
            </a:pPr>
            <a:r>
              <a:rPr lang="en-US" altLang="zh-CN" sz="1800" dirty="0">
                <a:latin typeface="Arial" charset="0"/>
                <a:ea typeface="SimSun" pitchFamily="2" charset="-122"/>
              </a:rPr>
              <a:t>Deal-out blocks of iterations of size “chunk” to each thread.</a:t>
            </a:r>
          </a:p>
          <a:p>
            <a:pPr lvl="1" eaLnBrk="1" hangingPunct="1">
              <a:lnSpc>
                <a:spcPct val="83000"/>
              </a:lnSpc>
            </a:pPr>
            <a:r>
              <a:rPr lang="en-US" altLang="zh-CN" dirty="0">
                <a:ea typeface="SimSun" pitchFamily="2" charset="-122"/>
              </a:rPr>
              <a:t>schedule(dynamic[,chunk])</a:t>
            </a:r>
          </a:p>
          <a:p>
            <a:pPr lvl="3" eaLnBrk="1" hangingPunct="1">
              <a:lnSpc>
                <a:spcPct val="93000"/>
              </a:lnSpc>
              <a:spcBef>
                <a:spcPct val="30000"/>
              </a:spcBef>
              <a:buClr>
                <a:schemeClr val="tx2"/>
              </a:buClr>
            </a:pPr>
            <a:r>
              <a:rPr lang="en-US" altLang="zh-CN" sz="1800" dirty="0">
                <a:latin typeface="Arial" charset="0"/>
                <a:ea typeface="SimSun" pitchFamily="2" charset="-122"/>
              </a:rPr>
              <a:t>Each thread grabs “chunk” iterations off a queue until all iterations have been handled.</a:t>
            </a:r>
          </a:p>
          <a:p>
            <a:pPr lvl="1" eaLnBrk="1" hangingPunct="1">
              <a:lnSpc>
                <a:spcPct val="93000"/>
              </a:lnSpc>
              <a:spcBef>
                <a:spcPct val="30000"/>
              </a:spcBef>
              <a:buClr>
                <a:schemeClr val="tx2"/>
              </a:buClr>
            </a:pPr>
            <a:r>
              <a:rPr lang="en-US" altLang="zh-CN" sz="2200" dirty="0">
                <a:latin typeface="Arial" charset="0"/>
                <a:ea typeface="SimSun" pitchFamily="2" charset="-122"/>
              </a:rPr>
              <a:t>#pragma </a:t>
            </a:r>
            <a:r>
              <a:rPr lang="en-US" altLang="zh-CN" sz="2200" dirty="0" err="1">
                <a:latin typeface="Arial" charset="0"/>
                <a:ea typeface="SimSun" pitchFamily="2" charset="-122"/>
              </a:rPr>
              <a:t>omp</a:t>
            </a:r>
            <a:r>
              <a:rPr lang="en-US" altLang="zh-CN" sz="2200" dirty="0">
                <a:latin typeface="Arial" charset="0"/>
                <a:ea typeface="SimSun" pitchFamily="2" charset="-122"/>
              </a:rPr>
              <a:t> for schedule(dynamic, CHUNK)</a:t>
            </a:r>
          </a:p>
        </p:txBody>
      </p:sp>
      <p:graphicFrame>
        <p:nvGraphicFramePr>
          <p:cNvPr id="5" name="Group 41"/>
          <p:cNvGraphicFramePr>
            <a:graphicFrameLocks noGrp="1"/>
          </p:cNvGraphicFramePr>
          <p:nvPr/>
        </p:nvGraphicFramePr>
        <p:xfrm>
          <a:off x="1762124" y="3713328"/>
          <a:ext cx="6477000" cy="2575878"/>
        </p:xfrm>
        <a:graphic>
          <a:graphicData uri="http://schemas.openxmlformats.org/drawingml/2006/table">
            <a:tbl>
              <a:tblPr/>
              <a:tblGrid>
                <a:gridCol w="32385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54387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SimSun" pitchFamily="2" charset="-122"/>
                        </a:rPr>
                        <a:t>Schedule Clause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SimSun" pitchFamily="2" charset="-122"/>
                        </a:rPr>
                        <a:t>When To Use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0"/>
                  </a:ext>
                </a:extLst>
              </a:tr>
              <a:tr h="10160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STATIC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Pre-determined and predictable by the programmer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1"/>
                  </a:ext>
                </a:extLst>
              </a:tr>
              <a:tr h="10160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DYNAMIC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Unpredictable, highly variable work per iteration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2"/>
                  </a:ext>
                </a:extLst>
              </a:tr>
            </a:tbl>
          </a:graphicData>
        </a:graphic>
      </p:graphicFrame>
      <p:sp>
        <p:nvSpPr>
          <p:cNvPr id="6" name="Text Box 20"/>
          <p:cNvSpPr txBox="1">
            <a:spLocks noChangeArrowheads="1"/>
          </p:cNvSpPr>
          <p:nvPr/>
        </p:nvSpPr>
        <p:spPr bwMode="auto">
          <a:xfrm>
            <a:off x="8596130" y="3440383"/>
            <a:ext cx="1905000" cy="1200329"/>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dirty="0">
                <a:latin typeface="Arial" charset="0"/>
              </a:rPr>
              <a:t>Least work at runtime : scheduling done at compile-time</a:t>
            </a:r>
          </a:p>
        </p:txBody>
      </p:sp>
      <p:sp>
        <p:nvSpPr>
          <p:cNvPr id="7" name="Text Box 21"/>
          <p:cNvSpPr txBox="1">
            <a:spLocks noChangeArrowheads="1"/>
          </p:cNvSpPr>
          <p:nvPr/>
        </p:nvSpPr>
        <p:spPr bwMode="auto">
          <a:xfrm>
            <a:off x="8603904" y="5077433"/>
            <a:ext cx="1905000" cy="1477328"/>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dirty="0">
                <a:latin typeface="Arial" charset="0"/>
              </a:rPr>
              <a:t>Most work at runtime : complex scheduling logic used at run-time</a:t>
            </a:r>
          </a:p>
        </p:txBody>
      </p:sp>
      <p:sp>
        <p:nvSpPr>
          <p:cNvPr id="8" name="Line 22"/>
          <p:cNvSpPr>
            <a:spLocks noChangeShapeType="1"/>
          </p:cNvSpPr>
          <p:nvPr/>
        </p:nvSpPr>
        <p:spPr bwMode="auto">
          <a:xfrm flipH="1" flipV="1">
            <a:off x="7759909" y="5696262"/>
            <a:ext cx="826697" cy="239670"/>
          </a:xfrm>
          <a:prstGeom prst="line">
            <a:avLst/>
          </a:prstGeom>
          <a:noFill/>
          <a:ln w="38100">
            <a:solidFill>
              <a:schemeClr val="tx1"/>
            </a:solidFill>
            <a:round/>
            <a:headEnd type="none" w="sm" len="sm"/>
            <a:tailEnd type="arrow" w="med" len="med"/>
          </a:ln>
        </p:spPr>
        <p:txBody>
          <a:bodyPr/>
          <a:lstStyle/>
          <a:p>
            <a:endParaRPr lang="en-US"/>
          </a:p>
        </p:txBody>
      </p:sp>
      <p:sp>
        <p:nvSpPr>
          <p:cNvPr id="9" name="Line 23"/>
          <p:cNvSpPr>
            <a:spLocks noChangeShapeType="1"/>
          </p:cNvSpPr>
          <p:nvPr/>
        </p:nvSpPr>
        <p:spPr bwMode="auto">
          <a:xfrm flipH="1">
            <a:off x="7996055" y="4059507"/>
            <a:ext cx="609600" cy="457200"/>
          </a:xfrm>
          <a:prstGeom prst="line">
            <a:avLst/>
          </a:prstGeom>
          <a:noFill/>
          <a:ln w="38100">
            <a:solidFill>
              <a:schemeClr val="tx1"/>
            </a:solidFill>
            <a:round/>
            <a:headEnd type="none" w="sm" len="sm"/>
            <a:tailEnd type="arrow" w="med" len="med"/>
          </a:ln>
        </p:spPr>
        <p:txBody>
          <a:bodyPr/>
          <a:lstStyle/>
          <a:p>
            <a:endParaRPr lang="en-US"/>
          </a:p>
        </p:txBody>
      </p:sp>
    </p:spTree>
    <p:extLst>
      <p:ext uri="{BB962C8B-B14F-4D97-AF65-F5344CB8AC3E}">
        <p14:creationId xmlns:p14="http://schemas.microsoft.com/office/powerpoint/2010/main" val="39503033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10287000" y="6535737"/>
            <a:ext cx="1905000" cy="322263"/>
          </a:xfrm>
        </p:spPr>
        <p:txBody>
          <a:bodyPr/>
          <a:lstStyle/>
          <a:p>
            <a:pPr algn="r">
              <a:defRPr/>
            </a:pPr>
            <a:fld id="{4F5F396A-B532-4572-8AA6-A6E82B287EF4}" type="slidenum">
              <a:rPr lang="zh-CN" altLang="en-US" sz="1200"/>
              <a:pPr algn="r">
                <a:defRPr/>
              </a:pPr>
              <a:t>44</a:t>
            </a:fld>
            <a:endParaRPr lang="en-US" altLang="zh-CN" sz="1200" dirty="0"/>
          </a:p>
        </p:txBody>
      </p:sp>
      <p:sp>
        <p:nvSpPr>
          <p:cNvPr id="40963" name="Rectangle 2"/>
          <p:cNvSpPr>
            <a:spLocks noGrp="1" noChangeArrowheads="1"/>
          </p:cNvSpPr>
          <p:nvPr>
            <p:ph type="title"/>
          </p:nvPr>
        </p:nvSpPr>
        <p:spPr>
          <a:xfrm>
            <a:off x="247136" y="152400"/>
            <a:ext cx="9887464" cy="7620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dirty="0">
                <a:ea typeface="SimSun" pitchFamily="2" charset="-122"/>
              </a:rPr>
              <a:t>Combined parallel/</a:t>
            </a:r>
            <a:r>
              <a:rPr lang="en-US" altLang="zh-CN" sz="3200" dirty="0" err="1">
                <a:ea typeface="SimSun" pitchFamily="2" charset="-122"/>
              </a:rPr>
              <a:t>worksharing</a:t>
            </a:r>
            <a:r>
              <a:rPr lang="en-US" altLang="zh-CN" sz="3200" dirty="0">
                <a:ea typeface="SimSun" pitchFamily="2" charset="-122"/>
              </a:rPr>
              <a:t> construct</a:t>
            </a:r>
          </a:p>
        </p:txBody>
      </p:sp>
      <p:sp>
        <p:nvSpPr>
          <p:cNvPr id="40964"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40965" name="Rectangle 4"/>
          <p:cNvSpPr>
            <a:spLocks noGrp="1" noChangeArrowheads="1"/>
          </p:cNvSpPr>
          <p:nvPr>
            <p:ph type="body" sz="half" idx="1"/>
          </p:nvPr>
        </p:nvSpPr>
        <p:spPr>
          <a:xfrm>
            <a:off x="247136" y="1549400"/>
            <a:ext cx="11738918" cy="1060450"/>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OpenMP shortcut: Put the “parallel” and the </a:t>
            </a:r>
            <a:r>
              <a:rPr lang="en-US" altLang="zh-CN" sz="2400" dirty="0" err="1">
                <a:ea typeface="SimSun" pitchFamily="2" charset="-122"/>
              </a:rPr>
              <a:t>worksharing</a:t>
            </a:r>
            <a:r>
              <a:rPr lang="en-US" altLang="zh-CN" sz="2400" dirty="0">
                <a:ea typeface="SimSun" pitchFamily="2" charset="-122"/>
              </a:rPr>
              <a:t> directive on the same line</a:t>
            </a:r>
          </a:p>
        </p:txBody>
      </p:sp>
      <p:sp>
        <p:nvSpPr>
          <p:cNvPr id="40966" name="Rectangle 5"/>
          <p:cNvSpPr>
            <a:spLocks noChangeArrowheads="1"/>
          </p:cNvSpPr>
          <p:nvPr/>
        </p:nvSpPr>
        <p:spPr bwMode="auto">
          <a:xfrm>
            <a:off x="2438400" y="2743200"/>
            <a:ext cx="3200400" cy="2590800"/>
          </a:xfrm>
          <a:prstGeom prst="rect">
            <a:avLst/>
          </a:prstGeom>
          <a:solidFill>
            <a:srgbClr val="EAF3FC"/>
          </a:solidFill>
          <a:ln w="9525">
            <a:noFill/>
            <a:miter lim="800000"/>
            <a:headEnd/>
            <a:tailEnd/>
          </a:ln>
        </p:spPr>
        <p:txBody>
          <a:bodyPr lIns="92075" tIns="46038" rIns="92075" bIns="46038">
            <a:spAutoFit/>
          </a:bodyPr>
          <a:lstStyle/>
          <a:p>
            <a:pPr algn="l" eaLnBrk="0" hangingPunct="0"/>
            <a:r>
              <a:rPr lang="zh-CN" altLang="en-US" sz="2000" dirty="0"/>
              <a:t> </a:t>
            </a:r>
            <a:r>
              <a:rPr lang="en-US" altLang="zh-CN" sz="2000" dirty="0"/>
              <a:t>double  res[MAX];  </a:t>
            </a:r>
            <a:r>
              <a:rPr lang="en-US" altLang="zh-CN" sz="2000" dirty="0" err="1"/>
              <a:t>int</a:t>
            </a:r>
            <a:r>
              <a:rPr lang="en-US" altLang="zh-CN" sz="2000" dirty="0"/>
              <a:t> </a:t>
            </a:r>
            <a:r>
              <a:rPr lang="en-US" altLang="zh-CN" sz="2000" dirty="0" err="1"/>
              <a:t>i</a:t>
            </a:r>
            <a:r>
              <a:rPr lang="en-US" altLang="zh-CN" sz="2000" dirty="0"/>
              <a:t>;</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a:t>
            </a:r>
          </a:p>
          <a:p>
            <a:pPr algn="l" eaLnBrk="0" hangingPunct="0"/>
            <a:r>
              <a:rPr lang="en-US" altLang="zh-CN" sz="2000" dirty="0"/>
              <a:t>{	</a:t>
            </a:r>
          </a:p>
          <a:p>
            <a:pPr algn="l" eaLnBrk="0" hangingPunct="0"/>
            <a:r>
              <a:rPr lang="en-US" altLang="zh-CN" sz="2000" b="1" dirty="0"/>
              <a:t>    </a:t>
            </a:r>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for</a:t>
            </a:r>
          </a:p>
          <a:p>
            <a:pPr algn="l" eaLnBrk="0" hangingPunct="0"/>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res[</a:t>
            </a:r>
            <a:r>
              <a:rPr lang="en-US" altLang="zh-CN" sz="2000" dirty="0" err="1"/>
              <a:t>i</a:t>
            </a:r>
            <a:r>
              <a:rPr lang="en-US" altLang="zh-CN" sz="2000" dirty="0"/>
              <a:t>] = huge();</a:t>
            </a:r>
          </a:p>
          <a:p>
            <a:pPr algn="l" eaLnBrk="0" hangingPunct="0"/>
            <a:r>
              <a:rPr lang="en-US" altLang="zh-CN" sz="2000" dirty="0"/>
              <a:t>    } </a:t>
            </a:r>
          </a:p>
          <a:p>
            <a:pPr algn="l" eaLnBrk="0" hangingPunct="0"/>
            <a:r>
              <a:rPr lang="en-US" altLang="zh-CN" sz="2000" dirty="0"/>
              <a:t>}	</a:t>
            </a:r>
          </a:p>
        </p:txBody>
      </p:sp>
      <p:sp>
        <p:nvSpPr>
          <p:cNvPr id="3171334" name="Rectangle 6"/>
          <p:cNvSpPr>
            <a:spLocks noChangeArrowheads="1"/>
          </p:cNvSpPr>
          <p:nvPr/>
        </p:nvSpPr>
        <p:spPr bwMode="auto">
          <a:xfrm>
            <a:off x="6553200" y="5486401"/>
            <a:ext cx="2819400" cy="409575"/>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These are equivalent </a:t>
            </a:r>
          </a:p>
        </p:txBody>
      </p:sp>
      <p:sp>
        <p:nvSpPr>
          <p:cNvPr id="40968" name="Rectangle 7"/>
          <p:cNvSpPr>
            <a:spLocks noChangeArrowheads="1"/>
          </p:cNvSpPr>
          <p:nvPr/>
        </p:nvSpPr>
        <p:spPr bwMode="auto">
          <a:xfrm>
            <a:off x="6781800" y="2819401"/>
            <a:ext cx="3505200" cy="1939635"/>
          </a:xfrm>
          <a:prstGeom prst="rect">
            <a:avLst/>
          </a:prstGeom>
          <a:solidFill>
            <a:srgbClr val="EAF3FC"/>
          </a:solidFill>
          <a:ln w="9525">
            <a:noFill/>
            <a:miter lim="800000"/>
            <a:headEnd/>
            <a:tailEnd/>
          </a:ln>
        </p:spPr>
        <p:txBody>
          <a:bodyPr wrap="square" lIns="92075" tIns="46038" rIns="92075" bIns="46038">
            <a:spAutoFit/>
          </a:bodyPr>
          <a:lstStyle/>
          <a:p>
            <a:pPr algn="l" eaLnBrk="0" hangingPunct="0"/>
            <a:r>
              <a:rPr lang="zh-CN" altLang="en-US" sz="2000" dirty="0"/>
              <a:t> </a:t>
            </a:r>
            <a:r>
              <a:rPr lang="en-US" altLang="zh-CN" sz="2000" dirty="0"/>
              <a:t>double  res[MAX];  </a:t>
            </a:r>
            <a:r>
              <a:rPr lang="en-US" altLang="zh-CN" sz="2000" dirty="0" err="1"/>
              <a:t>int</a:t>
            </a:r>
            <a:r>
              <a:rPr lang="en-US" altLang="zh-CN" sz="2000" dirty="0"/>
              <a:t> i;</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a:t>
            </a:r>
          </a:p>
          <a:p>
            <a:pPr algn="l" eaLnBrk="0" hangingPunct="0"/>
            <a:r>
              <a:rPr lang="en-US" altLang="zh-CN" sz="2000" dirty="0"/>
              <a:t>    for (i=0;i&lt; MAX; i++) {</a:t>
            </a:r>
          </a:p>
          <a:p>
            <a:pPr algn="l" eaLnBrk="0" hangingPunct="0"/>
            <a:r>
              <a:rPr lang="en-US" altLang="zh-CN" sz="2000" dirty="0"/>
              <a:t>         res[i] = huge();</a:t>
            </a:r>
          </a:p>
          <a:p>
            <a:pPr algn="l" eaLnBrk="0" hangingPunct="0"/>
            <a:r>
              <a:rPr lang="en-US" altLang="zh-CN" sz="2000" dirty="0"/>
              <a:t>    } </a:t>
            </a:r>
          </a:p>
          <a:p>
            <a:pPr algn="l" eaLnBrk="0" hangingPunct="0"/>
            <a:r>
              <a:rPr lang="en-US" altLang="zh-CN" sz="2000" dirty="0"/>
              <a:t>	</a:t>
            </a:r>
          </a:p>
        </p:txBody>
      </p:sp>
      <p:sp>
        <p:nvSpPr>
          <p:cNvPr id="40969" name="Line 8"/>
          <p:cNvSpPr>
            <a:spLocks noChangeShapeType="1"/>
          </p:cNvSpPr>
          <p:nvPr/>
        </p:nvSpPr>
        <p:spPr bwMode="auto">
          <a:xfrm flipH="1" flipV="1">
            <a:off x="5867400" y="5181600"/>
            <a:ext cx="609600" cy="457200"/>
          </a:xfrm>
          <a:prstGeom prst="line">
            <a:avLst/>
          </a:prstGeom>
          <a:noFill/>
          <a:ln w="38100">
            <a:solidFill>
              <a:schemeClr val="tx1"/>
            </a:solidFill>
            <a:round/>
            <a:headEnd type="none" w="sm" len="sm"/>
            <a:tailEnd type="arrow" w="med" len="med"/>
          </a:ln>
        </p:spPr>
        <p:txBody>
          <a:bodyPr wrap="none" anchor="ctr"/>
          <a:lstStyle/>
          <a:p>
            <a:endParaRPr lang="en-US"/>
          </a:p>
        </p:txBody>
      </p:sp>
      <p:sp>
        <p:nvSpPr>
          <p:cNvPr id="40970" name="Line 9"/>
          <p:cNvSpPr>
            <a:spLocks noChangeShapeType="1"/>
          </p:cNvSpPr>
          <p:nvPr/>
        </p:nvSpPr>
        <p:spPr bwMode="auto">
          <a:xfrm flipV="1">
            <a:off x="7772400" y="4876800"/>
            <a:ext cx="228600" cy="609600"/>
          </a:xfrm>
          <a:prstGeom prst="line">
            <a:avLst/>
          </a:prstGeom>
          <a:noFill/>
          <a:ln w="38100">
            <a:solidFill>
              <a:schemeClr val="tx1"/>
            </a:solidFill>
            <a:round/>
            <a:headEnd type="none" w="sm" len="sm"/>
            <a:tailEnd type="arrow" w="med" len="med"/>
          </a:ln>
        </p:spPr>
        <p:txBody>
          <a:bodyPr wrap="none" anchor="ctr"/>
          <a:lstStyle/>
          <a:p>
            <a:endParaRPr lang="en-US"/>
          </a:p>
        </p:txBody>
      </p:sp>
    </p:spTree>
    <p:extLst>
      <p:ext uri="{BB962C8B-B14F-4D97-AF65-F5344CB8AC3E}">
        <p14:creationId xmlns:p14="http://schemas.microsoft.com/office/powerpoint/2010/main" val="408157749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D3473D72-5434-4DC1-AD0F-5EF64C4926AE}" type="slidenum">
              <a:rPr lang="zh-CN" altLang="en-US"/>
              <a:pPr>
                <a:defRPr/>
              </a:pPr>
              <a:t>45</a:t>
            </a:fld>
            <a:endParaRPr lang="en-US" altLang="zh-CN"/>
          </a:p>
        </p:txBody>
      </p:sp>
      <p:sp>
        <p:nvSpPr>
          <p:cNvPr id="41987" name="Rectangle 2"/>
          <p:cNvSpPr>
            <a:spLocks noGrp="1" noChangeArrowheads="1"/>
          </p:cNvSpPr>
          <p:nvPr>
            <p:ph type="title"/>
          </p:nvPr>
        </p:nvSpPr>
        <p:spPr/>
        <p:txBody>
          <a:bodyPr/>
          <a:lstStyle/>
          <a:p>
            <a:pPr eaLnBrk="1" hangingPunct="1"/>
            <a:r>
              <a:rPr lang="en-US" dirty="0"/>
              <a:t>Working with loops</a:t>
            </a:r>
          </a:p>
        </p:txBody>
      </p:sp>
      <p:sp>
        <p:nvSpPr>
          <p:cNvPr id="41988" name="Rectangle 3"/>
          <p:cNvSpPr>
            <a:spLocks noGrp="1" noChangeArrowheads="1"/>
          </p:cNvSpPr>
          <p:nvPr>
            <p:ph type="body" idx="1"/>
          </p:nvPr>
        </p:nvSpPr>
        <p:spPr>
          <a:xfrm>
            <a:off x="432486" y="1184099"/>
            <a:ext cx="11504141" cy="2627312"/>
          </a:xfrm>
        </p:spPr>
        <p:txBody>
          <a:bodyPr/>
          <a:lstStyle/>
          <a:p>
            <a:pPr eaLnBrk="1" hangingPunct="1"/>
            <a:r>
              <a:rPr lang="en-US" dirty="0"/>
              <a:t>Basic approach</a:t>
            </a:r>
          </a:p>
          <a:p>
            <a:pPr lvl="1" eaLnBrk="1" hangingPunct="1"/>
            <a:r>
              <a:rPr lang="en-US" dirty="0"/>
              <a:t>Find compute intensive loops</a:t>
            </a:r>
          </a:p>
          <a:p>
            <a:pPr lvl="1" eaLnBrk="1" hangingPunct="1"/>
            <a:r>
              <a:rPr lang="en-US" dirty="0"/>
              <a:t>Make the loop iterations independent ... So they can safely execute in any order without </a:t>
            </a:r>
            <a:br>
              <a:rPr lang="en-US" dirty="0"/>
            </a:br>
            <a:r>
              <a:rPr lang="en-US" dirty="0"/>
              <a:t>loop-carried dependencies</a:t>
            </a:r>
          </a:p>
          <a:p>
            <a:pPr lvl="1" eaLnBrk="1" hangingPunct="1"/>
            <a:r>
              <a:rPr lang="en-US" dirty="0"/>
              <a:t>Place the appropriate </a:t>
            </a:r>
            <a:r>
              <a:rPr lang="en-US" dirty="0" err="1"/>
              <a:t>OpenMP</a:t>
            </a:r>
            <a:r>
              <a:rPr lang="en-US" dirty="0"/>
              <a:t> directive and test</a:t>
            </a:r>
          </a:p>
        </p:txBody>
      </p:sp>
      <p:sp>
        <p:nvSpPr>
          <p:cNvPr id="41989" name="Rectangle 4"/>
          <p:cNvSpPr>
            <a:spLocks noChangeArrowheads="1"/>
          </p:cNvSpPr>
          <p:nvPr/>
        </p:nvSpPr>
        <p:spPr bwMode="auto">
          <a:xfrm>
            <a:off x="1812926" y="4240036"/>
            <a:ext cx="3228975" cy="1981200"/>
          </a:xfrm>
          <a:prstGeom prst="rect">
            <a:avLst/>
          </a:prstGeom>
          <a:solidFill>
            <a:srgbClr val="F7FDFF"/>
          </a:solidFill>
          <a:ln w="9525">
            <a:noFill/>
            <a:miter lim="800000"/>
            <a:headEnd/>
            <a:tailEnd/>
          </a:ln>
        </p:spPr>
        <p:txBody>
          <a:bodyPr lIns="92075" tIns="46038" rIns="92075" bIns="46038">
            <a:spAutoFit/>
          </a:bodyPr>
          <a:lstStyle/>
          <a:p>
            <a:pPr algn="l" eaLnBrk="0" hangingPunct="0"/>
            <a:r>
              <a:rPr lang="zh-CN" altLang="en-US" dirty="0"/>
              <a:t>    </a:t>
            </a:r>
            <a:r>
              <a:rPr lang="en-US" altLang="zh-CN" sz="2000" dirty="0" err="1"/>
              <a:t>int</a:t>
            </a:r>
            <a:r>
              <a:rPr lang="en-US" altLang="zh-CN" sz="2000" dirty="0"/>
              <a:t> </a:t>
            </a:r>
            <a:r>
              <a:rPr lang="en-US" altLang="zh-CN" sz="2000" dirty="0" err="1"/>
              <a:t>i</a:t>
            </a:r>
            <a:r>
              <a:rPr lang="en-US" altLang="zh-CN" sz="2000" dirty="0"/>
              <a:t>, j, A[MAX];</a:t>
            </a:r>
          </a:p>
          <a:p>
            <a:pPr algn="l" eaLnBrk="0" hangingPunct="0"/>
            <a:r>
              <a:rPr lang="en-US" altLang="zh-CN" sz="2000" dirty="0"/>
              <a:t>     j = 5;</a:t>
            </a:r>
          </a:p>
          <a:p>
            <a:pPr algn="l" eaLnBrk="0" hangingPunct="0"/>
            <a:r>
              <a:rPr lang="en-US" altLang="zh-CN" sz="2000" dirty="0">
                <a:solidFill>
                  <a:srgbClr val="FFFF66"/>
                </a:solidFill>
              </a:rPr>
              <a:t> </a:t>
            </a:r>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j +=2;</a:t>
            </a:r>
          </a:p>
          <a:p>
            <a:pPr algn="l" eaLnBrk="0" hangingPunct="0"/>
            <a:r>
              <a:rPr lang="en-US" altLang="zh-CN" sz="2000" dirty="0"/>
              <a:t>         A[</a:t>
            </a:r>
            <a:r>
              <a:rPr lang="en-US" altLang="zh-CN" sz="2000" dirty="0" err="1"/>
              <a:t>i</a:t>
            </a:r>
            <a:r>
              <a:rPr lang="en-US" altLang="zh-CN" sz="2000" dirty="0"/>
              <a:t>] = big(j); </a:t>
            </a:r>
          </a:p>
          <a:p>
            <a:pPr algn="l" eaLnBrk="0" hangingPunct="0"/>
            <a:r>
              <a:rPr lang="en-US" altLang="zh-CN" sz="2000" dirty="0"/>
              <a:t>    } </a:t>
            </a:r>
          </a:p>
        </p:txBody>
      </p:sp>
      <p:grpSp>
        <p:nvGrpSpPr>
          <p:cNvPr id="2" name="Group 12"/>
          <p:cNvGrpSpPr>
            <a:grpSpLocks/>
          </p:cNvGrpSpPr>
          <p:nvPr/>
        </p:nvGrpSpPr>
        <p:grpSpPr bwMode="auto">
          <a:xfrm>
            <a:off x="3440114" y="3940175"/>
            <a:ext cx="7227887" cy="2662238"/>
            <a:chOff x="1207" y="2482"/>
            <a:chExt cx="4553" cy="1726"/>
          </a:xfrm>
        </p:grpSpPr>
        <p:sp>
          <p:nvSpPr>
            <p:cNvPr id="41991" name="Rectangle 5"/>
            <p:cNvSpPr>
              <a:spLocks noChangeArrowheads="1"/>
            </p:cNvSpPr>
            <p:nvPr/>
          </p:nvSpPr>
          <p:spPr bwMode="auto">
            <a:xfrm>
              <a:off x="3474" y="2657"/>
              <a:ext cx="2286" cy="1258"/>
            </a:xfrm>
            <a:prstGeom prst="rect">
              <a:avLst/>
            </a:prstGeom>
            <a:solidFill>
              <a:srgbClr val="F7FDFF"/>
            </a:solidFill>
            <a:ln w="9525">
              <a:noFill/>
              <a:miter lim="800000"/>
              <a:headEnd/>
              <a:tailEnd/>
            </a:ln>
          </p:spPr>
          <p:txBody>
            <a:bodyPr wrap="square" lIns="92075" tIns="46038" rIns="92075" bIns="46038">
              <a:spAutoFit/>
            </a:bodyPr>
            <a:lstStyle/>
            <a:p>
              <a:pPr algn="l" eaLnBrk="0" hangingPunct="0"/>
              <a:r>
                <a:rPr lang="zh-CN" altLang="en-US" dirty="0"/>
                <a:t>    </a:t>
              </a:r>
              <a:r>
                <a:rPr lang="en-US" altLang="zh-CN" sz="2000" dirty="0" err="1"/>
                <a:t>int</a:t>
              </a:r>
              <a:r>
                <a:rPr lang="en-US" altLang="zh-CN" sz="2000" dirty="0"/>
                <a:t> i,  A[MAX];</a:t>
              </a:r>
            </a:p>
            <a:p>
              <a:pPr algn="l" eaLnBrk="0" hangingPunct="0"/>
              <a:r>
                <a:rPr lang="en-US" altLang="zh-CN" sz="2000" dirty="0">
                  <a:solidFill>
                    <a:srgbClr val="C00000"/>
                  </a:solidFill>
                </a:rPr>
                <a:t>    </a:t>
              </a:r>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a:t>
              </a:r>
            </a:p>
            <a:p>
              <a:pPr algn="l" eaLnBrk="0" hangingPunct="0"/>
              <a:r>
                <a:rPr lang="en-US" altLang="zh-CN" sz="2000" dirty="0">
                  <a:solidFill>
                    <a:srgbClr val="FFFF66"/>
                  </a:solidFill>
                </a:rPr>
                <a:t> </a:t>
              </a:r>
              <a:r>
                <a:rPr lang="en-US" altLang="zh-CN" sz="2000" dirty="0"/>
                <a:t>    for (i=0;i&lt; MAX; i++) {</a:t>
              </a:r>
            </a:p>
            <a:p>
              <a:pPr algn="l" eaLnBrk="0" hangingPunct="0"/>
              <a:r>
                <a:rPr lang="en-US" altLang="zh-CN" sz="2000" dirty="0"/>
                <a:t>         </a:t>
              </a:r>
              <a:r>
                <a:rPr lang="en-US" altLang="zh-CN" sz="2000" dirty="0" err="1"/>
                <a:t>int</a:t>
              </a:r>
              <a:r>
                <a:rPr lang="en-US" altLang="zh-CN" sz="2000" dirty="0"/>
                <a:t> j = 5 + 2*(i+1);</a:t>
              </a:r>
            </a:p>
            <a:p>
              <a:pPr algn="l" eaLnBrk="0" hangingPunct="0"/>
              <a:r>
                <a:rPr lang="en-US" altLang="zh-CN" sz="2000" dirty="0"/>
                <a:t>          A[i] = big(j); </a:t>
              </a:r>
            </a:p>
            <a:p>
              <a:pPr algn="l" eaLnBrk="0" hangingPunct="0"/>
              <a:r>
                <a:rPr lang="en-US" altLang="zh-CN" sz="2000" dirty="0"/>
                <a:t>    } </a:t>
              </a:r>
            </a:p>
          </p:txBody>
        </p:sp>
        <p:grpSp>
          <p:nvGrpSpPr>
            <p:cNvPr id="41992" name="Group 11"/>
            <p:cNvGrpSpPr>
              <a:grpSpLocks/>
            </p:cNvGrpSpPr>
            <p:nvPr/>
          </p:nvGrpSpPr>
          <p:grpSpPr bwMode="auto">
            <a:xfrm>
              <a:off x="1207" y="2482"/>
              <a:ext cx="2715" cy="1726"/>
              <a:chOff x="1207" y="2482"/>
              <a:chExt cx="2715" cy="1726"/>
            </a:xfrm>
          </p:grpSpPr>
          <p:sp>
            <p:nvSpPr>
              <p:cNvPr id="41993" name="Text Box 6"/>
              <p:cNvSpPr txBox="1">
                <a:spLocks noChangeArrowheads="1"/>
              </p:cNvSpPr>
              <p:nvPr/>
            </p:nvSpPr>
            <p:spPr bwMode="auto">
              <a:xfrm>
                <a:off x="2340" y="3547"/>
                <a:ext cx="1116" cy="661"/>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sz="2000" dirty="0"/>
                  <a:t>Remove loop carried dependence</a:t>
                </a:r>
              </a:p>
            </p:txBody>
          </p:sp>
          <p:sp>
            <p:nvSpPr>
              <p:cNvPr id="41994" name="Line 7"/>
              <p:cNvSpPr>
                <a:spLocks noChangeShapeType="1"/>
              </p:cNvSpPr>
              <p:nvPr/>
            </p:nvSpPr>
            <p:spPr bwMode="auto">
              <a:xfrm flipH="1" flipV="1">
                <a:off x="1207" y="3419"/>
                <a:ext cx="1106" cy="458"/>
              </a:xfrm>
              <a:prstGeom prst="line">
                <a:avLst/>
              </a:prstGeom>
              <a:noFill/>
              <a:ln w="38100">
                <a:solidFill>
                  <a:schemeClr val="tx1"/>
                </a:solidFill>
                <a:round/>
                <a:headEnd type="none" w="sm" len="sm"/>
                <a:tailEnd type="arrow" w="med" len="med"/>
              </a:ln>
            </p:spPr>
            <p:txBody>
              <a:bodyPr/>
              <a:lstStyle/>
              <a:p>
                <a:endParaRPr lang="en-US"/>
              </a:p>
            </p:txBody>
          </p:sp>
          <p:sp>
            <p:nvSpPr>
              <p:cNvPr id="41995" name="Line 8"/>
              <p:cNvSpPr>
                <a:spLocks noChangeShapeType="1"/>
              </p:cNvSpPr>
              <p:nvPr/>
            </p:nvSpPr>
            <p:spPr bwMode="auto">
              <a:xfrm flipV="1">
                <a:off x="3474" y="3465"/>
                <a:ext cx="448" cy="476"/>
              </a:xfrm>
              <a:prstGeom prst="line">
                <a:avLst/>
              </a:prstGeom>
              <a:noFill/>
              <a:ln w="38100">
                <a:solidFill>
                  <a:schemeClr val="tx1"/>
                </a:solidFill>
                <a:round/>
                <a:headEnd type="none" w="sm" len="sm"/>
                <a:tailEnd type="arrow" w="med" len="med"/>
              </a:ln>
            </p:spPr>
            <p:txBody>
              <a:bodyPr/>
              <a:lstStyle/>
              <a:p>
                <a:endParaRPr lang="en-US"/>
              </a:p>
            </p:txBody>
          </p:sp>
          <p:sp>
            <p:nvSpPr>
              <p:cNvPr id="41996" name="Text Box 9"/>
              <p:cNvSpPr txBox="1">
                <a:spLocks noChangeArrowheads="1"/>
              </p:cNvSpPr>
              <p:nvPr/>
            </p:nvSpPr>
            <p:spPr bwMode="auto">
              <a:xfrm>
                <a:off x="2143" y="2482"/>
                <a:ext cx="1207" cy="602"/>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dirty="0"/>
                  <a:t>Note: loop index “i” is private by default</a:t>
                </a:r>
              </a:p>
            </p:txBody>
          </p:sp>
          <p:sp>
            <p:nvSpPr>
              <p:cNvPr id="41997" name="Line 10"/>
              <p:cNvSpPr>
                <a:spLocks noChangeShapeType="1"/>
              </p:cNvSpPr>
              <p:nvPr/>
            </p:nvSpPr>
            <p:spPr bwMode="auto">
              <a:xfrm>
                <a:off x="3355" y="2770"/>
                <a:ext cx="349" cy="314"/>
              </a:xfrm>
              <a:prstGeom prst="line">
                <a:avLst/>
              </a:prstGeom>
              <a:noFill/>
              <a:ln w="38100">
                <a:solidFill>
                  <a:schemeClr val="tx1"/>
                </a:solidFill>
                <a:round/>
                <a:headEnd type="none" w="sm" len="sm"/>
                <a:tailEnd type="arrow" w="med" len="med"/>
              </a:ln>
            </p:spPr>
            <p:txBody>
              <a:bodyPr/>
              <a:lstStyle/>
              <a:p>
                <a:endParaRPr lang="en-US"/>
              </a:p>
            </p:txBody>
          </p:sp>
        </p:grpSp>
      </p:grpSp>
    </p:spTree>
    <p:extLst>
      <p:ext uri="{BB962C8B-B14F-4D97-AF65-F5344CB8AC3E}">
        <p14:creationId xmlns:p14="http://schemas.microsoft.com/office/powerpoint/2010/main" val="313482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51E13EAE-A081-4A9F-9B23-55D9704D40FE}" type="slidenum">
              <a:rPr lang="zh-CN" altLang="en-US"/>
              <a:pPr>
                <a:defRPr/>
              </a:pPr>
              <a:t>46</a:t>
            </a:fld>
            <a:endParaRPr lang="en-US" altLang="zh-CN"/>
          </a:p>
        </p:txBody>
      </p:sp>
      <p:sp>
        <p:nvSpPr>
          <p:cNvPr id="43011" name="Rectangle 2"/>
          <p:cNvSpPr>
            <a:spLocks noGrp="1" noChangeArrowheads="1"/>
          </p:cNvSpPr>
          <p:nvPr>
            <p:ph type="title"/>
          </p:nvPr>
        </p:nvSpPr>
        <p:spPr>
          <a:xfrm>
            <a:off x="452138" y="275239"/>
            <a:ext cx="8496300" cy="469900"/>
          </a:xfrm>
          <a:noFill/>
        </p:spPr>
        <p:txBody>
          <a:bodyPr/>
          <a:lstStyle/>
          <a:p>
            <a:pPr eaLnBrk="1" hangingPunct="1">
              <a:lnSpc>
                <a:spcPct val="89000"/>
              </a:lnSpc>
            </a:pPr>
            <a:r>
              <a:rPr lang="en-US" altLang="zh-CN" dirty="0">
                <a:ea typeface="SimSun" pitchFamily="2" charset="-122"/>
              </a:rPr>
              <a:t>Reduction</a:t>
            </a:r>
          </a:p>
        </p:txBody>
      </p:sp>
      <p:sp>
        <p:nvSpPr>
          <p:cNvPr id="43012" name="Rectangle 3"/>
          <p:cNvSpPr>
            <a:spLocks noGrp="1" noChangeArrowheads="1"/>
          </p:cNvSpPr>
          <p:nvPr>
            <p:ph type="body" idx="1"/>
          </p:nvPr>
        </p:nvSpPr>
        <p:spPr>
          <a:xfrm>
            <a:off x="691978" y="3838576"/>
            <a:ext cx="11257006" cy="2182843"/>
          </a:xfrm>
          <a:noFill/>
        </p:spPr>
        <p:txBody>
          <a:bodyPr/>
          <a:lstStyle/>
          <a:p>
            <a:pPr eaLnBrk="1" hangingPunct="1">
              <a:lnSpc>
                <a:spcPct val="94000"/>
              </a:lnSpc>
            </a:pPr>
            <a:r>
              <a:rPr lang="en-US" altLang="zh-CN" sz="2000" dirty="0">
                <a:ea typeface="SimSun" pitchFamily="2" charset="-122"/>
              </a:rPr>
              <a:t>We are combining values into a single accumulation variable (</a:t>
            </a:r>
            <a:r>
              <a:rPr lang="en-US" altLang="zh-CN" sz="2000" dirty="0" err="1">
                <a:ea typeface="SimSun" pitchFamily="2" charset="-122"/>
              </a:rPr>
              <a:t>ave</a:t>
            </a:r>
            <a:r>
              <a:rPr lang="en-US" altLang="zh-CN" sz="2000" dirty="0">
                <a:ea typeface="SimSun" pitchFamily="2" charset="-122"/>
              </a:rPr>
              <a:t>) … there is a true dependence between loop iterations that can’t be trivially removed</a:t>
            </a:r>
          </a:p>
          <a:p>
            <a:pPr lvl="8">
              <a:lnSpc>
                <a:spcPct val="94000"/>
              </a:lnSpc>
            </a:pPr>
            <a:endParaRPr lang="en-US" altLang="zh-CN" sz="2000" dirty="0">
              <a:ea typeface="SimSun" pitchFamily="2" charset="-122"/>
            </a:endParaRPr>
          </a:p>
          <a:p>
            <a:pPr eaLnBrk="1" hangingPunct="1">
              <a:lnSpc>
                <a:spcPct val="94000"/>
              </a:lnSpc>
            </a:pPr>
            <a:r>
              <a:rPr lang="en-US" altLang="zh-CN" sz="2000" dirty="0">
                <a:ea typeface="SimSun" pitchFamily="2" charset="-122"/>
              </a:rPr>
              <a:t>This is a very common situation … it is called a “reduction”.</a:t>
            </a:r>
          </a:p>
          <a:p>
            <a:pPr lvl="8">
              <a:lnSpc>
                <a:spcPct val="94000"/>
              </a:lnSpc>
            </a:pPr>
            <a:endParaRPr lang="en-US" altLang="zh-CN" sz="2000" dirty="0">
              <a:ea typeface="SimSun" pitchFamily="2" charset="-122"/>
            </a:endParaRPr>
          </a:p>
          <a:p>
            <a:pPr eaLnBrk="1" hangingPunct="1">
              <a:lnSpc>
                <a:spcPct val="94000"/>
              </a:lnSpc>
            </a:pPr>
            <a:r>
              <a:rPr lang="en-US" altLang="zh-CN" sz="2000" dirty="0">
                <a:ea typeface="SimSun" pitchFamily="2" charset="-122"/>
              </a:rPr>
              <a:t>Support for reduction operations is included in most parallel programming environments.</a:t>
            </a:r>
          </a:p>
        </p:txBody>
      </p:sp>
      <p:sp>
        <p:nvSpPr>
          <p:cNvPr id="43013" name="Rectangle 4"/>
          <p:cNvSpPr>
            <a:spLocks noChangeArrowheads="1"/>
          </p:cNvSpPr>
          <p:nvPr/>
        </p:nvSpPr>
        <p:spPr bwMode="auto">
          <a:xfrm>
            <a:off x="3474722" y="1489366"/>
            <a:ext cx="4994907" cy="1939635"/>
          </a:xfrm>
          <a:prstGeom prst="rect">
            <a:avLst/>
          </a:prstGeom>
          <a:solidFill>
            <a:srgbClr val="F7FDFF"/>
          </a:solidFill>
          <a:ln w="28575">
            <a:solidFill>
              <a:srgbClr val="002060"/>
            </a:solidFill>
            <a:miter lim="800000"/>
            <a:headEnd/>
            <a:tailEnd/>
          </a:ln>
        </p:spPr>
        <p:txBody>
          <a:bodyPr wrap="square" lIns="92075" tIns="46038" rIns="92075" bIns="46038">
            <a:spAutoFit/>
          </a:bodyPr>
          <a:lstStyle/>
          <a:p>
            <a:pPr algn="l" eaLnBrk="0" hangingPunct="0"/>
            <a:r>
              <a:rPr lang="zh-CN" altLang="en-US" sz="2400" dirty="0"/>
              <a:t> </a:t>
            </a:r>
            <a:r>
              <a:rPr lang="en-US" altLang="zh-CN" sz="2400" dirty="0"/>
              <a:t>double  </a:t>
            </a:r>
            <a:r>
              <a:rPr lang="en-US" altLang="zh-CN" sz="2400" dirty="0" err="1"/>
              <a:t>ave</a:t>
            </a:r>
            <a:r>
              <a:rPr lang="en-US" altLang="zh-CN" sz="2400" dirty="0"/>
              <a:t>=0.0, A[MAX];    </a:t>
            </a:r>
            <a:r>
              <a:rPr lang="en-US" altLang="zh-CN" sz="2400" dirty="0" err="1"/>
              <a:t>int</a:t>
            </a:r>
            <a:r>
              <a:rPr lang="en-US" altLang="zh-CN" sz="2400" dirty="0"/>
              <a:t> </a:t>
            </a:r>
            <a:r>
              <a:rPr lang="en-US" altLang="zh-CN" sz="2400" dirty="0" err="1"/>
              <a:t>i</a:t>
            </a:r>
            <a:r>
              <a:rPr lang="en-US" altLang="zh-CN" sz="2400" dirty="0"/>
              <a:t>;</a:t>
            </a:r>
          </a:p>
          <a:p>
            <a:pPr algn="l" eaLnBrk="0" hangingPunct="0"/>
            <a:r>
              <a:rPr lang="en-US" altLang="zh-CN" sz="2400" dirty="0">
                <a:solidFill>
                  <a:srgbClr val="FFFF66"/>
                </a:solidFill>
              </a:rPr>
              <a:t> </a:t>
            </a:r>
            <a:r>
              <a:rPr lang="en-US" altLang="zh-CN" sz="2400" dirty="0"/>
              <a:t>  for (</a:t>
            </a:r>
            <a:r>
              <a:rPr lang="en-US" altLang="zh-CN" sz="2400" dirty="0" err="1"/>
              <a:t>i</a:t>
            </a:r>
            <a:r>
              <a:rPr lang="en-US" altLang="zh-CN" sz="2400" dirty="0"/>
              <a:t>=0;i&lt; MAX; </a:t>
            </a:r>
            <a:r>
              <a:rPr lang="en-US" altLang="zh-CN" sz="2400" dirty="0" err="1"/>
              <a:t>i</a:t>
            </a:r>
            <a:r>
              <a:rPr lang="en-US" altLang="zh-CN" sz="2400" dirty="0"/>
              <a:t>++) {</a:t>
            </a:r>
          </a:p>
          <a:p>
            <a:pPr algn="l" eaLnBrk="0" hangingPunct="0"/>
            <a:r>
              <a:rPr lang="en-US" altLang="zh-CN" sz="2400" dirty="0"/>
              <a:t>         </a:t>
            </a:r>
            <a:r>
              <a:rPr lang="en-US" altLang="zh-CN" sz="2400" dirty="0" err="1"/>
              <a:t>ave</a:t>
            </a:r>
            <a:r>
              <a:rPr lang="en-US" altLang="zh-CN" sz="2400" dirty="0"/>
              <a:t> + = A[</a:t>
            </a:r>
            <a:r>
              <a:rPr lang="en-US" altLang="zh-CN" sz="2400" dirty="0" err="1"/>
              <a:t>i</a:t>
            </a:r>
            <a:r>
              <a:rPr lang="en-US" altLang="zh-CN" sz="2400" dirty="0"/>
              <a:t>];</a:t>
            </a:r>
          </a:p>
          <a:p>
            <a:pPr algn="l" eaLnBrk="0" hangingPunct="0"/>
            <a:r>
              <a:rPr lang="en-US" altLang="zh-CN" sz="2400" dirty="0"/>
              <a:t>   } </a:t>
            </a:r>
          </a:p>
          <a:p>
            <a:pPr algn="l" eaLnBrk="0" hangingPunct="0"/>
            <a:r>
              <a:rPr lang="en-US" altLang="zh-CN" sz="2400" dirty="0"/>
              <a:t>   </a:t>
            </a:r>
            <a:r>
              <a:rPr lang="en-US" altLang="zh-CN" sz="2400" dirty="0" err="1"/>
              <a:t>ave</a:t>
            </a:r>
            <a:r>
              <a:rPr lang="en-US" altLang="zh-CN" sz="2400" dirty="0"/>
              <a:t> = </a:t>
            </a:r>
            <a:r>
              <a:rPr lang="en-US" altLang="zh-CN" sz="2400" dirty="0" err="1"/>
              <a:t>ave</a:t>
            </a:r>
            <a:r>
              <a:rPr lang="en-US" altLang="zh-CN" sz="2400" dirty="0"/>
              <a:t>/MAX; </a:t>
            </a:r>
          </a:p>
        </p:txBody>
      </p:sp>
      <p:sp>
        <p:nvSpPr>
          <p:cNvPr id="43014" name="Rectangle 5"/>
          <p:cNvSpPr>
            <a:spLocks noChangeArrowheads="1"/>
          </p:cNvSpPr>
          <p:nvPr/>
        </p:nvSpPr>
        <p:spPr bwMode="auto">
          <a:xfrm>
            <a:off x="691978" y="836581"/>
            <a:ext cx="9366422" cy="661988"/>
          </a:xfrm>
          <a:prstGeom prst="rect">
            <a:avLst/>
          </a:prstGeom>
          <a:noFill/>
          <a:ln w="9525">
            <a:noFill/>
            <a:miter lim="800000"/>
            <a:headEnd/>
            <a:tailEnd/>
          </a:ln>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pPr>
            <a:r>
              <a:rPr lang="en-US" altLang="zh-CN" sz="2000" dirty="0">
                <a:latin typeface="Arial" pitchFamily="34" charset="0"/>
                <a:ea typeface="SimSun" pitchFamily="2" charset="-122"/>
              </a:rPr>
              <a:t>How do we handle this case?</a:t>
            </a:r>
          </a:p>
        </p:txBody>
      </p:sp>
    </p:spTree>
    <p:extLst>
      <p:ext uri="{BB962C8B-B14F-4D97-AF65-F5344CB8AC3E}">
        <p14:creationId xmlns:p14="http://schemas.microsoft.com/office/powerpoint/2010/main" val="9368028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55E603C6-E5BF-4163-AC7F-673B9BD1E50F}" type="slidenum">
              <a:rPr lang="zh-CN" altLang="en-US"/>
              <a:pPr>
                <a:defRPr/>
              </a:pPr>
              <a:t>47</a:t>
            </a:fld>
            <a:endParaRPr lang="en-US" altLang="zh-CN"/>
          </a:p>
        </p:txBody>
      </p:sp>
      <p:sp>
        <p:nvSpPr>
          <p:cNvPr id="44035" name="Rectangle 2"/>
          <p:cNvSpPr>
            <a:spLocks noGrp="1" noChangeArrowheads="1"/>
          </p:cNvSpPr>
          <p:nvPr>
            <p:ph type="title"/>
          </p:nvPr>
        </p:nvSpPr>
        <p:spPr>
          <a:xfrm>
            <a:off x="593124" y="247650"/>
            <a:ext cx="9887551" cy="469900"/>
          </a:xfrm>
          <a:noFill/>
        </p:spPr>
        <p:txBody>
          <a:bodyPr/>
          <a:lstStyle/>
          <a:p>
            <a:pPr eaLnBrk="1" hangingPunct="1">
              <a:lnSpc>
                <a:spcPct val="89000"/>
              </a:lnSpc>
            </a:pPr>
            <a:r>
              <a:rPr lang="en-US" altLang="zh-CN">
                <a:ea typeface="SimSun" pitchFamily="2" charset="-122"/>
              </a:rPr>
              <a:t>Reduction</a:t>
            </a:r>
          </a:p>
        </p:txBody>
      </p:sp>
      <p:sp>
        <p:nvSpPr>
          <p:cNvPr id="44036" name="Rectangle 3"/>
          <p:cNvSpPr>
            <a:spLocks noGrp="1" noChangeArrowheads="1"/>
          </p:cNvSpPr>
          <p:nvPr>
            <p:ph type="body" idx="1"/>
          </p:nvPr>
        </p:nvSpPr>
        <p:spPr>
          <a:xfrm>
            <a:off x="444843" y="717550"/>
            <a:ext cx="11355860" cy="4159250"/>
          </a:xfrm>
          <a:noFill/>
        </p:spPr>
        <p:txBody>
          <a:bodyPr/>
          <a:lstStyle/>
          <a:p>
            <a:pPr eaLnBrk="1" hangingPunct="1">
              <a:lnSpc>
                <a:spcPct val="94000"/>
              </a:lnSpc>
            </a:pPr>
            <a:r>
              <a:rPr lang="en-US" altLang="zh-CN" dirty="0" err="1">
                <a:ea typeface="SimSun" pitchFamily="2" charset="-122"/>
              </a:rPr>
              <a:t>OpenMP</a:t>
            </a:r>
            <a:r>
              <a:rPr lang="en-US" altLang="zh-CN" dirty="0">
                <a:ea typeface="SimSun" pitchFamily="2" charset="-122"/>
              </a:rPr>
              <a:t> reduction clause:   </a:t>
            </a:r>
          </a:p>
          <a:p>
            <a:pPr lvl="2" eaLnBrk="1" hangingPunct="1">
              <a:lnSpc>
                <a:spcPct val="94000"/>
              </a:lnSpc>
              <a:buFontTx/>
              <a:buNone/>
            </a:pPr>
            <a:r>
              <a:rPr lang="en-US" altLang="zh-CN" dirty="0">
                <a:ea typeface="SimSun" pitchFamily="2" charset="-122"/>
              </a:rPr>
              <a:t>reduction (op : list)</a:t>
            </a:r>
          </a:p>
          <a:p>
            <a:pPr lvl="2" eaLnBrk="1" hangingPunct="1">
              <a:lnSpc>
                <a:spcPct val="94000"/>
              </a:lnSpc>
              <a:buFontTx/>
              <a:buNone/>
            </a:pPr>
            <a:endParaRPr lang="en-US" altLang="zh-CN" dirty="0">
              <a:ea typeface="SimSun" pitchFamily="2" charset="-122"/>
            </a:endParaRPr>
          </a:p>
          <a:p>
            <a:pPr eaLnBrk="1" hangingPunct="1"/>
            <a:r>
              <a:rPr lang="en-US" altLang="zh-CN" dirty="0">
                <a:ea typeface="SimSun" pitchFamily="2" charset="-122"/>
              </a:rPr>
              <a:t>Inside a parallel or a work-sharing construct:</a:t>
            </a:r>
          </a:p>
          <a:p>
            <a:pPr lvl="2" eaLnBrk="1" hangingPunct="1"/>
            <a:r>
              <a:rPr lang="en-US" altLang="zh-CN" sz="2000" dirty="0">
                <a:ea typeface="SimSun" pitchFamily="2" charset="-122"/>
              </a:rPr>
              <a:t>A local copy of each list variable is made and initialized depending on the “op” (e.g. 0 for “+”).</a:t>
            </a:r>
          </a:p>
          <a:p>
            <a:pPr lvl="2" eaLnBrk="1" hangingPunct="1"/>
            <a:r>
              <a:rPr lang="en-US" altLang="zh-CN" sz="2000" dirty="0">
                <a:ea typeface="SimSun" pitchFamily="2" charset="-122"/>
              </a:rPr>
              <a:t>Updates occur on the local copy. </a:t>
            </a:r>
          </a:p>
          <a:p>
            <a:pPr lvl="2" eaLnBrk="1" hangingPunct="1"/>
            <a:r>
              <a:rPr lang="en-US" altLang="zh-CN" sz="2000" dirty="0">
                <a:ea typeface="SimSun" pitchFamily="2" charset="-122"/>
              </a:rPr>
              <a:t>Local copies are reduced into a single value and combined with the original global value.</a:t>
            </a:r>
          </a:p>
          <a:p>
            <a:pPr lvl="2" eaLnBrk="1" hangingPunct="1"/>
            <a:endParaRPr lang="en-US" altLang="zh-CN" sz="2000" dirty="0">
              <a:ea typeface="SimSun" pitchFamily="2" charset="-122"/>
            </a:endParaRPr>
          </a:p>
          <a:p>
            <a:pPr eaLnBrk="1" hangingPunct="1"/>
            <a:r>
              <a:rPr lang="en-US" altLang="zh-CN" dirty="0">
                <a:ea typeface="SimSun" pitchFamily="2" charset="-122"/>
              </a:rPr>
              <a:t>The variables in “list” must be shared in the enclosing parallel region.  </a:t>
            </a:r>
          </a:p>
        </p:txBody>
      </p:sp>
      <p:sp>
        <p:nvSpPr>
          <p:cNvPr id="44037" name="Rectangle 4"/>
          <p:cNvSpPr>
            <a:spLocks noChangeArrowheads="1"/>
          </p:cNvSpPr>
          <p:nvPr/>
        </p:nvSpPr>
        <p:spPr bwMode="auto">
          <a:xfrm>
            <a:off x="3494089" y="4631723"/>
            <a:ext cx="5551487" cy="2001190"/>
          </a:xfrm>
          <a:prstGeom prst="rect">
            <a:avLst/>
          </a:prstGeom>
          <a:solidFill>
            <a:srgbClr val="F7FDFF"/>
          </a:solidFill>
          <a:ln w="9525">
            <a:noFill/>
            <a:miter lim="800000"/>
            <a:headEnd/>
            <a:tailEnd/>
          </a:ln>
        </p:spPr>
        <p:txBody>
          <a:bodyPr lIns="92075" tIns="46038" rIns="92075" bIns="46038">
            <a:spAutoFit/>
          </a:bodyPr>
          <a:lstStyle/>
          <a:p>
            <a:pPr algn="l" eaLnBrk="0" hangingPunct="0"/>
            <a:r>
              <a:rPr lang="en-US" altLang="zh-CN" dirty="0"/>
              <a:t> </a:t>
            </a:r>
            <a:r>
              <a:rPr lang="en-US" altLang="zh-CN" sz="2000" dirty="0"/>
              <a:t>double  </a:t>
            </a:r>
            <a:r>
              <a:rPr lang="en-US" altLang="zh-CN" sz="2000" dirty="0" err="1"/>
              <a:t>ave</a:t>
            </a:r>
            <a:r>
              <a:rPr lang="en-US" altLang="zh-CN" sz="2000" dirty="0"/>
              <a:t>=0.0, A[MAX];    </a:t>
            </a:r>
            <a:r>
              <a:rPr lang="en-US" altLang="zh-CN" sz="2000" dirty="0" err="1"/>
              <a:t>int</a:t>
            </a:r>
            <a:r>
              <a:rPr lang="en-US" altLang="zh-CN" sz="2000" dirty="0"/>
              <a:t> </a:t>
            </a:r>
            <a:r>
              <a:rPr lang="en-US" altLang="zh-CN" sz="2000" dirty="0" err="1"/>
              <a:t>i</a:t>
            </a:r>
            <a:r>
              <a:rPr lang="en-US" altLang="zh-CN" sz="2000" dirty="0"/>
              <a:t>;</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 reduction (+:</a:t>
            </a:r>
            <a:r>
              <a:rPr lang="en-US" altLang="zh-CN" sz="2000" b="1" dirty="0" err="1">
                <a:solidFill>
                  <a:srgbClr val="C00000"/>
                </a:solidFill>
              </a:rPr>
              <a:t>ave</a:t>
            </a:r>
            <a:r>
              <a:rPr lang="en-US" altLang="zh-CN" sz="2000" b="1" dirty="0">
                <a:solidFill>
                  <a:srgbClr val="C00000"/>
                </a:solidFill>
              </a:rPr>
              <a:t>)</a:t>
            </a:r>
          </a:p>
          <a:p>
            <a:pPr algn="l" eaLnBrk="0" hangingPunct="0"/>
            <a:r>
              <a:rPr lang="en-US" altLang="zh-CN" sz="2000" dirty="0">
                <a:solidFill>
                  <a:srgbClr val="FFFF66"/>
                </a:solidFill>
              </a:rPr>
              <a:t> </a:t>
            </a:r>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a:t>
            </a:r>
            <a:r>
              <a:rPr lang="en-US" altLang="zh-CN" sz="2000" dirty="0" err="1"/>
              <a:t>ave</a:t>
            </a:r>
            <a:r>
              <a:rPr lang="en-US" altLang="zh-CN" sz="2000" dirty="0"/>
              <a:t> + = A[</a:t>
            </a:r>
            <a:r>
              <a:rPr lang="en-US" altLang="zh-CN" sz="2000" dirty="0" err="1"/>
              <a:t>i</a:t>
            </a:r>
            <a:r>
              <a:rPr lang="en-US" altLang="zh-CN" sz="2000" dirty="0"/>
              <a:t>];</a:t>
            </a:r>
          </a:p>
          <a:p>
            <a:pPr algn="l" eaLnBrk="0" hangingPunct="0"/>
            <a:r>
              <a:rPr lang="en-US" altLang="zh-CN" sz="2000" dirty="0"/>
              <a:t>  } </a:t>
            </a:r>
          </a:p>
          <a:p>
            <a:pPr algn="l" eaLnBrk="0" hangingPunct="0"/>
            <a:r>
              <a:rPr lang="en-US" altLang="zh-CN" sz="2000" dirty="0"/>
              <a:t>  </a:t>
            </a:r>
            <a:r>
              <a:rPr lang="en-US" altLang="zh-CN" sz="2000" dirty="0" err="1"/>
              <a:t>ave</a:t>
            </a:r>
            <a:r>
              <a:rPr lang="en-US" altLang="zh-CN" sz="2000" dirty="0"/>
              <a:t> = </a:t>
            </a:r>
            <a:r>
              <a:rPr lang="en-US" altLang="zh-CN" sz="2000" dirty="0" err="1"/>
              <a:t>ave</a:t>
            </a:r>
            <a:r>
              <a:rPr lang="en-US" altLang="zh-CN" sz="2000" dirty="0"/>
              <a:t>/MAX; </a:t>
            </a:r>
          </a:p>
        </p:txBody>
      </p:sp>
    </p:spTree>
    <p:extLst>
      <p:ext uri="{BB962C8B-B14F-4D97-AF65-F5344CB8AC3E}">
        <p14:creationId xmlns:p14="http://schemas.microsoft.com/office/powerpoint/2010/main" val="23092325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5"/>
          <p:cNvSpPr>
            <a:spLocks noGrp="1"/>
          </p:cNvSpPr>
          <p:nvPr>
            <p:ph type="sldNum" sz="quarter" idx="10"/>
          </p:nvPr>
        </p:nvSpPr>
        <p:spPr>
          <a:xfrm>
            <a:off x="10154418" y="6548271"/>
            <a:ext cx="1905000" cy="307075"/>
          </a:xfrm>
        </p:spPr>
        <p:txBody>
          <a:bodyPr/>
          <a:lstStyle/>
          <a:p>
            <a:pPr algn="r">
              <a:defRPr/>
            </a:pPr>
            <a:fld id="{C99A2700-50B3-48C6-9DFA-1A20839D9A32}" type="slidenum">
              <a:rPr lang="zh-CN" altLang="en-US" sz="1200"/>
              <a:pPr algn="r">
                <a:defRPr/>
              </a:pPr>
              <a:t>48</a:t>
            </a:fld>
            <a:endParaRPr lang="en-US" altLang="zh-CN" sz="1200" dirty="0"/>
          </a:p>
        </p:txBody>
      </p:sp>
      <p:sp>
        <p:nvSpPr>
          <p:cNvPr id="45059" name="Rectangle 2"/>
          <p:cNvSpPr>
            <a:spLocks noGrp="1" noChangeArrowheads="1"/>
          </p:cNvSpPr>
          <p:nvPr>
            <p:ph type="title"/>
          </p:nvPr>
        </p:nvSpPr>
        <p:spPr>
          <a:xfrm>
            <a:off x="333632" y="0"/>
            <a:ext cx="10162919" cy="1143000"/>
          </a:xfrm>
        </p:spPr>
        <p:txBody>
          <a:bodyPr/>
          <a:lstStyle/>
          <a:p>
            <a:pPr eaLnBrk="1" hangingPunct="1"/>
            <a:r>
              <a:rPr lang="en-US" altLang="zh-CN" sz="3200" dirty="0">
                <a:ea typeface="SimSun" pitchFamily="2" charset="-122"/>
              </a:rPr>
              <a:t>OpenMP: Reduction operands/initial-values</a:t>
            </a:r>
          </a:p>
        </p:txBody>
      </p:sp>
      <p:sp>
        <p:nvSpPr>
          <p:cNvPr id="45060" name="Rectangle 3"/>
          <p:cNvSpPr>
            <a:spLocks noGrp="1" noChangeArrowheads="1"/>
          </p:cNvSpPr>
          <p:nvPr>
            <p:ph type="body" sz="half" idx="1"/>
          </p:nvPr>
        </p:nvSpPr>
        <p:spPr>
          <a:xfrm>
            <a:off x="1752600" y="788276"/>
            <a:ext cx="8223250" cy="742074"/>
          </a:xfrm>
        </p:spPr>
        <p:txBody>
          <a:bodyPr/>
          <a:lstStyle/>
          <a:p>
            <a:pPr eaLnBrk="1" hangingPunct="1"/>
            <a:r>
              <a:rPr lang="en-US" altLang="zh-CN" sz="2000" dirty="0">
                <a:ea typeface="SimSun" pitchFamily="2" charset="-122"/>
              </a:rPr>
              <a:t>Many different associative operands can be used with reduction:</a:t>
            </a:r>
          </a:p>
          <a:p>
            <a:pPr eaLnBrk="1" hangingPunct="1"/>
            <a:r>
              <a:rPr lang="en-US" altLang="zh-CN" sz="2000" dirty="0">
                <a:ea typeface="SimSun" pitchFamily="2" charset="-122"/>
              </a:rPr>
              <a:t>Initial values are the ones that make sense mathematically.</a:t>
            </a:r>
          </a:p>
        </p:txBody>
      </p:sp>
      <p:graphicFrame>
        <p:nvGraphicFramePr>
          <p:cNvPr id="3183620" name="Group 4"/>
          <p:cNvGraphicFramePr>
            <a:graphicFrameLocks noGrp="1"/>
          </p:cNvGraphicFramePr>
          <p:nvPr/>
        </p:nvGraphicFramePr>
        <p:xfrm>
          <a:off x="1981200" y="1545021"/>
          <a:ext cx="4004441" cy="2249424"/>
        </p:xfrm>
        <a:graphic>
          <a:graphicData uri="http://schemas.openxmlformats.org/drawingml/2006/table">
            <a:tbl>
              <a:tblPr/>
              <a:tblGrid>
                <a:gridCol w="1729190">
                  <a:extLst>
                    <a:ext uri="{9D8B030D-6E8A-4147-A177-3AD203B41FA5}">
                      <a16:colId xmlns:a16="http://schemas.microsoft.com/office/drawing/2014/main" val="20000"/>
                    </a:ext>
                  </a:extLst>
                </a:gridCol>
                <a:gridCol w="2275251">
                  <a:extLst>
                    <a:ext uri="{9D8B030D-6E8A-4147-A177-3AD203B41FA5}">
                      <a16:colId xmlns:a16="http://schemas.microsoft.com/office/drawing/2014/main" val="20001"/>
                    </a:ext>
                  </a:extLst>
                </a:gridCol>
              </a:tblGrid>
              <a:tr h="362607">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460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zh-CN" altLang="en-US" sz="20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min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Largest pos. number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max</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Most neg. number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183637" name="Group 21"/>
          <p:cNvGraphicFramePr>
            <a:graphicFrameLocks noGrp="1"/>
          </p:cNvGraphicFramePr>
          <p:nvPr/>
        </p:nvGraphicFramePr>
        <p:xfrm>
          <a:off x="1739900" y="4042662"/>
          <a:ext cx="3505200" cy="2729560"/>
        </p:xfrm>
        <a:graphic>
          <a:graphicData uri="http://schemas.openxmlformats.org/drawingml/2006/table">
            <a:tbl>
              <a:tblPr/>
              <a:tblGrid>
                <a:gridCol w="16002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304800">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C/C++ only</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47622">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&amp;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&amp;&amp;</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68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183665" name="Group 49"/>
          <p:cNvGraphicFramePr>
            <a:graphicFrameLocks noGrp="1"/>
          </p:cNvGraphicFramePr>
          <p:nvPr>
            <p:ph sz="quarter" idx="3"/>
          </p:nvPr>
        </p:nvGraphicFramePr>
        <p:xfrm>
          <a:off x="6138043" y="2380595"/>
          <a:ext cx="4181475" cy="3317431"/>
        </p:xfrm>
        <a:graphic>
          <a:graphicData uri="http://schemas.openxmlformats.org/drawingml/2006/table">
            <a:tbl>
              <a:tblPr/>
              <a:tblGrid>
                <a:gridCol w="1804988">
                  <a:extLst>
                    <a:ext uri="{9D8B030D-6E8A-4147-A177-3AD203B41FA5}">
                      <a16:colId xmlns:a16="http://schemas.microsoft.com/office/drawing/2014/main" val="20000"/>
                    </a:ext>
                  </a:extLst>
                </a:gridCol>
                <a:gridCol w="2376487">
                  <a:extLst>
                    <a:ext uri="{9D8B030D-6E8A-4147-A177-3AD203B41FA5}">
                      <a16:colId xmlns:a16="http://schemas.microsoft.com/office/drawing/2014/main" val="20001"/>
                    </a:ext>
                  </a:extLst>
                </a:gridCol>
              </a:tblGrid>
              <a:tr h="304800">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Fortran Only</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73050">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.AND.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.true.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.false.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.NEQV.</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.false.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.IEOR.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.IAND.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All bits 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.EQV.</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.true.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9D0D7504-C228-E945-89BD-FAE2FB6D1066}"/>
              </a:ext>
            </a:extLst>
          </p:cNvPr>
          <p:cNvSpPr txBox="1"/>
          <p:nvPr/>
        </p:nvSpPr>
        <p:spPr>
          <a:xfrm>
            <a:off x="5486401" y="5829300"/>
            <a:ext cx="4668017" cy="923330"/>
          </a:xfrm>
          <a:prstGeom prst="rect">
            <a:avLst/>
          </a:prstGeom>
          <a:noFill/>
          <a:ln>
            <a:solidFill>
              <a:schemeClr val="tx1"/>
            </a:solidFill>
          </a:ln>
        </p:spPr>
        <p:txBody>
          <a:bodyPr wrap="square" rtlCol="0">
            <a:spAutoFit/>
          </a:bodyPr>
          <a:lstStyle/>
          <a:p>
            <a:pPr algn="ctr"/>
            <a:r>
              <a:rPr lang="en-US" dirty="0"/>
              <a:t>OpenMP includes user defined reductions and array-sections as reduction variables </a:t>
            </a:r>
            <a:br>
              <a:rPr lang="en-US" dirty="0"/>
            </a:br>
            <a:r>
              <a:rPr lang="en-US" dirty="0"/>
              <a:t>(we just don’t cover those topics here)</a:t>
            </a:r>
          </a:p>
        </p:txBody>
      </p:sp>
    </p:spTree>
    <p:extLst>
      <p:ext uri="{BB962C8B-B14F-4D97-AF65-F5344CB8AC3E}">
        <p14:creationId xmlns:p14="http://schemas.microsoft.com/office/powerpoint/2010/main" val="1890731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3BF19413-CA4A-48C5-9238-07B76AB3631E}" type="slidenum">
              <a:rPr lang="zh-CN" altLang="en-US"/>
              <a:pPr>
                <a:defRPr/>
              </a:pPr>
              <a:t>49</a:t>
            </a:fld>
            <a:endParaRPr lang="en-US" altLang="zh-CN"/>
          </a:p>
        </p:txBody>
      </p:sp>
      <p:sp>
        <p:nvSpPr>
          <p:cNvPr id="46083" name="Rectangle 2"/>
          <p:cNvSpPr>
            <a:spLocks noGrp="1" noChangeArrowheads="1"/>
          </p:cNvSpPr>
          <p:nvPr>
            <p:ph type="title"/>
          </p:nvPr>
        </p:nvSpPr>
        <p:spPr/>
        <p:txBody>
          <a:bodyPr/>
          <a:lstStyle/>
          <a:p>
            <a:pPr eaLnBrk="1" hangingPunct="1"/>
            <a:r>
              <a:rPr lang="en-US" dirty="0"/>
              <a:t>Exercise: Pi with loops</a:t>
            </a:r>
          </a:p>
        </p:txBody>
      </p:sp>
      <p:sp>
        <p:nvSpPr>
          <p:cNvPr id="46084" name="Rectangle 3"/>
          <p:cNvSpPr>
            <a:spLocks noGrp="1" noChangeArrowheads="1"/>
          </p:cNvSpPr>
          <p:nvPr>
            <p:ph type="body" idx="1"/>
          </p:nvPr>
        </p:nvSpPr>
        <p:spPr/>
        <p:txBody>
          <a:bodyPr/>
          <a:lstStyle/>
          <a:p>
            <a:pPr eaLnBrk="1" hangingPunct="1"/>
            <a:r>
              <a:rPr lang="en-US" dirty="0"/>
              <a:t>Go back to the serial pi program and parallelize it with a loop construct</a:t>
            </a:r>
          </a:p>
          <a:p>
            <a:pPr eaLnBrk="1" hangingPunct="1"/>
            <a:r>
              <a:rPr lang="en-US" dirty="0"/>
              <a:t>Your goal is to minimize the number of changes made to the serial program.</a:t>
            </a:r>
          </a:p>
          <a:p>
            <a:pPr eaLnBrk="1" hangingPunct="1"/>
            <a:endParaRPr lang="en-US" dirty="0"/>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for</a:t>
            </a:r>
          </a:p>
          <a:p>
            <a:pPr marL="677862" lvl="2" indent="0" eaLnBrk="1" hangingPunct="1">
              <a:buNone/>
            </a:pPr>
            <a:r>
              <a:rPr lang="en-US" dirty="0"/>
              <a:t>#pragma </a:t>
            </a:r>
            <a:r>
              <a:rPr lang="en-US" dirty="0" err="1"/>
              <a:t>omp</a:t>
            </a:r>
            <a:r>
              <a:rPr lang="en-US" dirty="0"/>
              <a:t> parallel for</a:t>
            </a:r>
          </a:p>
          <a:p>
            <a:pPr marL="677862" lvl="2" indent="0" eaLnBrk="1" hangingPunct="1">
              <a:buNone/>
            </a:pPr>
            <a:r>
              <a:rPr lang="en-US" dirty="0"/>
              <a:t>#pragma </a:t>
            </a:r>
            <a:r>
              <a:rPr lang="en-US" dirty="0" err="1"/>
              <a:t>omp</a:t>
            </a:r>
            <a:r>
              <a:rPr lang="en-US" dirty="0"/>
              <a:t> for reduction(</a:t>
            </a:r>
            <a:r>
              <a:rPr lang="en-US" dirty="0" err="1"/>
              <a:t>op:list</a:t>
            </a:r>
            <a:r>
              <a:rPr lang="en-US" dirty="0"/>
              <a:t>)</a:t>
            </a:r>
          </a:p>
          <a:p>
            <a:pPr marL="677862" lvl="2" indent="0" eaLnBrk="1" hangingPunct="1">
              <a:buNone/>
            </a:pPr>
            <a:r>
              <a:rPr lang="en-US" dirty="0"/>
              <a:t>#pragma </a:t>
            </a:r>
            <a:r>
              <a:rPr lang="en-US" dirty="0" err="1"/>
              <a:t>omp</a:t>
            </a:r>
            <a:r>
              <a:rPr lang="en-US" dirty="0"/>
              <a:t> critical</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lvl="1" eaLnBrk="1" hangingPunct="1"/>
            <a:endParaRPr lang="en-US" dirty="0"/>
          </a:p>
        </p:txBody>
      </p:sp>
    </p:spTree>
    <p:extLst>
      <p:ext uri="{BB962C8B-B14F-4D97-AF65-F5344CB8AC3E}">
        <p14:creationId xmlns:p14="http://schemas.microsoft.com/office/powerpoint/2010/main" val="28283029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Rectangle 16">
            <a:extLst>
              <a:ext uri="{FF2B5EF4-FFF2-40B4-BE49-F238E27FC236}">
                <a16:creationId xmlns:a16="http://schemas.microsoft.com/office/drawing/2014/main" id="{3DA1F00B-7CF8-824C-855A-E0A4607C41B0}"/>
              </a:ext>
            </a:extLst>
          </p:cNvPr>
          <p:cNvSpPr>
            <a:spLocks noChangeArrowheads="1"/>
          </p:cNvSpPr>
          <p:nvPr/>
        </p:nvSpPr>
        <p:spPr bwMode="auto">
          <a:xfrm>
            <a:off x="4673601" y="3382534"/>
            <a:ext cx="2232025"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TASKGROUP</a:t>
            </a:r>
          </a:p>
        </p:txBody>
      </p:sp>
      <p:sp>
        <p:nvSpPr>
          <p:cNvPr id="26" name="Slide Number Placeholder 3"/>
          <p:cNvSpPr>
            <a:spLocks noGrp="1"/>
          </p:cNvSpPr>
          <p:nvPr>
            <p:ph type="sldNum" sz="quarter" idx="10"/>
          </p:nvPr>
        </p:nvSpPr>
        <p:spPr/>
        <p:txBody>
          <a:bodyPr/>
          <a:lstStyle/>
          <a:p>
            <a:pPr>
              <a:defRPr/>
            </a:pPr>
            <a:fld id="{C28CFCEF-03ED-4D47-8571-FA794F40F20A}" type="slidenum">
              <a:rPr lang="zh-CN" altLang="en-US"/>
              <a:pPr>
                <a:defRPr/>
              </a:pPr>
              <a:t>5</a:t>
            </a:fld>
            <a:endParaRPr lang="en-US" altLang="zh-CN"/>
          </a:p>
        </p:txBody>
      </p:sp>
      <p:sp>
        <p:nvSpPr>
          <p:cNvPr id="14339"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OpenMP</a:t>
            </a:r>
            <a:r>
              <a:rPr lang="en-US" altLang="zh-CN" baseline="30000" dirty="0">
                <a:ea typeface="SimSun" pitchFamily="2" charset="-122"/>
              </a:rPr>
              <a:t>*</a:t>
            </a:r>
            <a:r>
              <a:rPr lang="en-US" altLang="zh-CN" dirty="0">
                <a:ea typeface="SimSun" pitchFamily="2" charset="-122"/>
              </a:rPr>
              <a:t> Overview</a:t>
            </a:r>
            <a:endParaRPr lang="en-US" altLang="zh-CN" sz="3200" dirty="0">
              <a:solidFill>
                <a:schemeClr val="accent1"/>
              </a:solidFill>
              <a:ea typeface="SimSun" pitchFamily="2" charset="-122"/>
            </a:endParaRPr>
          </a:p>
        </p:txBody>
      </p:sp>
      <p:sp>
        <p:nvSpPr>
          <p:cNvPr id="14340" name="Rectangle 3"/>
          <p:cNvSpPr>
            <a:spLocks noChangeArrowheads="1"/>
          </p:cNvSpPr>
          <p:nvPr/>
        </p:nvSpPr>
        <p:spPr bwMode="auto">
          <a:xfrm>
            <a:off x="7051675" y="6105093"/>
            <a:ext cx="25939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omp_set_lock(lck)</a:t>
            </a:r>
          </a:p>
        </p:txBody>
      </p:sp>
      <p:sp>
        <p:nvSpPr>
          <p:cNvPr id="14341" name="Rectangle 4"/>
          <p:cNvSpPr>
            <a:spLocks noChangeArrowheads="1"/>
          </p:cNvSpPr>
          <p:nvPr/>
        </p:nvSpPr>
        <p:spPr bwMode="auto">
          <a:xfrm>
            <a:off x="126567" y="4965555"/>
            <a:ext cx="54419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#pragma omp parallel for private(A, B)</a:t>
            </a:r>
          </a:p>
        </p:txBody>
      </p:sp>
      <p:sp>
        <p:nvSpPr>
          <p:cNvPr id="14342" name="Rectangle 5"/>
          <p:cNvSpPr>
            <a:spLocks noChangeArrowheads="1"/>
          </p:cNvSpPr>
          <p:nvPr/>
        </p:nvSpPr>
        <p:spPr bwMode="auto">
          <a:xfrm>
            <a:off x="4492625" y="1213081"/>
            <a:ext cx="3013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#pragma omp critical</a:t>
            </a:r>
          </a:p>
        </p:txBody>
      </p:sp>
      <p:sp>
        <p:nvSpPr>
          <p:cNvPr id="14343" name="Rectangle 6"/>
          <p:cNvSpPr>
            <a:spLocks noChangeArrowheads="1"/>
          </p:cNvSpPr>
          <p:nvPr/>
        </p:nvSpPr>
        <p:spPr bwMode="auto">
          <a:xfrm>
            <a:off x="1636714" y="2303463"/>
            <a:ext cx="47466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do shared(a, b, c)</a:t>
            </a:r>
          </a:p>
        </p:txBody>
      </p:sp>
      <p:sp>
        <p:nvSpPr>
          <p:cNvPr id="14344" name="Rectangle 7"/>
          <p:cNvSpPr>
            <a:spLocks noChangeArrowheads="1"/>
          </p:cNvSpPr>
          <p:nvPr/>
        </p:nvSpPr>
        <p:spPr bwMode="auto">
          <a:xfrm>
            <a:off x="5713944" y="4977808"/>
            <a:ext cx="5049837"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PARALLEL  REDUCTION (+: A, B)</a:t>
            </a:r>
          </a:p>
        </p:txBody>
      </p:sp>
      <p:sp>
        <p:nvSpPr>
          <p:cNvPr id="14345" name="Rectangle 8"/>
          <p:cNvSpPr>
            <a:spLocks noChangeArrowheads="1"/>
          </p:cNvSpPr>
          <p:nvPr/>
        </p:nvSpPr>
        <p:spPr bwMode="auto">
          <a:xfrm>
            <a:off x="168276" y="2797609"/>
            <a:ext cx="37274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OMP_INIT_LOCK (ilok)</a:t>
            </a:r>
          </a:p>
        </p:txBody>
      </p:sp>
      <p:sp>
        <p:nvSpPr>
          <p:cNvPr id="14346" name="Rectangle 9"/>
          <p:cNvSpPr>
            <a:spLocks noChangeArrowheads="1"/>
          </p:cNvSpPr>
          <p:nvPr/>
        </p:nvSpPr>
        <p:spPr bwMode="auto">
          <a:xfrm>
            <a:off x="6570663" y="2303463"/>
            <a:ext cx="3527425"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omp_test_lock(jlok) </a:t>
            </a:r>
          </a:p>
        </p:txBody>
      </p:sp>
      <p:sp>
        <p:nvSpPr>
          <p:cNvPr id="14347" name="Rectangle 10"/>
          <p:cNvSpPr>
            <a:spLocks noChangeArrowheads="1"/>
          </p:cNvSpPr>
          <p:nvPr/>
        </p:nvSpPr>
        <p:spPr bwMode="auto">
          <a:xfrm>
            <a:off x="7179019" y="3366771"/>
            <a:ext cx="42132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setenv OMP_SCHEDULE “dynamic”</a:t>
            </a:r>
          </a:p>
        </p:txBody>
      </p:sp>
      <p:sp>
        <p:nvSpPr>
          <p:cNvPr id="14348" name="Rectangle 11"/>
          <p:cNvSpPr>
            <a:spLocks noChangeArrowheads="1"/>
          </p:cNvSpPr>
          <p:nvPr/>
        </p:nvSpPr>
        <p:spPr bwMode="auto">
          <a:xfrm>
            <a:off x="7724053" y="1774341"/>
            <a:ext cx="40703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OMP_SET_NUM_THREADS(10)</a:t>
            </a:r>
          </a:p>
        </p:txBody>
      </p:sp>
      <p:sp>
        <p:nvSpPr>
          <p:cNvPr id="14349" name="Rectangle 12"/>
          <p:cNvSpPr>
            <a:spLocks noChangeArrowheads="1"/>
          </p:cNvSpPr>
          <p:nvPr/>
        </p:nvSpPr>
        <p:spPr bwMode="auto">
          <a:xfrm>
            <a:off x="4492625" y="5529197"/>
            <a:ext cx="34988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DO lastprivate(XX)</a:t>
            </a:r>
          </a:p>
        </p:txBody>
      </p:sp>
      <p:sp>
        <p:nvSpPr>
          <p:cNvPr id="14350" name="Rectangle 13"/>
          <p:cNvSpPr>
            <a:spLocks noChangeArrowheads="1"/>
          </p:cNvSpPr>
          <p:nvPr/>
        </p:nvSpPr>
        <p:spPr bwMode="auto">
          <a:xfrm>
            <a:off x="9781742" y="3929864"/>
            <a:ext cx="2070100"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ORDERED</a:t>
            </a:r>
          </a:p>
        </p:txBody>
      </p:sp>
      <p:sp>
        <p:nvSpPr>
          <p:cNvPr id="14351" name="Rectangle 14"/>
          <p:cNvSpPr>
            <a:spLocks noChangeArrowheads="1"/>
          </p:cNvSpPr>
          <p:nvPr/>
        </p:nvSpPr>
        <p:spPr bwMode="auto">
          <a:xfrm>
            <a:off x="798514" y="3393845"/>
            <a:ext cx="357505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SINGLE PRIVATE(X)</a:t>
            </a:r>
          </a:p>
        </p:txBody>
      </p:sp>
      <p:sp>
        <p:nvSpPr>
          <p:cNvPr id="14352" name="Rectangle 15"/>
          <p:cNvSpPr>
            <a:spLocks noChangeArrowheads="1"/>
          </p:cNvSpPr>
          <p:nvPr/>
        </p:nvSpPr>
        <p:spPr bwMode="auto">
          <a:xfrm>
            <a:off x="7077075" y="3917817"/>
            <a:ext cx="2108200" cy="379413"/>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SECTIONS </a:t>
            </a:r>
          </a:p>
        </p:txBody>
      </p:sp>
      <p:sp>
        <p:nvSpPr>
          <p:cNvPr id="14353" name="Rectangle 16"/>
          <p:cNvSpPr>
            <a:spLocks noChangeArrowheads="1"/>
          </p:cNvSpPr>
          <p:nvPr/>
        </p:nvSpPr>
        <p:spPr bwMode="auto">
          <a:xfrm>
            <a:off x="8643215" y="2804225"/>
            <a:ext cx="2232025"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TASKWAIT</a:t>
            </a:r>
          </a:p>
        </p:txBody>
      </p:sp>
      <p:sp>
        <p:nvSpPr>
          <p:cNvPr id="14354" name="Rectangle 17"/>
          <p:cNvSpPr>
            <a:spLocks noChangeArrowheads="1"/>
          </p:cNvSpPr>
          <p:nvPr/>
        </p:nvSpPr>
        <p:spPr bwMode="auto">
          <a:xfrm>
            <a:off x="5035551" y="1712348"/>
            <a:ext cx="1870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ATOMIC</a:t>
            </a:r>
          </a:p>
        </p:txBody>
      </p:sp>
      <p:sp>
        <p:nvSpPr>
          <p:cNvPr id="14355" name="Rectangle 18"/>
          <p:cNvSpPr>
            <a:spLocks noChangeArrowheads="1"/>
          </p:cNvSpPr>
          <p:nvPr/>
        </p:nvSpPr>
        <p:spPr bwMode="auto">
          <a:xfrm>
            <a:off x="2466255" y="1216167"/>
            <a:ext cx="1736725"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FLUSH</a:t>
            </a:r>
          </a:p>
        </p:txBody>
      </p:sp>
      <p:sp>
        <p:nvSpPr>
          <p:cNvPr id="14356" name="Rectangle 19"/>
          <p:cNvSpPr>
            <a:spLocks noChangeArrowheads="1"/>
          </p:cNvSpPr>
          <p:nvPr/>
        </p:nvSpPr>
        <p:spPr bwMode="auto">
          <a:xfrm>
            <a:off x="147638" y="3929864"/>
            <a:ext cx="619442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DO ORDERED PRIVATE (A, B, C)</a:t>
            </a:r>
          </a:p>
        </p:txBody>
      </p:sp>
      <p:sp>
        <p:nvSpPr>
          <p:cNvPr id="14357" name="Rectangle 20"/>
          <p:cNvSpPr>
            <a:spLocks noChangeArrowheads="1"/>
          </p:cNvSpPr>
          <p:nvPr/>
        </p:nvSpPr>
        <p:spPr bwMode="auto">
          <a:xfrm>
            <a:off x="514856" y="1724812"/>
            <a:ext cx="382270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THREADPRIVATE(/ABC/)</a:t>
            </a:r>
          </a:p>
        </p:txBody>
      </p:sp>
      <p:sp>
        <p:nvSpPr>
          <p:cNvPr id="14358" name="Rectangle 21"/>
          <p:cNvSpPr>
            <a:spLocks noChangeArrowheads="1"/>
          </p:cNvSpPr>
          <p:nvPr/>
        </p:nvSpPr>
        <p:spPr bwMode="auto">
          <a:xfrm>
            <a:off x="168276" y="5550421"/>
            <a:ext cx="40798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COPYIN(/blk/)</a:t>
            </a:r>
          </a:p>
        </p:txBody>
      </p:sp>
      <p:sp>
        <p:nvSpPr>
          <p:cNvPr id="14359" name="Rectangle 22"/>
          <p:cNvSpPr>
            <a:spLocks noChangeArrowheads="1"/>
          </p:cNvSpPr>
          <p:nvPr/>
        </p:nvSpPr>
        <p:spPr bwMode="auto">
          <a:xfrm>
            <a:off x="2546496" y="6105093"/>
            <a:ext cx="405130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Nthrds = OMP_GET_NUM_PROCS()</a:t>
            </a:r>
          </a:p>
        </p:txBody>
      </p:sp>
      <p:sp>
        <p:nvSpPr>
          <p:cNvPr id="14360" name="Rectangle 23"/>
          <p:cNvSpPr>
            <a:spLocks noChangeArrowheads="1"/>
          </p:cNvSpPr>
          <p:nvPr/>
        </p:nvSpPr>
        <p:spPr bwMode="auto">
          <a:xfrm>
            <a:off x="8515351" y="4423136"/>
            <a:ext cx="22320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!$OMP  BARRIER</a:t>
            </a:r>
          </a:p>
        </p:txBody>
      </p:sp>
      <p:sp>
        <p:nvSpPr>
          <p:cNvPr id="14362" name="Text Box 25"/>
          <p:cNvSpPr txBox="1">
            <a:spLocks noChangeArrowheads="1"/>
          </p:cNvSpPr>
          <p:nvPr/>
        </p:nvSpPr>
        <p:spPr bwMode="auto">
          <a:xfrm>
            <a:off x="3397828" y="6659765"/>
            <a:ext cx="8991600" cy="244475"/>
          </a:xfrm>
          <a:prstGeom prst="rect">
            <a:avLst/>
          </a:prstGeom>
          <a:noFill/>
          <a:ln w="19050">
            <a:noFill/>
            <a:miter lim="800000"/>
            <a:headEnd/>
            <a:tailEnd/>
          </a:ln>
        </p:spPr>
        <p:txBody>
          <a:bodyPr>
            <a:spAutoFit/>
          </a:bodyPr>
          <a:lstStyle/>
          <a:p>
            <a:pPr>
              <a:spcBef>
                <a:spcPct val="50000"/>
              </a:spcBef>
            </a:pPr>
            <a:r>
              <a:rPr lang="zh-CN" altLang="en-US" sz="1000">
                <a:latin typeface="Arial" charset="0"/>
              </a:rPr>
              <a:t>* </a:t>
            </a:r>
            <a:r>
              <a:rPr lang="en-US" altLang="zh-CN" sz="1000">
                <a:latin typeface="Arial" charset="0"/>
              </a:rPr>
              <a:t>The name “OpenMP” is the property of the OpenMP Architecture Review Board.</a:t>
            </a:r>
          </a:p>
        </p:txBody>
      </p:sp>
      <p:sp>
        <p:nvSpPr>
          <p:cNvPr id="28" name="Rectangle 9">
            <a:extLst>
              <a:ext uri="{FF2B5EF4-FFF2-40B4-BE49-F238E27FC236}">
                <a16:creationId xmlns:a16="http://schemas.microsoft.com/office/drawing/2014/main" id="{B370B9F7-5071-5E40-82B8-4D596D60C9F7}"/>
              </a:ext>
            </a:extLst>
          </p:cNvPr>
          <p:cNvSpPr>
            <a:spLocks noChangeArrowheads="1"/>
          </p:cNvSpPr>
          <p:nvPr/>
        </p:nvSpPr>
        <p:spPr bwMode="auto">
          <a:xfrm>
            <a:off x="528639" y="4420321"/>
            <a:ext cx="7617834" cy="369974"/>
          </a:xfrm>
          <a:prstGeom prst="rect">
            <a:avLst/>
          </a:prstGeom>
          <a:solidFill>
            <a:srgbClr val="CCECFF"/>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target teams distribute parallel for </a:t>
            </a:r>
            <a:r>
              <a:rPr lang="en-US" altLang="zh-CN" dirty="0" err="1">
                <a:solidFill>
                  <a:schemeClr val="bg2"/>
                </a:solidFill>
                <a:latin typeface="Courier New" pitchFamily="49" charset="0"/>
              </a:rPr>
              <a:t>simd</a:t>
            </a:r>
            <a:endParaRPr lang="en-US" altLang="zh-CN" dirty="0">
              <a:solidFill>
                <a:schemeClr val="bg2"/>
              </a:solidFill>
              <a:latin typeface="Courier New" pitchFamily="49" charset="0"/>
            </a:endParaRPr>
          </a:p>
        </p:txBody>
      </p:sp>
      <p:sp>
        <p:nvSpPr>
          <p:cNvPr id="29" name="Rectangle 17">
            <a:extLst>
              <a:ext uri="{FF2B5EF4-FFF2-40B4-BE49-F238E27FC236}">
                <a16:creationId xmlns:a16="http://schemas.microsoft.com/office/drawing/2014/main" id="{7AE9075C-5280-5D49-A781-D486BFEB86FE}"/>
              </a:ext>
            </a:extLst>
          </p:cNvPr>
          <p:cNvSpPr>
            <a:spLocks noChangeArrowheads="1"/>
          </p:cNvSpPr>
          <p:nvPr/>
        </p:nvSpPr>
        <p:spPr bwMode="auto">
          <a:xfrm>
            <a:off x="4060825" y="2810826"/>
            <a:ext cx="4070350" cy="369974"/>
          </a:xfrm>
          <a:prstGeom prst="rect">
            <a:avLst/>
          </a:prstGeom>
          <a:solidFill>
            <a:srgbClr val="CCFFFF"/>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atomic capture</a:t>
            </a:r>
          </a:p>
        </p:txBody>
      </p:sp>
      <p:sp>
        <p:nvSpPr>
          <p:cNvPr id="30" name="Rectangle 16">
            <a:extLst>
              <a:ext uri="{FF2B5EF4-FFF2-40B4-BE49-F238E27FC236}">
                <a16:creationId xmlns:a16="http://schemas.microsoft.com/office/drawing/2014/main" id="{F0499510-7F71-F34A-88F2-20A95B49B71E}"/>
              </a:ext>
            </a:extLst>
          </p:cNvPr>
          <p:cNvSpPr>
            <a:spLocks noChangeArrowheads="1"/>
          </p:cNvSpPr>
          <p:nvPr/>
        </p:nvSpPr>
        <p:spPr bwMode="auto">
          <a:xfrm>
            <a:off x="8100723" y="1217041"/>
            <a:ext cx="2889831"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single</a:t>
            </a:r>
          </a:p>
        </p:txBody>
      </p:sp>
      <p:sp>
        <p:nvSpPr>
          <p:cNvPr id="880664" name="Text Box 24"/>
          <p:cNvSpPr txBox="1">
            <a:spLocks noChangeArrowheads="1"/>
          </p:cNvSpPr>
          <p:nvPr/>
        </p:nvSpPr>
        <p:spPr bwMode="auto">
          <a:xfrm>
            <a:off x="655674" y="2207145"/>
            <a:ext cx="10549962" cy="2657972"/>
          </a:xfrm>
          <a:prstGeom prst="rect">
            <a:avLst/>
          </a:prstGeom>
          <a:solidFill>
            <a:srgbClr val="F7FDFF"/>
          </a:solidFill>
          <a:ln w="28575">
            <a:solidFill>
              <a:schemeClr val="tx1"/>
            </a:solidFill>
            <a:miter lim="800000"/>
            <a:headEnd type="none" w="sm" len="sm"/>
            <a:tailEnd type="none" w="sm" len="sm"/>
          </a:ln>
        </p:spPr>
        <p:txBody>
          <a:bodyPr wrap="square">
            <a:spAutoFit/>
          </a:bodyPr>
          <a:lstStyle/>
          <a:p>
            <a:pPr algn="ctr">
              <a:lnSpc>
                <a:spcPct val="94000"/>
              </a:lnSpc>
              <a:spcBef>
                <a:spcPct val="30000"/>
              </a:spcBef>
              <a:buClr>
                <a:schemeClr val="tx2"/>
              </a:buClr>
              <a:buSzPct val="75000"/>
              <a:buFont typeface="Wingdings" pitchFamily="2" charset="2"/>
              <a:buNone/>
            </a:pPr>
            <a:r>
              <a:rPr lang="en-US" altLang="zh-CN" sz="2800" i="1" dirty="0">
                <a:latin typeface="Trebuchet MS" pitchFamily="34" charset="0"/>
              </a:rPr>
              <a:t>OpenMP:  An API for Writing Parallel Applications</a:t>
            </a:r>
            <a:br>
              <a:rPr lang="en-US" altLang="zh-CN" sz="2800" i="1" dirty="0">
                <a:latin typeface="Trebuchet MS" pitchFamily="34" charset="0"/>
              </a:rPr>
            </a:br>
            <a:endParaRPr lang="en-US" altLang="zh-CN" sz="2800" i="1"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A set of compiler directives and library routines  for parallel application programmers</a:t>
            </a:r>
          </a:p>
          <a:p>
            <a:pPr lvl="1">
              <a:lnSpc>
                <a:spcPct val="94000"/>
              </a:lnSpc>
              <a:spcBef>
                <a:spcPct val="30000"/>
              </a:spcBef>
              <a:buClr>
                <a:schemeClr val="tx2"/>
              </a:buClr>
              <a:buFont typeface="Wingdings" pitchFamily="2" charset="2"/>
              <a:buChar char="§"/>
            </a:pPr>
            <a:endParaRPr lang="en-US" altLang="zh-CN" sz="1200"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Greatly simplifies writing multi-threaded (MT) programs in Fortran, C and C++</a:t>
            </a:r>
          </a:p>
          <a:p>
            <a:pPr lvl="1">
              <a:lnSpc>
                <a:spcPct val="94000"/>
              </a:lnSpc>
              <a:spcBef>
                <a:spcPct val="30000"/>
              </a:spcBef>
              <a:buClr>
                <a:schemeClr val="tx2"/>
              </a:buClr>
              <a:buFont typeface="Wingdings" pitchFamily="2" charset="2"/>
              <a:buChar char="§"/>
            </a:pPr>
            <a:endParaRPr lang="en-US" altLang="zh-CN" sz="1200"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Also supports non-uniform memories, vectorization and GPU programming  </a:t>
            </a:r>
          </a:p>
          <a:p>
            <a:pPr lvl="1">
              <a:lnSpc>
                <a:spcPct val="94000"/>
              </a:lnSpc>
              <a:spcBef>
                <a:spcPct val="30000"/>
              </a:spcBef>
              <a:buClr>
                <a:schemeClr val="tx2"/>
              </a:buClr>
              <a:buFont typeface="Wingdings" pitchFamily="2" charset="2"/>
              <a:buChar char="§"/>
            </a:pPr>
            <a:endParaRPr lang="en-US" altLang="zh-CN" sz="800" dirty="0">
              <a:latin typeface="Arial" charset="0"/>
            </a:endParaRPr>
          </a:p>
        </p:txBody>
      </p:sp>
      <p:sp>
        <p:nvSpPr>
          <p:cNvPr id="32" name="Rectangle 23">
            <a:extLst>
              <a:ext uri="{FF2B5EF4-FFF2-40B4-BE49-F238E27FC236}">
                <a16:creationId xmlns:a16="http://schemas.microsoft.com/office/drawing/2014/main" id="{8DE74995-B8F4-804D-BA70-26140B0C5B39}"/>
              </a:ext>
            </a:extLst>
          </p:cNvPr>
          <p:cNvSpPr>
            <a:spLocks noChangeArrowheads="1"/>
          </p:cNvSpPr>
          <p:nvPr/>
        </p:nvSpPr>
        <p:spPr bwMode="auto">
          <a:xfrm>
            <a:off x="8146473" y="5545650"/>
            <a:ext cx="3798888" cy="369974"/>
          </a:xfrm>
          <a:prstGeom prst="rect">
            <a:avLst/>
          </a:prstGeom>
          <a:solidFill>
            <a:srgbClr val="FFFF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atomic </a:t>
            </a:r>
            <a:r>
              <a:rPr lang="en-US" altLang="zh-CN" dirty="0" err="1">
                <a:solidFill>
                  <a:schemeClr val="bg2"/>
                </a:solidFill>
                <a:latin typeface="Courier New" pitchFamily="49" charset="0"/>
              </a:rPr>
              <a:t>seq_cst</a:t>
            </a:r>
            <a:endParaRPr lang="en-US" altLang="zh-CN" dirty="0">
              <a:solidFill>
                <a:schemeClr val="bg2"/>
              </a:solidFill>
              <a:latin typeface="Courier New" pitchFamily="49" charset="0"/>
            </a:endParaRPr>
          </a:p>
        </p:txBody>
      </p:sp>
    </p:spTree>
    <p:extLst>
      <p:ext uri="{BB962C8B-B14F-4D97-AF65-F5344CB8AC3E}">
        <p14:creationId xmlns:p14="http://schemas.microsoft.com/office/powerpoint/2010/main" val="140771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4"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7772400" y="6503989"/>
            <a:ext cx="2895600" cy="261937"/>
          </a:xfrm>
        </p:spPr>
        <p:txBody>
          <a:bodyPr/>
          <a:lstStyle/>
          <a:p>
            <a:pPr algn="r">
              <a:defRPr/>
            </a:pPr>
            <a:fld id="{A5DCDCE7-3541-4E93-B65B-05A079DFAA1A}" type="slidenum">
              <a:rPr lang="zh-CN" altLang="en-US">
                <a:solidFill>
                  <a:srgbClr val="000000"/>
                </a:solidFill>
              </a:rPr>
              <a:pPr algn="r">
                <a:defRPr/>
              </a:pPr>
              <a:t>50</a:t>
            </a:fld>
            <a:endParaRPr lang="en-US" altLang="zh-CN" dirty="0">
              <a:solidFill>
                <a:srgbClr val="000000"/>
              </a:solidFill>
            </a:endParaRPr>
          </a:p>
        </p:txBody>
      </p:sp>
      <p:sp>
        <p:nvSpPr>
          <p:cNvPr id="133123" name="Rectangle 2"/>
          <p:cNvSpPr>
            <a:spLocks noGrp="1" noChangeArrowheads="1"/>
          </p:cNvSpPr>
          <p:nvPr>
            <p:ph type="title"/>
          </p:nvPr>
        </p:nvSpPr>
        <p:spPr>
          <a:xfrm>
            <a:off x="240442" y="115014"/>
            <a:ext cx="7988300" cy="969963"/>
          </a:xfrm>
          <a:noFill/>
        </p:spPr>
        <p:txBody>
          <a:bodyPr/>
          <a:lstStyle/>
          <a:p>
            <a:pPr eaLnBrk="1" hangingPunct="1">
              <a:lnSpc>
                <a:spcPct val="89000"/>
              </a:lnSpc>
            </a:pPr>
            <a:r>
              <a:rPr lang="en-US" altLang="zh-CN" dirty="0">
                <a:ea typeface="SimSun" pitchFamily="2" charset="-122"/>
              </a:rPr>
              <a:t>Example: Pi with a loop and a reduction</a:t>
            </a:r>
            <a:endParaRPr lang="en-US" altLang="zh-CN" sz="3200" dirty="0">
              <a:solidFill>
                <a:schemeClr val="accent1"/>
              </a:solidFill>
              <a:ea typeface="SimSun" pitchFamily="2" charset="-122"/>
            </a:endParaRPr>
          </a:p>
        </p:txBody>
      </p:sp>
      <p:sp>
        <p:nvSpPr>
          <p:cNvPr id="133124" name="Rectangle 3"/>
          <p:cNvSpPr>
            <a:spLocks noChangeArrowheads="1"/>
          </p:cNvSpPr>
          <p:nvPr/>
        </p:nvSpPr>
        <p:spPr bwMode="auto">
          <a:xfrm>
            <a:off x="1840867" y="720409"/>
            <a:ext cx="8378825" cy="6015037"/>
          </a:xfrm>
          <a:prstGeom prst="rect">
            <a:avLst/>
          </a:prstGeom>
          <a:noFill/>
          <a:ln w="9525">
            <a:noFill/>
            <a:miter lim="800000"/>
            <a:headEnd/>
            <a:tailEnd/>
          </a:ln>
        </p:spPr>
        <p:txBody>
          <a:bodyPr lIns="92075" tIns="46038" rIns="92075" bIns="46038">
            <a:spAutoFit/>
          </a:bodyPr>
          <a:lstStyle/>
          <a:p>
            <a:pPr algn="l"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algn="l"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algn="l" eaLnBrk="0" hangingPunct="0"/>
            <a:r>
              <a:rPr lang="en-US" altLang="zh-CN" sz="2400" dirty="0">
                <a:solidFill>
                  <a:srgbClr val="000000"/>
                </a:solidFill>
                <a:latin typeface="Arial" pitchFamily="34" charset="0"/>
                <a:ea typeface="ＭＳ Ｐゴシック" pitchFamily="34" charset="-128"/>
              </a:rPr>
              <a:t>void main ()</a:t>
            </a:r>
          </a:p>
          <a:p>
            <a:pPr algn="l" eaLnBrk="0" hangingPunct="0"/>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int</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 	  double x, pi, sum = 0.0; </a:t>
            </a:r>
          </a:p>
          <a:p>
            <a:pPr algn="l"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a:t>
            </a:r>
          </a:p>
          <a:p>
            <a:pPr algn="l" eaLnBrk="0" hangingPunct="0"/>
            <a:r>
              <a:rPr lang="en-US" altLang="zh-CN" sz="2400" dirty="0">
                <a:solidFill>
                  <a:srgbClr val="740000"/>
                </a:solidFill>
                <a:latin typeface="Arial" pitchFamily="34" charset="0"/>
                <a:ea typeface="ＭＳ Ｐゴシック" pitchFamily="34" charset="-128"/>
              </a:rPr>
              <a:t>      {</a:t>
            </a:r>
          </a:p>
          <a:p>
            <a:pPr algn="l" eaLnBrk="0" hangingPunct="0"/>
            <a:r>
              <a:rPr lang="en-US" altLang="zh-CN" sz="2400" dirty="0">
                <a:solidFill>
                  <a:srgbClr val="740000"/>
                </a:solidFill>
                <a:latin typeface="Arial" pitchFamily="34" charset="0"/>
                <a:ea typeface="ＭＳ Ｐゴシック" pitchFamily="34" charset="-128"/>
              </a:rPr>
              <a:t>           double x;</a:t>
            </a: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for reduction(+:sum)</a:t>
            </a:r>
          </a:p>
          <a:p>
            <a:pPr algn="l" eaLnBrk="0" hangingPunct="0"/>
            <a:r>
              <a:rPr lang="en-US" altLang="zh-CN" sz="2400" dirty="0">
                <a:solidFill>
                  <a:srgbClr val="000000"/>
                </a:solidFill>
                <a:latin typeface="Arial" pitchFamily="34" charset="0"/>
                <a:ea typeface="ＭＳ Ｐゴシック" pitchFamily="34" charset="-128"/>
              </a:rPr>
              <a:t>	    for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=0;i&lt;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x = (i+0.5)*step;</a:t>
            </a:r>
          </a:p>
          <a:p>
            <a:pPr algn="l" eaLnBrk="0" hangingPunct="0"/>
            <a:r>
              <a:rPr lang="en-US" altLang="zh-CN" sz="2400" dirty="0">
                <a:solidFill>
                  <a:srgbClr val="000000"/>
                </a:solidFill>
                <a:latin typeface="Arial" pitchFamily="34" charset="0"/>
                <a:ea typeface="ＭＳ Ｐゴシック" pitchFamily="34" charset="-128"/>
              </a:rPr>
              <a:t>		  sum = sum + 4.0/(1.0+x*x);</a:t>
            </a:r>
          </a:p>
          <a:p>
            <a:pPr algn="l" eaLnBrk="0" hangingPunct="0"/>
            <a:r>
              <a:rPr lang="en-US" altLang="zh-CN" sz="2400" dirty="0">
                <a:solidFill>
                  <a:srgbClr val="000000"/>
                </a:solidFill>
                <a:latin typeface="Arial" pitchFamily="34" charset="0"/>
                <a:ea typeface="ＭＳ Ｐゴシック" pitchFamily="34" charset="-128"/>
              </a:rPr>
              <a:t>	    }</a:t>
            </a:r>
          </a:p>
          <a:p>
            <a:pPr algn="l" eaLnBrk="0" hangingPunct="0"/>
            <a:r>
              <a:rPr lang="en-US" altLang="zh-CN" sz="2400" dirty="0">
                <a:solidFill>
                  <a:srgbClr val="740000"/>
                </a:solidFill>
                <a:latin typeface="Arial" pitchFamily="34" charset="0"/>
                <a:ea typeface="ＭＳ Ｐゴシック" pitchFamily="34" charset="-128"/>
              </a:rPr>
              <a:t>       }</a:t>
            </a:r>
          </a:p>
          <a:p>
            <a:pPr algn="l" eaLnBrk="0" hangingPunct="0"/>
            <a:r>
              <a:rPr lang="en-US" altLang="zh-CN" sz="2400" dirty="0">
                <a:solidFill>
                  <a:srgbClr val="000000"/>
                </a:solidFill>
                <a:latin typeface="Arial" pitchFamily="34" charset="0"/>
                <a:ea typeface="ＭＳ Ｐゴシック" pitchFamily="34" charset="-128"/>
              </a:rPr>
              <a:t>	  pi = step * sum;</a:t>
            </a:r>
          </a:p>
          <a:p>
            <a:pPr algn="l" eaLnBrk="0" hangingPunct="0"/>
            <a:r>
              <a:rPr lang="en-US" altLang="zh-CN" sz="2400" dirty="0">
                <a:solidFill>
                  <a:srgbClr val="000000"/>
                </a:solidFill>
                <a:latin typeface="Arial" pitchFamily="34" charset="0"/>
                <a:ea typeface="ＭＳ Ｐゴシック" pitchFamily="34" charset="-128"/>
              </a:rPr>
              <a:t>}</a:t>
            </a:r>
          </a:p>
        </p:txBody>
      </p:sp>
      <p:sp>
        <p:nvSpPr>
          <p:cNvPr id="5" name="Text Box 9"/>
          <p:cNvSpPr txBox="1">
            <a:spLocks noChangeArrowheads="1"/>
          </p:cNvSpPr>
          <p:nvPr/>
        </p:nvSpPr>
        <p:spPr bwMode="auto">
          <a:xfrm>
            <a:off x="6191251" y="3095338"/>
            <a:ext cx="4305299" cy="584775"/>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Create a scalar local to each thread to hold value of x at the center of each interval</a:t>
            </a:r>
          </a:p>
        </p:txBody>
      </p:sp>
      <p:sp>
        <p:nvSpPr>
          <p:cNvPr id="6" name="Line 10"/>
          <p:cNvSpPr>
            <a:spLocks noChangeShapeType="1"/>
          </p:cNvSpPr>
          <p:nvPr/>
        </p:nvSpPr>
        <p:spPr bwMode="auto">
          <a:xfrm flipH="1">
            <a:off x="4362448" y="3454400"/>
            <a:ext cx="1828802" cy="66675"/>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7" name="Text Box 9"/>
          <p:cNvSpPr txBox="1">
            <a:spLocks noChangeArrowheads="1"/>
          </p:cNvSpPr>
          <p:nvPr/>
        </p:nvSpPr>
        <p:spPr bwMode="auto">
          <a:xfrm>
            <a:off x="7200899" y="1988279"/>
            <a:ext cx="3295649" cy="830997"/>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Create a team of threads … without a parallel construct, you’ll never have more than one thread</a:t>
            </a:r>
          </a:p>
        </p:txBody>
      </p:sp>
      <p:sp>
        <p:nvSpPr>
          <p:cNvPr id="8" name="Line 10"/>
          <p:cNvSpPr>
            <a:spLocks noChangeShapeType="1"/>
          </p:cNvSpPr>
          <p:nvPr/>
        </p:nvSpPr>
        <p:spPr bwMode="auto">
          <a:xfrm flipH="1">
            <a:off x="5753100" y="2583315"/>
            <a:ext cx="1447798" cy="23596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9" name="Text Box 9"/>
          <p:cNvSpPr txBox="1">
            <a:spLocks noChangeArrowheads="1"/>
          </p:cNvSpPr>
          <p:nvPr/>
        </p:nvSpPr>
        <p:spPr bwMode="auto">
          <a:xfrm>
            <a:off x="7886699" y="4516755"/>
            <a:ext cx="2609850" cy="156966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Break up loop iterations and assign them to threads … setting up a reduction into sum.  Note … the loop index is local to a thread by default.</a:t>
            </a:r>
          </a:p>
        </p:txBody>
      </p:sp>
      <p:sp>
        <p:nvSpPr>
          <p:cNvPr id="10" name="Line 10"/>
          <p:cNvSpPr>
            <a:spLocks noChangeShapeType="1"/>
          </p:cNvSpPr>
          <p:nvPr/>
        </p:nvSpPr>
        <p:spPr bwMode="auto">
          <a:xfrm flipH="1" flipV="1">
            <a:off x="6476999" y="4419600"/>
            <a:ext cx="1409696" cy="68580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802608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7772400" y="6503989"/>
            <a:ext cx="2895600" cy="261937"/>
          </a:xfrm>
        </p:spPr>
        <p:txBody>
          <a:bodyPr/>
          <a:lstStyle/>
          <a:p>
            <a:pPr algn="r">
              <a:defRPr/>
            </a:pPr>
            <a:fld id="{A5DCDCE7-3541-4E93-B65B-05A079DFAA1A}" type="slidenum">
              <a:rPr lang="zh-CN" altLang="en-US">
                <a:solidFill>
                  <a:srgbClr val="000000"/>
                </a:solidFill>
              </a:rPr>
              <a:pPr algn="r">
                <a:defRPr/>
              </a:pPr>
              <a:t>51</a:t>
            </a:fld>
            <a:endParaRPr lang="en-US" altLang="zh-CN" dirty="0">
              <a:solidFill>
                <a:srgbClr val="000000"/>
              </a:solidFill>
            </a:endParaRPr>
          </a:p>
        </p:txBody>
      </p:sp>
      <p:sp>
        <p:nvSpPr>
          <p:cNvPr id="133123" name="Rectangle 2"/>
          <p:cNvSpPr>
            <a:spLocks noGrp="1" noChangeArrowheads="1"/>
          </p:cNvSpPr>
          <p:nvPr>
            <p:ph type="title"/>
          </p:nvPr>
        </p:nvSpPr>
        <p:spPr>
          <a:xfrm>
            <a:off x="277513" y="0"/>
            <a:ext cx="7988300" cy="969963"/>
          </a:xfrm>
          <a:noFill/>
        </p:spPr>
        <p:txBody>
          <a:bodyPr/>
          <a:lstStyle/>
          <a:p>
            <a:pPr eaLnBrk="1" hangingPunct="1">
              <a:lnSpc>
                <a:spcPct val="89000"/>
              </a:lnSpc>
            </a:pPr>
            <a:r>
              <a:rPr lang="en-US" altLang="zh-CN" dirty="0">
                <a:ea typeface="SimSun" pitchFamily="2" charset="-122"/>
              </a:rPr>
              <a:t>Example: Pi with a loop and a reduction</a:t>
            </a:r>
            <a:endParaRPr lang="en-US" altLang="zh-CN" sz="3200" dirty="0">
              <a:solidFill>
                <a:schemeClr val="accent1"/>
              </a:solidFill>
              <a:ea typeface="SimSun" pitchFamily="2" charset="-122"/>
            </a:endParaRPr>
          </a:p>
        </p:txBody>
      </p:sp>
      <p:sp>
        <p:nvSpPr>
          <p:cNvPr id="133124" name="Rectangle 3"/>
          <p:cNvSpPr>
            <a:spLocks noChangeArrowheads="1"/>
          </p:cNvSpPr>
          <p:nvPr/>
        </p:nvSpPr>
        <p:spPr bwMode="auto">
          <a:xfrm>
            <a:off x="1840867" y="720409"/>
            <a:ext cx="8378825" cy="5263621"/>
          </a:xfrm>
          <a:prstGeom prst="rect">
            <a:avLst/>
          </a:prstGeom>
          <a:noFill/>
          <a:ln w="9525">
            <a:noFill/>
            <a:miter lim="800000"/>
            <a:headEnd/>
            <a:tailEnd/>
          </a:ln>
        </p:spPr>
        <p:txBody>
          <a:bodyPr lIns="92075" tIns="46038" rIns="92075" bIns="46038">
            <a:spAutoFit/>
          </a:bodyPr>
          <a:lstStyle/>
          <a:p>
            <a:pPr algn="l"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algn="l"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algn="l" eaLnBrk="0" hangingPunct="0"/>
            <a:r>
              <a:rPr lang="en-US" altLang="zh-CN" sz="2400" dirty="0">
                <a:solidFill>
                  <a:srgbClr val="000000"/>
                </a:solidFill>
                <a:latin typeface="Arial" pitchFamily="34" charset="0"/>
                <a:ea typeface="ＭＳ Ｐゴシック" pitchFamily="34" charset="-128"/>
              </a:rPr>
              <a:t>void main ()</a:t>
            </a:r>
          </a:p>
          <a:p>
            <a:pPr algn="l" eaLnBrk="0" hangingPunct="0"/>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double pi, sum = 0.0; </a:t>
            </a:r>
          </a:p>
          <a:p>
            <a:pPr algn="l"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algn="l" eaLnBrk="0" hangingPunct="0"/>
            <a:endParaRPr lang="en-US" altLang="zh-CN" sz="2400" dirty="0">
              <a:solidFill>
                <a:srgbClr val="000000"/>
              </a:solidFill>
              <a:latin typeface="Arial" pitchFamily="34" charset="0"/>
              <a:ea typeface="ＭＳ Ｐゴシック" pitchFamily="34" charset="-128"/>
            </a:endParaRP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for reduction(+:sum)</a:t>
            </a:r>
          </a:p>
          <a:p>
            <a:pPr algn="l" eaLnBrk="0" hangingPunct="0"/>
            <a:r>
              <a:rPr lang="en-US" altLang="zh-CN" sz="2400" dirty="0">
                <a:solidFill>
                  <a:srgbClr val="000000"/>
                </a:solidFill>
                <a:latin typeface="Arial" pitchFamily="34" charset="0"/>
                <a:ea typeface="ＭＳ Ｐゴシック" pitchFamily="34" charset="-128"/>
              </a:rPr>
              <a:t>      for (int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=0;i&lt;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double x = (i+0.5)*step;</a:t>
            </a:r>
          </a:p>
          <a:p>
            <a:pPr algn="l" eaLnBrk="0" hangingPunct="0"/>
            <a:r>
              <a:rPr lang="en-US" altLang="zh-CN" sz="2400" dirty="0">
                <a:solidFill>
                  <a:srgbClr val="000000"/>
                </a:solidFill>
                <a:latin typeface="Arial" pitchFamily="34" charset="0"/>
                <a:ea typeface="ＭＳ Ｐゴシック" pitchFamily="34" charset="-128"/>
              </a:rPr>
              <a:t>	sum = sum + 4.0/(1.0+x*x);</a:t>
            </a:r>
          </a:p>
          <a:p>
            <a:pPr algn="l" eaLnBrk="0" hangingPunct="0"/>
            <a:r>
              <a:rPr lang="en-US" altLang="zh-CN" sz="2400" dirty="0">
                <a:solidFill>
                  <a:srgbClr val="000000"/>
                </a:solidFill>
                <a:latin typeface="Arial" pitchFamily="34" charset="0"/>
                <a:ea typeface="ＭＳ Ｐゴシック" pitchFamily="34" charset="-128"/>
              </a:rPr>
              <a:t>      }</a:t>
            </a:r>
          </a:p>
          <a:p>
            <a:pPr algn="l" eaLnBrk="0" hangingPunct="0"/>
            <a:r>
              <a:rPr lang="en-US" altLang="zh-CN" sz="2400" dirty="0">
                <a:solidFill>
                  <a:srgbClr val="000000"/>
                </a:solidFill>
                <a:latin typeface="Arial" pitchFamily="34" charset="0"/>
                <a:ea typeface="ＭＳ Ｐゴシック" pitchFamily="34" charset="-128"/>
              </a:rPr>
              <a:t>      pi = step * sum;</a:t>
            </a:r>
          </a:p>
          <a:p>
            <a:pPr algn="l" eaLnBrk="0" hangingPunct="0"/>
            <a:r>
              <a:rPr lang="en-US" altLang="zh-CN" sz="2400" dirty="0">
                <a:solidFill>
                  <a:srgbClr val="000000"/>
                </a:solidFill>
                <a:latin typeface="Arial" pitchFamily="34" charset="0"/>
                <a:ea typeface="ＭＳ Ｐゴシック" pitchFamily="34" charset="-128"/>
              </a:rPr>
              <a:t>}</a:t>
            </a:r>
          </a:p>
        </p:txBody>
      </p:sp>
      <p:sp>
        <p:nvSpPr>
          <p:cNvPr id="11" name="Text Box 9">
            <a:extLst>
              <a:ext uri="{FF2B5EF4-FFF2-40B4-BE49-F238E27FC236}">
                <a16:creationId xmlns:a16="http://schemas.microsoft.com/office/drawing/2014/main" id="{833B3809-FC0D-0B4F-9BBC-2E53B9F43876}"/>
              </a:ext>
            </a:extLst>
          </p:cNvPr>
          <p:cNvSpPr txBox="1">
            <a:spLocks noChangeArrowheads="1"/>
          </p:cNvSpPr>
          <p:nvPr/>
        </p:nvSpPr>
        <p:spPr bwMode="auto">
          <a:xfrm>
            <a:off x="7429499" y="4148456"/>
            <a:ext cx="2609850" cy="1323439"/>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Using modern C style, we put declarations close to where they are used … which lets me use the parallel for construct.</a:t>
            </a:r>
          </a:p>
        </p:txBody>
      </p:sp>
    </p:spTree>
    <p:extLst>
      <p:ext uri="{BB962C8B-B14F-4D97-AF65-F5344CB8AC3E}">
        <p14:creationId xmlns:p14="http://schemas.microsoft.com/office/powerpoint/2010/main" val="3383477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486" y="1276351"/>
            <a:ext cx="6355064" cy="4798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Results*: pi with a loop and a reduction</a:t>
            </a:r>
          </a:p>
        </p:txBody>
      </p:sp>
      <p:sp>
        <p:nvSpPr>
          <p:cNvPr id="4" name="Slide Number Placeholder 3"/>
          <p:cNvSpPr>
            <a:spLocks noGrp="1"/>
          </p:cNvSpPr>
          <p:nvPr>
            <p:ph type="sldNum" sz="quarter" idx="11"/>
          </p:nvPr>
        </p:nvSpPr>
        <p:spPr>
          <a:xfrm>
            <a:off x="0" y="6553200"/>
            <a:ext cx="1143000" cy="304800"/>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 9:04:15 AM</a:t>
            </a:r>
            <a:endParaRPr lang="en-US" sz="1200" dirty="0">
              <a:solidFill>
                <a:srgbClr val="000000"/>
              </a:solidFill>
              <a:latin typeface="Tahoma" pitchFamily="34" charset="0"/>
              <a:cs typeface="Arial" pitchFamily="34" charset="0"/>
            </a:endParaRPr>
          </a:p>
        </p:txBody>
      </p:sp>
      <p:sp>
        <p:nvSpPr>
          <p:cNvPr id="8" name="TextBox 7"/>
          <p:cNvSpPr txBox="1"/>
          <p:nvPr/>
        </p:nvSpPr>
        <p:spPr>
          <a:xfrm>
            <a:off x="1855486" y="6086911"/>
            <a:ext cx="8432950" cy="584775"/>
          </a:xfrm>
          <a:prstGeom prst="rect">
            <a:avLst/>
          </a:prstGeom>
          <a:noFill/>
        </p:spPr>
        <p:txBody>
          <a:bodyPr wrap="square" rtlCol="0">
            <a:spAutoFit/>
          </a:bodyPr>
          <a:lstStyle/>
          <a:p>
            <a:pPr algn="l"/>
            <a:r>
              <a:rPr lang="en-US" sz="1600" dirty="0">
                <a:solidFill>
                  <a:srgbClr val="000000"/>
                </a:solidFill>
                <a:latin typeface="Arial" pitchFamily="34" charset="0"/>
                <a:ea typeface="ＭＳ Ｐゴシック" pitchFamily="34" charset="-128"/>
              </a:rPr>
              <a:t>*Intel compiler (</a:t>
            </a:r>
            <a:r>
              <a:rPr lang="en-US" sz="1600" dirty="0" err="1">
                <a:solidFill>
                  <a:srgbClr val="000000"/>
                </a:solidFill>
                <a:latin typeface="Arial" pitchFamily="34" charset="0"/>
                <a:ea typeface="ＭＳ Ｐゴシック" pitchFamily="34" charset="-128"/>
              </a:rPr>
              <a:t>icpc</a:t>
            </a:r>
            <a:r>
              <a:rPr lang="en-US" sz="1600" dirty="0">
                <a:solidFill>
                  <a:srgbClr val="000000"/>
                </a:solidFill>
                <a:latin typeface="Arial" pitchFamily="34" charset="0"/>
                <a:ea typeface="ＭＳ Ｐゴシック" pitchFamily="34" charset="-128"/>
              </a:rPr>
              <a:t>) with no optimization on Apple OS X 10.7.3 with a dual core (four HW thread) Intel® </a:t>
            </a:r>
            <a:r>
              <a:rPr lang="en-US" sz="1600" dirty="0" err="1">
                <a:solidFill>
                  <a:srgbClr val="000000"/>
                </a:solidFill>
                <a:latin typeface="Arial" pitchFamily="34" charset="0"/>
                <a:ea typeface="ＭＳ Ｐゴシック" pitchFamily="34" charset="-128"/>
              </a:rPr>
              <a:t>Core</a:t>
            </a:r>
            <a:r>
              <a:rPr lang="en-US" sz="1600" baseline="30000" dirty="0" err="1">
                <a:solidFill>
                  <a:srgbClr val="000000"/>
                </a:solidFill>
                <a:latin typeface="Arial" pitchFamily="34" charset="0"/>
                <a:ea typeface="ＭＳ Ｐゴシック" pitchFamily="34" charset="-128"/>
              </a:rPr>
              <a:t>TM</a:t>
            </a:r>
            <a:r>
              <a:rPr lang="en-US" sz="1600" dirty="0">
                <a:solidFill>
                  <a:srgbClr val="000000"/>
                </a:solidFill>
                <a:latin typeface="Arial" pitchFamily="34" charset="0"/>
                <a:ea typeface="ＭＳ Ｐゴシック" pitchFamily="34" charset="-128"/>
              </a:rPr>
              <a:t> i5 processor at 1.7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 and 4 </a:t>
            </a:r>
            <a:r>
              <a:rPr lang="en-US" sz="1600" dirty="0" err="1">
                <a:solidFill>
                  <a:srgbClr val="000000"/>
                </a:solidFill>
                <a:latin typeface="Arial" pitchFamily="34" charset="0"/>
                <a:ea typeface="ＭＳ Ｐゴシック" pitchFamily="34" charset="-128"/>
              </a:rPr>
              <a:t>Gbyte</a:t>
            </a:r>
            <a:r>
              <a:rPr lang="en-US" sz="1600" dirty="0">
                <a:solidFill>
                  <a:srgbClr val="000000"/>
                </a:solidFill>
                <a:latin typeface="Arial" pitchFamily="34" charset="0"/>
                <a:ea typeface="ＭＳ Ｐゴシック" pitchFamily="34" charset="-128"/>
              </a:rPr>
              <a:t> DDR3 memory at 1.333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a:t>
            </a:r>
          </a:p>
        </p:txBody>
      </p:sp>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11" name="Table 10"/>
          <p:cNvGraphicFramePr>
            <a:graphicFrameLocks noGrp="1"/>
          </p:cNvGraphicFramePr>
          <p:nvPr/>
        </p:nvGraphicFramePr>
        <p:xfrm>
          <a:off x="4911754" y="1276351"/>
          <a:ext cx="5376683"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gridCol w="1147073">
                  <a:extLst>
                    <a:ext uri="{9D8B030D-6E8A-4147-A177-3AD203B41FA5}">
                      <a16:colId xmlns:a16="http://schemas.microsoft.com/office/drawing/2014/main" val="20003"/>
                    </a:ext>
                  </a:extLst>
                </a:gridCol>
                <a:gridCol w="1147073">
                  <a:extLst>
                    <a:ext uri="{9D8B030D-6E8A-4147-A177-3AD203B41FA5}">
                      <a16:colId xmlns:a16="http://schemas.microsoft.com/office/drawing/2014/main" val="20004"/>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tc>
                  <a:txBody>
                    <a:bodyPr/>
                    <a:lstStyle/>
                    <a:p>
                      <a:pPr algn="ctr"/>
                      <a:r>
                        <a:rPr lang="en-US" dirty="0"/>
                        <a:t>SPMD critical</a:t>
                      </a:r>
                    </a:p>
                  </a:txBody>
                  <a:tcPr>
                    <a:solidFill>
                      <a:srgbClr val="FFFFCC"/>
                    </a:solidFill>
                  </a:tcPr>
                </a:tc>
                <a:tc>
                  <a:txBody>
                    <a:bodyPr/>
                    <a:lstStyle/>
                    <a:p>
                      <a:pPr algn="ctr"/>
                      <a:r>
                        <a:rPr lang="en-US" dirty="0"/>
                        <a:t>PI Loop</a:t>
                      </a:r>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1.87</a:t>
                      </a:r>
                    </a:p>
                  </a:txBody>
                  <a:tcPr>
                    <a:solidFill>
                      <a:srgbClr val="FFFFCC"/>
                    </a:solidFill>
                  </a:tcPr>
                </a:tc>
                <a:tc>
                  <a:txBody>
                    <a:bodyPr/>
                    <a:lstStyle/>
                    <a:p>
                      <a:pPr algn="ctr"/>
                      <a:r>
                        <a:rPr lang="en-US" dirty="0"/>
                        <a:t>1.91</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tc>
                  <a:txBody>
                    <a:bodyPr/>
                    <a:lstStyle/>
                    <a:p>
                      <a:pPr algn="ctr"/>
                      <a:r>
                        <a:rPr lang="en-US" dirty="0"/>
                        <a:t>1.00</a:t>
                      </a:r>
                    </a:p>
                  </a:txBody>
                  <a:tcPr>
                    <a:solidFill>
                      <a:srgbClr val="FFFFCC"/>
                    </a:solidFill>
                  </a:tcPr>
                </a:tc>
                <a:tc>
                  <a:txBody>
                    <a:bodyPr/>
                    <a:lstStyle/>
                    <a:p>
                      <a:pPr algn="ctr"/>
                      <a:r>
                        <a:rPr lang="en-US" dirty="0"/>
                        <a:t>1.02</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tc>
                  <a:txBody>
                    <a:bodyPr/>
                    <a:lstStyle/>
                    <a:p>
                      <a:pPr algn="ctr"/>
                      <a:r>
                        <a:rPr lang="en-US" dirty="0"/>
                        <a:t>0.68</a:t>
                      </a:r>
                    </a:p>
                  </a:txBody>
                  <a:tcPr>
                    <a:solidFill>
                      <a:srgbClr val="FFFFCC"/>
                    </a:solidFill>
                  </a:tcPr>
                </a:tc>
                <a:tc>
                  <a:txBody>
                    <a:bodyPr/>
                    <a:lstStyle/>
                    <a:p>
                      <a:pPr algn="ctr"/>
                      <a:r>
                        <a:rPr lang="en-US" dirty="0"/>
                        <a:t>0.80</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0.68</a:t>
                      </a:r>
                    </a:p>
                  </a:txBody>
                  <a:tcPr>
                    <a:solidFill>
                      <a:srgbClr val="FFFFC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831166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464275E5-9509-4214-A926-193DB7254660}" type="slidenum">
              <a:rPr lang="zh-CN" altLang="en-US"/>
              <a:pPr>
                <a:defRPr/>
              </a:pPr>
              <a:t>53</a:t>
            </a:fld>
            <a:endParaRPr lang="en-US" altLang="zh-CN"/>
          </a:p>
        </p:txBody>
      </p:sp>
      <p:sp>
        <p:nvSpPr>
          <p:cNvPr id="49155" name="Rectangle 2"/>
          <p:cNvSpPr>
            <a:spLocks noGrp="1" noChangeArrowheads="1"/>
          </p:cNvSpPr>
          <p:nvPr>
            <p:ph type="title"/>
          </p:nvPr>
        </p:nvSpPr>
        <p:spPr>
          <a:xfrm>
            <a:off x="1984375" y="42692"/>
            <a:ext cx="8496300" cy="1143000"/>
          </a:xfrm>
          <a:noFill/>
        </p:spPr>
        <p:txBody>
          <a:bodyPr/>
          <a:lstStyle/>
          <a:p>
            <a:pPr eaLnBrk="1" hangingPunct="1">
              <a:lnSpc>
                <a:spcPct val="89000"/>
              </a:lnSpc>
            </a:pPr>
            <a:r>
              <a:rPr lang="en-US" altLang="zh-CN" dirty="0">
                <a:ea typeface="SimSun" pitchFamily="2" charset="-122"/>
              </a:rPr>
              <a:t>The </a:t>
            </a:r>
            <a:r>
              <a:rPr lang="en-US" altLang="zh-CN" dirty="0" err="1">
                <a:ea typeface="SimSun" pitchFamily="2" charset="-122"/>
              </a:rPr>
              <a:t>nowait</a:t>
            </a:r>
            <a:r>
              <a:rPr lang="en-US" altLang="zh-CN" dirty="0">
                <a:ea typeface="SimSun" pitchFamily="2" charset="-122"/>
              </a:rPr>
              <a:t> clause</a:t>
            </a:r>
            <a:endParaRPr lang="en-US" altLang="zh-CN" sz="3200" dirty="0">
              <a:solidFill>
                <a:schemeClr val="accent1"/>
              </a:solidFill>
              <a:ea typeface="SimSun" pitchFamily="2" charset="-122"/>
            </a:endParaRPr>
          </a:p>
        </p:txBody>
      </p:sp>
      <p:sp>
        <p:nvSpPr>
          <p:cNvPr id="49156" name="Rectangle 3"/>
          <p:cNvSpPr>
            <a:spLocks noGrp="1" noChangeArrowheads="1"/>
          </p:cNvSpPr>
          <p:nvPr>
            <p:ph type="body" idx="1"/>
          </p:nvPr>
        </p:nvSpPr>
        <p:spPr>
          <a:xfrm>
            <a:off x="444842" y="614192"/>
            <a:ext cx="11046941" cy="693244"/>
          </a:xfrm>
          <a:noFill/>
        </p:spPr>
        <p:txBody>
          <a:bodyPr/>
          <a:lstStyle/>
          <a:p>
            <a:pPr eaLnBrk="1" hangingPunct="1">
              <a:lnSpc>
                <a:spcPct val="94000"/>
              </a:lnSpc>
            </a:pPr>
            <a:r>
              <a:rPr lang="en-US" altLang="zh-CN" dirty="0">
                <a:ea typeface="SimSun" pitchFamily="2" charset="-122"/>
              </a:rPr>
              <a:t>Barriers are really expensive.  You need to understand when they are implied and how to skip them when its safe to do so. </a:t>
            </a:r>
            <a:endParaRPr lang="en-US" altLang="zh-CN" b="0" dirty="0">
              <a:ea typeface="SimSun" pitchFamily="2" charset="-122"/>
            </a:endParaRPr>
          </a:p>
        </p:txBody>
      </p:sp>
      <p:sp>
        <p:nvSpPr>
          <p:cNvPr id="49157" name="Rectangle 4"/>
          <p:cNvSpPr>
            <a:spLocks noChangeArrowheads="1"/>
          </p:cNvSpPr>
          <p:nvPr/>
        </p:nvSpPr>
        <p:spPr bwMode="auto">
          <a:xfrm>
            <a:off x="2038350" y="1531208"/>
            <a:ext cx="8001000" cy="4709624"/>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400" dirty="0">
                <a:latin typeface="Arial" charset="0"/>
              </a:rPr>
              <a:t>double A[big], B[big], C[big];</a:t>
            </a:r>
          </a:p>
          <a:p>
            <a:pPr algn="l">
              <a:spcBef>
                <a:spcPct val="50000"/>
              </a:spcBef>
            </a:pPr>
            <a:r>
              <a:rPr lang="en-US" altLang="zh-CN" sz="2400" dirty="0">
                <a:latin typeface="Arial" charset="0"/>
              </a:rPr>
              <a:t>#pragma </a:t>
            </a:r>
            <a:r>
              <a:rPr lang="en-US" altLang="zh-CN" sz="2400" dirty="0" err="1">
                <a:latin typeface="Arial" charset="0"/>
              </a:rPr>
              <a:t>omp</a:t>
            </a:r>
            <a:r>
              <a:rPr lang="en-US" altLang="zh-CN" sz="2400" dirty="0">
                <a:latin typeface="Arial" charset="0"/>
              </a:rPr>
              <a:t> parallel </a:t>
            </a:r>
            <a:br>
              <a:rPr lang="en-US" altLang="zh-CN" sz="2400" dirty="0">
                <a:latin typeface="Arial" charset="0"/>
              </a:rPr>
            </a:br>
            <a:r>
              <a:rPr lang="en-US" altLang="zh-CN" sz="2400" dirty="0">
                <a:latin typeface="Arial" charset="0"/>
              </a:rPr>
              <a:t>{</a:t>
            </a:r>
            <a:br>
              <a:rPr lang="en-US" altLang="zh-CN" sz="2400" dirty="0">
                <a:latin typeface="Arial" charset="0"/>
              </a:rPr>
            </a:br>
            <a:r>
              <a:rPr lang="en-US" altLang="zh-CN" sz="2400" dirty="0">
                <a:latin typeface="Arial" charset="0"/>
              </a:rPr>
              <a:t>	</a:t>
            </a:r>
            <a:r>
              <a:rPr lang="en-US" altLang="zh-CN" sz="2400" dirty="0" err="1">
                <a:latin typeface="Arial" charset="0"/>
              </a:rPr>
              <a:t>int</a:t>
            </a:r>
            <a:r>
              <a:rPr lang="en-US" altLang="zh-CN" sz="2400" dirty="0">
                <a:latin typeface="Arial" charset="0"/>
              </a:rPr>
              <a:t> id=</a:t>
            </a:r>
            <a:r>
              <a:rPr lang="en-US" altLang="zh-CN" sz="2400" dirty="0" err="1">
                <a:latin typeface="Arial" charset="0"/>
              </a:rPr>
              <a:t>omp_get_thread_num</a:t>
            </a:r>
            <a:r>
              <a:rPr lang="en-US" altLang="zh-CN" sz="2400" dirty="0">
                <a:latin typeface="Arial" charset="0"/>
              </a:rPr>
              <a:t>();</a:t>
            </a:r>
            <a:br>
              <a:rPr lang="en-US" altLang="zh-CN" sz="2400" dirty="0">
                <a:latin typeface="Arial" charset="0"/>
              </a:rPr>
            </a:br>
            <a:r>
              <a:rPr lang="en-US" altLang="zh-CN" sz="2400" dirty="0">
                <a:latin typeface="Arial" charset="0"/>
              </a:rPr>
              <a:t>	A[id] = big_calc1(id);</a:t>
            </a:r>
            <a:br>
              <a:rPr lang="en-US" altLang="zh-CN" sz="2400" dirty="0">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barrier </a:t>
            </a:r>
            <a:br>
              <a:rPr lang="en-US" altLang="zh-CN" sz="2400" b="1" dirty="0">
                <a:solidFill>
                  <a:srgbClr val="C00000"/>
                </a:solidFill>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for </a:t>
            </a:r>
            <a:br>
              <a:rPr lang="en-US" altLang="zh-CN" sz="2400" dirty="0">
                <a:solidFill>
                  <a:srgbClr val="C00000"/>
                </a:solidFill>
                <a:latin typeface="Arial" charset="0"/>
              </a:rPr>
            </a:br>
            <a:r>
              <a:rPr lang="en-US" altLang="zh-CN" sz="2400" dirty="0">
                <a:latin typeface="Arial" charset="0"/>
              </a:rPr>
              <a:t>	for(i=0;i&lt;</a:t>
            </a:r>
            <a:r>
              <a:rPr lang="en-US" altLang="zh-CN" sz="2400" dirty="0" err="1">
                <a:latin typeface="Arial" charset="0"/>
              </a:rPr>
              <a:t>N;i</a:t>
            </a:r>
            <a:r>
              <a:rPr lang="en-US" altLang="zh-CN" sz="2400" dirty="0">
                <a:latin typeface="Arial" charset="0"/>
              </a:rPr>
              <a:t>++){C[i]=big_calc3(</a:t>
            </a:r>
            <a:r>
              <a:rPr lang="en-US" altLang="zh-CN" sz="2400" dirty="0" err="1">
                <a:latin typeface="Arial" charset="0"/>
              </a:rPr>
              <a:t>i,A</a:t>
            </a:r>
            <a:r>
              <a:rPr lang="en-US" altLang="zh-CN" sz="2400" dirty="0">
                <a:latin typeface="Arial" charset="0"/>
              </a:rPr>
              <a:t>);}</a:t>
            </a:r>
            <a:br>
              <a:rPr lang="en-US" altLang="zh-CN" sz="2400" dirty="0">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for </a:t>
            </a:r>
            <a:r>
              <a:rPr lang="en-US" altLang="zh-CN" sz="2400" b="1" dirty="0" err="1">
                <a:solidFill>
                  <a:srgbClr val="C00000"/>
                </a:solidFill>
                <a:latin typeface="Arial" charset="0"/>
              </a:rPr>
              <a:t>nowait</a:t>
            </a:r>
            <a:br>
              <a:rPr lang="en-US" altLang="zh-CN" sz="2400" dirty="0">
                <a:solidFill>
                  <a:srgbClr val="C00000"/>
                </a:solidFill>
                <a:latin typeface="Arial" charset="0"/>
              </a:rPr>
            </a:br>
            <a:r>
              <a:rPr lang="en-US" altLang="zh-CN" sz="2400" dirty="0">
                <a:latin typeface="Arial" charset="0"/>
              </a:rPr>
              <a:t>	for(i=0;i&lt;</a:t>
            </a:r>
            <a:r>
              <a:rPr lang="en-US" altLang="zh-CN" sz="2400" dirty="0" err="1">
                <a:latin typeface="Arial" charset="0"/>
              </a:rPr>
              <a:t>N;i</a:t>
            </a:r>
            <a:r>
              <a:rPr lang="en-US" altLang="zh-CN" sz="2400" dirty="0">
                <a:latin typeface="Arial" charset="0"/>
              </a:rPr>
              <a:t>++){ B[i]=big_calc2(C,  i); }</a:t>
            </a:r>
            <a:br>
              <a:rPr lang="en-US" altLang="zh-CN" sz="2400" dirty="0">
                <a:latin typeface="Arial" charset="0"/>
              </a:rPr>
            </a:br>
            <a:r>
              <a:rPr lang="en-US" altLang="zh-CN" sz="2400" dirty="0">
                <a:latin typeface="Arial" charset="0"/>
              </a:rPr>
              <a:t>	A[id] = big_calc4(id);</a:t>
            </a:r>
            <a:br>
              <a:rPr lang="en-US" altLang="zh-CN" sz="2400" dirty="0">
                <a:latin typeface="Arial" charset="0"/>
              </a:rPr>
            </a:br>
            <a:r>
              <a:rPr lang="en-US" altLang="zh-CN" sz="2400" dirty="0">
                <a:latin typeface="Arial" charset="0"/>
              </a:rPr>
              <a:t>}</a:t>
            </a:r>
          </a:p>
        </p:txBody>
      </p:sp>
      <p:sp>
        <p:nvSpPr>
          <p:cNvPr id="3252229" name="Rectangle 5"/>
          <p:cNvSpPr>
            <a:spLocks noChangeArrowheads="1"/>
          </p:cNvSpPr>
          <p:nvPr/>
        </p:nvSpPr>
        <p:spPr bwMode="auto">
          <a:xfrm>
            <a:off x="3581401" y="5943601"/>
            <a:ext cx="2786063"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implicit barrier at the end of a parallel region</a:t>
            </a:r>
          </a:p>
        </p:txBody>
      </p:sp>
      <p:sp>
        <p:nvSpPr>
          <p:cNvPr id="49159" name="Line 6"/>
          <p:cNvSpPr>
            <a:spLocks noChangeShapeType="1"/>
          </p:cNvSpPr>
          <p:nvPr/>
        </p:nvSpPr>
        <p:spPr bwMode="auto">
          <a:xfrm flipH="1" flipV="1">
            <a:off x="2306638" y="6078538"/>
            <a:ext cx="1217612" cy="227012"/>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252231" name="Rectangle 7"/>
          <p:cNvSpPr>
            <a:spLocks noChangeArrowheads="1"/>
          </p:cNvSpPr>
          <p:nvPr/>
        </p:nvSpPr>
        <p:spPr bwMode="auto">
          <a:xfrm>
            <a:off x="6367464" y="3413126"/>
            <a:ext cx="3767137"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implicit barrier at the end of a for </a:t>
            </a:r>
            <a:r>
              <a:rPr lang="en-US" altLang="zh-CN" dirty="0" err="1">
                <a:latin typeface="Arial" charset="0"/>
              </a:rPr>
              <a:t>worksharing</a:t>
            </a:r>
            <a:r>
              <a:rPr lang="en-US" altLang="zh-CN" dirty="0">
                <a:latin typeface="Arial" charset="0"/>
              </a:rPr>
              <a:t> construct</a:t>
            </a:r>
          </a:p>
        </p:txBody>
      </p:sp>
      <p:sp>
        <p:nvSpPr>
          <p:cNvPr id="49161" name="Line 8"/>
          <p:cNvSpPr>
            <a:spLocks noChangeShapeType="1"/>
          </p:cNvSpPr>
          <p:nvPr/>
        </p:nvSpPr>
        <p:spPr bwMode="auto">
          <a:xfrm flipH="1" flipV="1">
            <a:off x="8328025" y="5354638"/>
            <a:ext cx="930275" cy="496887"/>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252233" name="Rectangle 9"/>
          <p:cNvSpPr>
            <a:spLocks noChangeArrowheads="1"/>
          </p:cNvSpPr>
          <p:nvPr/>
        </p:nvSpPr>
        <p:spPr bwMode="auto">
          <a:xfrm>
            <a:off x="7904164" y="5851526"/>
            <a:ext cx="2230437"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no implicit barrier due to </a:t>
            </a:r>
            <a:r>
              <a:rPr lang="en-US" altLang="zh-CN" dirty="0" err="1">
                <a:latin typeface="Arial" charset="0"/>
              </a:rPr>
              <a:t>nowait</a:t>
            </a:r>
            <a:endParaRPr lang="en-US" altLang="zh-CN" dirty="0">
              <a:latin typeface="Arial" charset="0"/>
            </a:endParaRPr>
          </a:p>
        </p:txBody>
      </p:sp>
      <p:sp>
        <p:nvSpPr>
          <p:cNvPr id="49163" name="Line 10"/>
          <p:cNvSpPr>
            <a:spLocks noChangeShapeType="1"/>
          </p:cNvSpPr>
          <p:nvPr/>
        </p:nvSpPr>
        <p:spPr bwMode="auto">
          <a:xfrm flipH="1">
            <a:off x="8001001" y="4060098"/>
            <a:ext cx="327025" cy="435702"/>
          </a:xfrm>
          <a:prstGeom prst="line">
            <a:avLst/>
          </a:prstGeom>
          <a:noFill/>
          <a:ln w="12700">
            <a:solidFill>
              <a:schemeClr val="tx1"/>
            </a:solidFill>
            <a:round/>
            <a:headEnd type="none" w="sm" len="sm"/>
            <a:tailEnd type="stealth" w="med" len="lg"/>
          </a:ln>
        </p:spPr>
        <p:txBody>
          <a:bodyPr wrap="none" anchor="ctr"/>
          <a:lstStyle/>
          <a:p>
            <a:endParaRPr lang="en-US"/>
          </a:p>
        </p:txBody>
      </p:sp>
    </p:spTree>
    <p:extLst>
      <p:ext uri="{BB962C8B-B14F-4D97-AF65-F5344CB8AC3E}">
        <p14:creationId xmlns:p14="http://schemas.microsoft.com/office/powerpoint/2010/main" val="15115373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54</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457582"/>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4578494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0"/>
          </p:nvPr>
        </p:nvSpPr>
        <p:spPr>
          <a:xfrm>
            <a:off x="8763000" y="6479628"/>
            <a:ext cx="1905000" cy="378372"/>
          </a:xfrm>
        </p:spPr>
        <p:txBody>
          <a:bodyPr/>
          <a:lstStyle/>
          <a:p>
            <a:pPr algn="r">
              <a:defRPr/>
            </a:pPr>
            <a:fld id="{CC4550D4-4904-451E-BC61-68F4DF61FEC3}" type="slidenum">
              <a:rPr lang="zh-CN" altLang="en-US"/>
              <a:pPr algn="r">
                <a:defRPr/>
              </a:pPr>
              <a:t>55</a:t>
            </a:fld>
            <a:endParaRPr lang="en-US" altLang="zh-CN" dirty="0"/>
          </a:p>
        </p:txBody>
      </p:sp>
      <p:sp>
        <p:nvSpPr>
          <p:cNvPr id="60419"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a:ea typeface="SimSun" pitchFamily="2" charset="-122"/>
              </a:rPr>
              <a:t>Data environment:</a:t>
            </a:r>
            <a:br>
              <a:rPr lang="en-US" altLang="zh-CN">
                <a:ea typeface="SimSun" pitchFamily="2" charset="-122"/>
              </a:rPr>
            </a:br>
            <a:r>
              <a:rPr lang="en-US" altLang="zh-CN" sz="3200">
                <a:ea typeface="SimSun" pitchFamily="2" charset="-122"/>
              </a:rPr>
              <a:t>Default storage attributes</a:t>
            </a:r>
          </a:p>
        </p:txBody>
      </p:sp>
      <p:sp>
        <p:nvSpPr>
          <p:cNvPr id="60420" name="Rectangle 3"/>
          <p:cNvSpPr>
            <a:spLocks noGrp="1" noChangeArrowheads="1"/>
          </p:cNvSpPr>
          <p:nvPr>
            <p:ph type="body" sz="half" idx="1"/>
          </p:nvPr>
        </p:nvSpPr>
        <p:spPr>
          <a:xfrm>
            <a:off x="1797571" y="1573577"/>
            <a:ext cx="8445500" cy="469106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b="0" dirty="0">
                <a:ea typeface="SimSun" pitchFamily="2" charset="-122"/>
              </a:rPr>
              <a:t>Shared memory programming model: </a:t>
            </a:r>
          </a:p>
          <a:p>
            <a:pPr lvl="2" eaLnBrk="1" hangingPunct="1"/>
            <a:r>
              <a:rPr lang="en-US" altLang="zh-CN" b="0" dirty="0">
                <a:ea typeface="SimSun" pitchFamily="2" charset="-122"/>
              </a:rPr>
              <a:t>Most variables are shared by default</a:t>
            </a:r>
          </a:p>
          <a:p>
            <a:pPr lvl="6"/>
            <a:endParaRPr lang="en-US" altLang="zh-CN" b="0" dirty="0">
              <a:ea typeface="SimSun" pitchFamily="2" charset="-122"/>
            </a:endParaRPr>
          </a:p>
          <a:p>
            <a:pPr eaLnBrk="1" hangingPunct="1">
              <a:lnSpc>
                <a:spcPct val="94000"/>
              </a:lnSpc>
            </a:pPr>
            <a:r>
              <a:rPr lang="en-US" altLang="zh-CN" b="0" dirty="0">
                <a:ea typeface="SimSun" pitchFamily="2" charset="-122"/>
              </a:rPr>
              <a:t>Global variables are SHARED among threads</a:t>
            </a:r>
          </a:p>
          <a:p>
            <a:pPr lvl="2" eaLnBrk="1" hangingPunct="1"/>
            <a:r>
              <a:rPr lang="en-US" altLang="zh-CN" b="0" dirty="0">
                <a:ea typeface="SimSun" pitchFamily="2" charset="-122"/>
              </a:rPr>
              <a:t>Fortran: COMMON blocks, SAVE variables, MODULE variables</a:t>
            </a:r>
          </a:p>
          <a:p>
            <a:pPr lvl="2" eaLnBrk="1" hangingPunct="1"/>
            <a:r>
              <a:rPr lang="en-US" altLang="zh-CN" b="0" dirty="0">
                <a:ea typeface="SimSun" pitchFamily="2" charset="-122"/>
              </a:rPr>
              <a:t>C: File scope variables, static</a:t>
            </a:r>
          </a:p>
          <a:p>
            <a:pPr lvl="2" eaLnBrk="1" hangingPunct="1"/>
            <a:r>
              <a:rPr lang="en-US" altLang="zh-CN" b="0" dirty="0">
                <a:ea typeface="SimSun" pitchFamily="2" charset="-122"/>
              </a:rPr>
              <a:t>Both: dynamically allocated memory (ALLOCATE, </a:t>
            </a:r>
            <a:r>
              <a:rPr lang="en-US" altLang="zh-CN" b="0" dirty="0" err="1">
                <a:ea typeface="SimSun" pitchFamily="2" charset="-122"/>
              </a:rPr>
              <a:t>malloc</a:t>
            </a:r>
            <a:r>
              <a:rPr lang="en-US" altLang="zh-CN" b="0" dirty="0">
                <a:ea typeface="SimSun" pitchFamily="2" charset="-122"/>
              </a:rPr>
              <a:t>, new)</a:t>
            </a:r>
          </a:p>
          <a:p>
            <a:pPr lvl="6"/>
            <a:endParaRPr lang="en-US" altLang="zh-CN" b="0" dirty="0">
              <a:ea typeface="SimSun" pitchFamily="2" charset="-122"/>
            </a:endParaRPr>
          </a:p>
          <a:p>
            <a:pPr eaLnBrk="1" hangingPunct="1">
              <a:lnSpc>
                <a:spcPct val="94000"/>
              </a:lnSpc>
            </a:pPr>
            <a:r>
              <a:rPr lang="en-US" altLang="zh-CN" b="0" dirty="0">
                <a:ea typeface="SimSun" pitchFamily="2" charset="-122"/>
              </a:rPr>
              <a:t>But not everything is shared...</a:t>
            </a:r>
            <a:endParaRPr lang="en-US" altLang="zh-CN" sz="2400" dirty="0">
              <a:ea typeface="SimSun" pitchFamily="2" charset="-122"/>
            </a:endParaRPr>
          </a:p>
          <a:p>
            <a:pPr lvl="2" eaLnBrk="1" hangingPunct="1"/>
            <a:r>
              <a:rPr lang="en-US" altLang="zh-CN" b="0" dirty="0">
                <a:ea typeface="SimSun" pitchFamily="2" charset="-122"/>
              </a:rPr>
              <a:t>Stack variables in subprograms(Fortran) or functions(C) called from parallel regions are PRIVATE</a:t>
            </a:r>
          </a:p>
          <a:p>
            <a:pPr lvl="2" eaLnBrk="1" hangingPunct="1"/>
            <a:r>
              <a:rPr lang="en-US" altLang="zh-CN" b="0" dirty="0">
                <a:ea typeface="SimSun" pitchFamily="2" charset="-122"/>
              </a:rPr>
              <a:t>Automatic variables within a statement block are PRIVATE.</a:t>
            </a:r>
          </a:p>
        </p:txBody>
      </p:sp>
    </p:spTree>
    <p:extLst>
      <p:ext uri="{BB962C8B-B14F-4D97-AF65-F5344CB8AC3E}">
        <p14:creationId xmlns:p14="http://schemas.microsoft.com/office/powerpoint/2010/main" val="291244539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0"/>
          </p:nvPr>
        </p:nvSpPr>
        <p:spPr>
          <a:xfrm>
            <a:off x="8763000" y="6558455"/>
            <a:ext cx="1905000" cy="299545"/>
          </a:xfrm>
        </p:spPr>
        <p:txBody>
          <a:bodyPr/>
          <a:lstStyle/>
          <a:p>
            <a:pPr algn="r">
              <a:defRPr/>
            </a:pPr>
            <a:fld id="{29BC1575-0B1C-4FB2-9530-65FD31C9C757}" type="slidenum">
              <a:rPr lang="zh-CN" altLang="en-US"/>
              <a:pPr algn="r">
                <a:defRPr/>
              </a:pPr>
              <a:t>56</a:t>
            </a:fld>
            <a:endParaRPr lang="en-US" altLang="zh-CN" dirty="0"/>
          </a:p>
        </p:txBody>
      </p:sp>
      <p:sp>
        <p:nvSpPr>
          <p:cNvPr id="61443" name="Rectangle 2"/>
          <p:cNvSpPr>
            <a:spLocks noChangeArrowheads="1"/>
          </p:cNvSpPr>
          <p:nvPr/>
        </p:nvSpPr>
        <p:spPr bwMode="auto">
          <a:xfrm>
            <a:off x="1701800" y="1625600"/>
            <a:ext cx="3213100" cy="2717800"/>
          </a:xfrm>
          <a:prstGeom prst="rect">
            <a:avLst/>
          </a:prstGeom>
          <a:solidFill>
            <a:srgbClr val="F7FDFF"/>
          </a:solidFill>
          <a:ln w="9525">
            <a:noFill/>
            <a:miter lim="800000"/>
            <a:headEnd/>
            <a:tailEnd/>
          </a:ln>
        </p:spPr>
        <p:txBody>
          <a:bodyPr lIns="90488" tIns="44450" rIns="90488" bIns="44450"/>
          <a:lstStyle/>
          <a:p>
            <a:pPr marL="342900" indent="-342900" eaLnBrk="0" hangingPunct="0">
              <a:spcBef>
                <a:spcPct val="20000"/>
              </a:spcBef>
            </a:pPr>
            <a:r>
              <a:rPr lang="en-US" altLang="zh-CN" sz="2000" dirty="0">
                <a:latin typeface="Arial" charset="0"/>
              </a:rPr>
              <a:t>	double A[10];</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main() {</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index[10];</a:t>
            </a:r>
          </a:p>
          <a:p>
            <a:pPr marL="342900" indent="-342900" eaLnBrk="0" hangingPunct="0">
              <a:spcBef>
                <a:spcPct val="20000"/>
              </a:spcBef>
            </a:pPr>
            <a:r>
              <a:rPr lang="en-US" altLang="zh-CN" sz="2000" dirty="0">
                <a:latin typeface="Arial" charset="0"/>
              </a:rPr>
              <a:t>    #pragma </a:t>
            </a:r>
            <a:r>
              <a:rPr lang="en-US" altLang="zh-CN" sz="2000" dirty="0" err="1">
                <a:latin typeface="Arial" charset="0"/>
              </a:rPr>
              <a:t>omp</a:t>
            </a:r>
            <a:r>
              <a:rPr lang="en-US" altLang="zh-CN" sz="2000" dirty="0">
                <a:latin typeface="Arial" charset="0"/>
              </a:rPr>
              <a:t> parallel  </a:t>
            </a:r>
          </a:p>
          <a:p>
            <a:pPr marL="342900" indent="-342900" eaLnBrk="0" hangingPunct="0">
              <a:spcBef>
                <a:spcPct val="20000"/>
              </a:spcBef>
            </a:pPr>
            <a:r>
              <a:rPr lang="en-US" altLang="zh-CN" sz="2000" dirty="0">
                <a:latin typeface="Arial" charset="0"/>
              </a:rPr>
              <a:t>	      work(index);</a:t>
            </a:r>
          </a:p>
          <a:p>
            <a:pPr marL="342900" indent="-342900" eaLnBrk="0" hangingPunct="0">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index[0]);</a:t>
            </a:r>
          </a:p>
          <a:p>
            <a:pPr marL="342900" indent="-342900" eaLnBrk="0" hangingPunct="0">
              <a:spcBef>
                <a:spcPct val="20000"/>
              </a:spcBef>
            </a:pPr>
            <a:r>
              <a:rPr lang="en-US" altLang="zh-CN" sz="2000" dirty="0">
                <a:latin typeface="Arial" charset="0"/>
              </a:rPr>
              <a:t>   }</a:t>
            </a:r>
          </a:p>
        </p:txBody>
      </p:sp>
      <p:sp>
        <p:nvSpPr>
          <p:cNvPr id="61444" name="Rectangle 3"/>
          <p:cNvSpPr>
            <a:spLocks noChangeArrowheads="1"/>
          </p:cNvSpPr>
          <p:nvPr/>
        </p:nvSpPr>
        <p:spPr bwMode="auto">
          <a:xfrm>
            <a:off x="7023100" y="1604964"/>
            <a:ext cx="2959100" cy="2586037"/>
          </a:xfrm>
          <a:prstGeom prst="rect">
            <a:avLst/>
          </a:prstGeom>
          <a:solidFill>
            <a:srgbClr val="F7FDFF"/>
          </a:solidFill>
          <a:ln w="9525">
            <a:noFill/>
            <a:miter lim="800000"/>
            <a:headEnd/>
            <a:tailEnd/>
          </a:ln>
        </p:spPr>
        <p:txBody>
          <a:bodyPr lIns="90488" tIns="44450" rIns="90488" bIns="44450"/>
          <a:lstStyle/>
          <a:p>
            <a:pPr marL="342900" indent="-342900" eaLnBrk="0" hangingPunct="0">
              <a:spcBef>
                <a:spcPct val="20000"/>
              </a:spcBef>
            </a:pPr>
            <a:r>
              <a:rPr lang="en-US" altLang="zh-CN" sz="2000">
                <a:latin typeface="Arial" charset="0"/>
              </a:rPr>
              <a:t>extern double A[10];</a:t>
            </a:r>
          </a:p>
          <a:p>
            <a:pPr marL="342900" indent="-342900" eaLnBrk="0" hangingPunct="0">
              <a:spcBef>
                <a:spcPct val="20000"/>
              </a:spcBef>
            </a:pPr>
            <a:r>
              <a:rPr lang="en-US" altLang="zh-CN" sz="2000">
                <a:latin typeface="Arial" charset="0"/>
              </a:rPr>
              <a:t>void work(int *index) {</a:t>
            </a:r>
          </a:p>
          <a:p>
            <a:pPr marL="342900" indent="-342900" eaLnBrk="0" hangingPunct="0">
              <a:spcBef>
                <a:spcPct val="20000"/>
              </a:spcBef>
            </a:pPr>
            <a:r>
              <a:rPr lang="en-US" altLang="zh-CN" sz="2000">
                <a:latin typeface="Arial" charset="0"/>
              </a:rPr>
              <a:t>  double temp[10];</a:t>
            </a:r>
          </a:p>
          <a:p>
            <a:pPr marL="342900" indent="-342900" eaLnBrk="0" hangingPunct="0">
              <a:spcBef>
                <a:spcPct val="20000"/>
              </a:spcBef>
            </a:pPr>
            <a:r>
              <a:rPr lang="en-US" altLang="zh-CN" sz="2000">
                <a:latin typeface="Arial" charset="0"/>
              </a:rPr>
              <a:t>  static int count;</a:t>
            </a:r>
          </a:p>
          <a:p>
            <a:pPr marL="342900" indent="-342900" eaLnBrk="0" hangingPunct="0">
              <a:spcBef>
                <a:spcPct val="20000"/>
              </a:spcBef>
            </a:pPr>
            <a:r>
              <a:rPr lang="en-US" altLang="zh-CN" sz="2000">
                <a:latin typeface="Arial" charset="0"/>
              </a:rPr>
              <a:t>  ...</a:t>
            </a:r>
          </a:p>
          <a:p>
            <a:pPr marL="342900" indent="-342900" eaLnBrk="0" hangingPunct="0">
              <a:spcBef>
                <a:spcPct val="20000"/>
              </a:spcBef>
            </a:pPr>
            <a:r>
              <a:rPr lang="en-US" altLang="zh-CN" sz="2000">
                <a:latin typeface="Arial" charset="0"/>
              </a:rPr>
              <a:t>}</a:t>
            </a:r>
          </a:p>
        </p:txBody>
      </p:sp>
      <p:sp>
        <p:nvSpPr>
          <p:cNvPr id="61445" name="Rectangle 4"/>
          <p:cNvSpPr>
            <a:spLocks noGrp="1" noChangeArrowheads="1"/>
          </p:cNvSpPr>
          <p:nvPr>
            <p:ph type="title"/>
          </p:nvPr>
        </p:nvSpPr>
        <p:spPr>
          <a:xfrm>
            <a:off x="1981200" y="381000"/>
            <a:ext cx="8496300" cy="6096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a:ea typeface="SimSun" pitchFamily="2" charset="-122"/>
              </a:rPr>
              <a:t>Data sharing: Examples</a:t>
            </a:r>
          </a:p>
        </p:txBody>
      </p:sp>
      <p:sp>
        <p:nvSpPr>
          <p:cNvPr id="61446" name="Rectangle 5"/>
          <p:cNvSpPr>
            <a:spLocks noChangeArrowheads="1"/>
          </p:cNvSpPr>
          <p:nvPr/>
        </p:nvSpPr>
        <p:spPr bwMode="auto">
          <a:xfrm>
            <a:off x="9144001" y="5103462"/>
            <a:ext cx="801501"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grpSp>
        <p:nvGrpSpPr>
          <p:cNvPr id="61447" name="Group 6"/>
          <p:cNvGrpSpPr>
            <a:grpSpLocks/>
          </p:cNvGrpSpPr>
          <p:nvPr/>
        </p:nvGrpSpPr>
        <p:grpSpPr bwMode="auto">
          <a:xfrm>
            <a:off x="5181600" y="4114802"/>
            <a:ext cx="4330700" cy="2362201"/>
            <a:chOff x="2172" y="2641"/>
            <a:chExt cx="2728" cy="1488"/>
          </a:xfrm>
        </p:grpSpPr>
        <p:sp>
          <p:nvSpPr>
            <p:cNvPr id="61450" name="Line 7"/>
            <p:cNvSpPr>
              <a:spLocks noChangeShapeType="1"/>
            </p:cNvSpPr>
            <p:nvPr/>
          </p:nvSpPr>
          <p:spPr bwMode="auto">
            <a:xfrm>
              <a:off x="2980" y="264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1" name="Rectangle 8"/>
            <p:cNvSpPr>
              <a:spLocks noChangeArrowheads="1"/>
            </p:cNvSpPr>
            <p:nvPr/>
          </p:nvSpPr>
          <p:spPr bwMode="auto">
            <a:xfrm>
              <a:off x="2268" y="2773"/>
              <a:ext cx="1571"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A, index, count</a:t>
              </a:r>
            </a:p>
          </p:txBody>
        </p:sp>
        <p:sp>
          <p:nvSpPr>
            <p:cNvPr id="61452" name="Line 9"/>
            <p:cNvSpPr>
              <a:spLocks noChangeShapeType="1"/>
            </p:cNvSpPr>
            <p:nvPr/>
          </p:nvSpPr>
          <p:spPr bwMode="auto">
            <a:xfrm>
              <a:off x="2980" y="2977"/>
              <a:ext cx="0" cy="334"/>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3" name="Line 10"/>
            <p:cNvSpPr>
              <a:spLocks noChangeShapeType="1"/>
            </p:cNvSpPr>
            <p:nvPr/>
          </p:nvSpPr>
          <p:spPr bwMode="auto">
            <a:xfrm>
              <a:off x="2982" y="3119"/>
              <a:ext cx="190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4" name="Rectangle 11"/>
            <p:cNvSpPr>
              <a:spLocks noChangeArrowheads="1"/>
            </p:cNvSpPr>
            <p:nvPr/>
          </p:nvSpPr>
          <p:spPr bwMode="auto">
            <a:xfrm>
              <a:off x="2821" y="3253"/>
              <a:ext cx="505"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sp>
          <p:nvSpPr>
            <p:cNvPr id="61455" name="Rectangle 12"/>
            <p:cNvSpPr>
              <a:spLocks noChangeArrowheads="1"/>
            </p:cNvSpPr>
            <p:nvPr/>
          </p:nvSpPr>
          <p:spPr bwMode="auto">
            <a:xfrm>
              <a:off x="3756" y="3253"/>
              <a:ext cx="505"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sp>
          <p:nvSpPr>
            <p:cNvPr id="61456" name="Line 13"/>
            <p:cNvSpPr>
              <a:spLocks noChangeShapeType="1"/>
            </p:cNvSpPr>
            <p:nvPr/>
          </p:nvSpPr>
          <p:spPr bwMode="auto">
            <a:xfrm>
              <a:off x="3988" y="312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7" name="Line 14"/>
            <p:cNvSpPr>
              <a:spLocks noChangeShapeType="1"/>
            </p:cNvSpPr>
            <p:nvPr/>
          </p:nvSpPr>
          <p:spPr bwMode="auto">
            <a:xfrm>
              <a:off x="4900" y="312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8" name="Line 15"/>
            <p:cNvSpPr>
              <a:spLocks noChangeShapeType="1"/>
            </p:cNvSpPr>
            <p:nvPr/>
          </p:nvSpPr>
          <p:spPr bwMode="auto">
            <a:xfrm>
              <a:off x="2982" y="3743"/>
              <a:ext cx="190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9" name="Line 16"/>
            <p:cNvSpPr>
              <a:spLocks noChangeShapeType="1"/>
            </p:cNvSpPr>
            <p:nvPr/>
          </p:nvSpPr>
          <p:spPr bwMode="auto">
            <a:xfrm>
              <a:off x="3988" y="3505"/>
              <a:ext cx="0" cy="23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60" name="Line 17"/>
            <p:cNvSpPr>
              <a:spLocks noChangeShapeType="1"/>
            </p:cNvSpPr>
            <p:nvPr/>
          </p:nvSpPr>
          <p:spPr bwMode="auto">
            <a:xfrm>
              <a:off x="4900" y="3505"/>
              <a:ext cx="0" cy="23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61" name="Rectangle 18"/>
            <p:cNvSpPr>
              <a:spLocks noChangeArrowheads="1"/>
            </p:cNvSpPr>
            <p:nvPr/>
          </p:nvSpPr>
          <p:spPr bwMode="auto">
            <a:xfrm>
              <a:off x="2172" y="3877"/>
              <a:ext cx="1571"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A, index, count</a:t>
              </a:r>
            </a:p>
          </p:txBody>
        </p:sp>
        <p:sp>
          <p:nvSpPr>
            <p:cNvPr id="61462" name="Line 19"/>
            <p:cNvSpPr>
              <a:spLocks noChangeShapeType="1"/>
            </p:cNvSpPr>
            <p:nvPr/>
          </p:nvSpPr>
          <p:spPr bwMode="auto">
            <a:xfrm>
              <a:off x="2967" y="3505"/>
              <a:ext cx="0" cy="43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3172372" name="Rectangle 20"/>
          <p:cNvSpPr>
            <a:spLocks noChangeArrowheads="1"/>
          </p:cNvSpPr>
          <p:nvPr/>
        </p:nvSpPr>
        <p:spPr bwMode="auto">
          <a:xfrm>
            <a:off x="2209800" y="4648200"/>
            <a:ext cx="2743200" cy="1557338"/>
          </a:xfrm>
          <a:prstGeom prst="rect">
            <a:avLst/>
          </a:prstGeom>
          <a:solidFill>
            <a:srgbClr val="FFFFE7"/>
          </a:solidFill>
          <a:ln w="9525">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dirty="0">
                <a:latin typeface="Arial" charset="0"/>
              </a:rPr>
              <a:t>A, index and count are shared by all threads.</a:t>
            </a:r>
          </a:p>
          <a:p>
            <a:pPr algn="l">
              <a:spcBef>
                <a:spcPct val="50000"/>
              </a:spcBef>
              <a:defRPr/>
            </a:pPr>
            <a:r>
              <a:rPr lang="en-US" altLang="zh-CN" dirty="0">
                <a:latin typeface="Arial" charset="0"/>
              </a:rPr>
              <a:t>temp is local</a:t>
            </a:r>
            <a:r>
              <a:rPr lang="en-US" altLang="zh-CN" sz="2800" dirty="0">
                <a:latin typeface="Arial" charset="0"/>
              </a:rPr>
              <a:t> </a:t>
            </a:r>
            <a:r>
              <a:rPr lang="en-US" altLang="zh-CN" dirty="0">
                <a:latin typeface="Arial" charset="0"/>
              </a:rPr>
              <a:t>to each thread</a:t>
            </a:r>
          </a:p>
        </p:txBody>
      </p:sp>
    </p:spTree>
    <p:extLst>
      <p:ext uri="{BB962C8B-B14F-4D97-AF65-F5344CB8AC3E}">
        <p14:creationId xmlns:p14="http://schemas.microsoft.com/office/powerpoint/2010/main" val="26580255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a:xfrm>
            <a:off x="9927022" y="6526924"/>
            <a:ext cx="740979" cy="331076"/>
          </a:xfrm>
        </p:spPr>
        <p:txBody>
          <a:bodyPr/>
          <a:lstStyle/>
          <a:p>
            <a:pPr algn="r">
              <a:defRPr/>
            </a:pPr>
            <a:fld id="{28FA7129-ACF4-4134-9759-9CEBB0E8BDBE}" type="slidenum">
              <a:rPr lang="zh-CN" altLang="en-US"/>
              <a:pPr algn="r">
                <a:defRPr/>
              </a:pPr>
              <a:t>57</a:t>
            </a:fld>
            <a:endParaRPr lang="en-US" altLang="zh-CN" dirty="0"/>
          </a:p>
        </p:txBody>
      </p:sp>
      <p:sp>
        <p:nvSpPr>
          <p:cNvPr id="62467"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a:t>
            </a:r>
            <a:br>
              <a:rPr lang="en-US" altLang="zh-CN" dirty="0">
                <a:ea typeface="SimSun" pitchFamily="2" charset="-122"/>
              </a:rPr>
            </a:br>
            <a:r>
              <a:rPr lang="en-US" altLang="zh-CN" sz="3200" dirty="0">
                <a:ea typeface="SimSun" pitchFamily="2" charset="-122"/>
              </a:rPr>
              <a:t>Changing storage attributes</a:t>
            </a:r>
          </a:p>
        </p:txBody>
      </p:sp>
      <p:sp>
        <p:nvSpPr>
          <p:cNvPr id="62468" name="Rectangle 3"/>
          <p:cNvSpPr>
            <a:spLocks noGrp="1" noChangeArrowheads="1"/>
          </p:cNvSpPr>
          <p:nvPr>
            <p:ph type="body" sz="half" idx="1"/>
          </p:nvPr>
        </p:nvSpPr>
        <p:spPr>
          <a:xfrm>
            <a:off x="1866900" y="1432776"/>
            <a:ext cx="8515350" cy="498231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One can selectively change storage attributes for constructs using the following clauses* </a:t>
            </a:r>
            <a:r>
              <a:rPr lang="en-US" altLang="zh-CN" sz="1400" dirty="0">
                <a:ea typeface="SimSun" pitchFamily="2" charset="-122"/>
              </a:rPr>
              <a:t>(note: </a:t>
            </a:r>
            <a:r>
              <a:rPr lang="en-US" altLang="zh-CN" sz="1400" b="1" i="1" dirty="0">
                <a:ea typeface="SimSun" pitchFamily="2" charset="-122"/>
              </a:rPr>
              <a:t>list</a:t>
            </a:r>
            <a:r>
              <a:rPr lang="en-US" altLang="zh-CN" sz="1400" dirty="0">
                <a:ea typeface="SimSun" pitchFamily="2" charset="-122"/>
              </a:rPr>
              <a:t> is a comma-separated list of variables)</a:t>
            </a:r>
          </a:p>
          <a:p>
            <a:pPr lvl="2" eaLnBrk="1" hangingPunct="1"/>
            <a:r>
              <a:rPr lang="en-US" altLang="zh-CN" sz="2400" dirty="0">
                <a:ea typeface="SimSun" pitchFamily="2" charset="-122"/>
              </a:rPr>
              <a:t>shared(list)</a:t>
            </a:r>
          </a:p>
          <a:p>
            <a:pPr lvl="2" eaLnBrk="1" hangingPunct="1"/>
            <a:r>
              <a:rPr lang="en-US" altLang="zh-CN" sz="2400" dirty="0">
                <a:ea typeface="SimSun" pitchFamily="2" charset="-122"/>
              </a:rPr>
              <a:t>private(list)</a:t>
            </a:r>
          </a:p>
          <a:p>
            <a:pPr lvl="2" eaLnBrk="1" hangingPunct="1"/>
            <a:r>
              <a:rPr lang="en-US" altLang="zh-CN" sz="2400" dirty="0" err="1">
                <a:ea typeface="SimSun" pitchFamily="2" charset="-122"/>
              </a:rPr>
              <a:t>firstprivate</a:t>
            </a:r>
            <a:r>
              <a:rPr lang="en-US" altLang="zh-CN" sz="2400" dirty="0">
                <a:ea typeface="SimSun" pitchFamily="2" charset="-122"/>
              </a:rPr>
              <a:t>(list)</a:t>
            </a:r>
          </a:p>
          <a:p>
            <a:pPr eaLnBrk="1" hangingPunct="1"/>
            <a:r>
              <a:rPr lang="en-US" altLang="zh-CN" sz="2400" dirty="0">
                <a:ea typeface="SimSun" pitchFamily="2" charset="-122"/>
              </a:rPr>
              <a:t>These can be used on parallel and for constructs </a:t>
            </a:r>
            <a:r>
              <a:rPr lang="mr-IN" altLang="zh-CN" sz="2400" dirty="0">
                <a:ea typeface="SimSun" pitchFamily="2" charset="-122"/>
              </a:rPr>
              <a:t>…</a:t>
            </a:r>
            <a:r>
              <a:rPr lang="en-US" altLang="zh-CN" sz="2400" dirty="0">
                <a:ea typeface="SimSun" pitchFamily="2" charset="-122"/>
              </a:rPr>
              <a:t> other than shared which can only be used on a parallel construct</a:t>
            </a:r>
          </a:p>
          <a:p>
            <a:pPr lvl="6"/>
            <a:endParaRPr lang="en-US" altLang="zh-CN" sz="1400" dirty="0">
              <a:ea typeface="SimSun" pitchFamily="2" charset="-122"/>
            </a:endParaRPr>
          </a:p>
          <a:p>
            <a:pPr lvl="6"/>
            <a:endParaRPr lang="en-US" altLang="zh-CN" sz="1400" dirty="0">
              <a:ea typeface="SimSun" pitchFamily="2" charset="-122"/>
            </a:endParaRPr>
          </a:p>
          <a:p>
            <a:pPr eaLnBrk="1" hangingPunct="1"/>
            <a:r>
              <a:rPr lang="en-US" altLang="zh-CN" sz="2400" dirty="0">
                <a:ea typeface="SimSun" pitchFamily="2" charset="-122"/>
              </a:rPr>
              <a:t>Force the programmer to explicitly define storage attributes</a:t>
            </a:r>
          </a:p>
          <a:p>
            <a:pPr lvl="2" eaLnBrk="1" hangingPunct="1"/>
            <a:r>
              <a:rPr lang="en-US" altLang="zh-CN" sz="2400" dirty="0">
                <a:ea typeface="SimSun" pitchFamily="2" charset="-122"/>
              </a:rPr>
              <a:t>default (none)</a:t>
            </a:r>
          </a:p>
        </p:txBody>
      </p:sp>
      <p:sp>
        <p:nvSpPr>
          <p:cNvPr id="8" name="Text Box 4"/>
          <p:cNvSpPr txBox="1">
            <a:spLocks noChangeArrowheads="1"/>
          </p:cNvSpPr>
          <p:nvPr/>
        </p:nvSpPr>
        <p:spPr bwMode="auto">
          <a:xfrm>
            <a:off x="6022116" y="5409177"/>
            <a:ext cx="3121702" cy="707886"/>
          </a:xfrm>
          <a:prstGeom prst="rect">
            <a:avLst/>
          </a:prstGeom>
          <a:solidFill>
            <a:srgbClr val="FFFFE7"/>
          </a:solidFill>
          <a:ln w="12700">
            <a:noFill/>
            <a:miter lim="800000"/>
            <a:headEnd type="none" w="sm" len="sm"/>
            <a:tailEnd type="none" w="sm" len="sm"/>
          </a:ln>
          <a:effectLst>
            <a:outerShdw dist="107763" dir="2700000" algn="ctr" rotWithShape="0">
              <a:schemeClr val="bg2"/>
            </a:outerShdw>
          </a:effectLst>
        </p:spPr>
        <p:txBody>
          <a:bodyPr wrap="square">
            <a:spAutoFit/>
          </a:bodyPr>
          <a:lstStyle/>
          <a:p>
            <a:pPr algn="ctr">
              <a:spcBef>
                <a:spcPct val="50000"/>
              </a:spcBef>
              <a:defRPr/>
            </a:pPr>
            <a:r>
              <a:rPr lang="en-US" altLang="zh-CN" sz="2000" dirty="0">
                <a:latin typeface="Arial" charset="0"/>
              </a:rPr>
              <a:t>default() can only be used on parallel constructs</a:t>
            </a:r>
            <a:endParaRPr lang="en-US" altLang="zh-CN" sz="2800" dirty="0">
              <a:latin typeface="Arial" charset="0"/>
            </a:endParaRPr>
          </a:p>
        </p:txBody>
      </p:sp>
    </p:spTree>
    <p:extLst>
      <p:ext uri="{BB962C8B-B14F-4D97-AF65-F5344CB8AC3E}">
        <p14:creationId xmlns:p14="http://schemas.microsoft.com/office/powerpoint/2010/main" val="368746592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8691571" y="6495394"/>
            <a:ext cx="1905000" cy="362607"/>
          </a:xfrm>
        </p:spPr>
        <p:txBody>
          <a:bodyPr/>
          <a:lstStyle/>
          <a:p>
            <a:pPr algn="r">
              <a:defRPr/>
            </a:pPr>
            <a:fld id="{32B01348-3655-4A59-A915-B208D11B81AE}" type="slidenum">
              <a:rPr lang="zh-CN" altLang="en-US"/>
              <a:pPr algn="r">
                <a:defRPr/>
              </a:pPr>
              <a:t>58</a:t>
            </a:fld>
            <a:endParaRPr lang="en-US" altLang="zh-CN" dirty="0"/>
          </a:p>
        </p:txBody>
      </p:sp>
      <p:sp>
        <p:nvSpPr>
          <p:cNvPr id="63491"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Private clause</a:t>
            </a:r>
          </a:p>
        </p:txBody>
      </p:sp>
      <p:sp>
        <p:nvSpPr>
          <p:cNvPr id="63492" name="Rectangle 3"/>
          <p:cNvSpPr>
            <a:spLocks noChangeArrowheads="1"/>
          </p:cNvSpPr>
          <p:nvPr/>
        </p:nvSpPr>
        <p:spPr bwMode="auto">
          <a:xfrm>
            <a:off x="6338897"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3493" name="Rectangle 4"/>
          <p:cNvSpPr>
            <a:spLocks noChangeArrowheads="1"/>
          </p:cNvSpPr>
          <p:nvPr/>
        </p:nvSpPr>
        <p:spPr bwMode="auto">
          <a:xfrm>
            <a:off x="2349889" y="1844920"/>
            <a:ext cx="7578339" cy="4709624"/>
          </a:xfrm>
          <a:prstGeom prst="rect">
            <a:avLst/>
          </a:prstGeom>
          <a:solidFill>
            <a:srgbClr val="F7FDFF"/>
          </a:solidFill>
          <a:ln w="9525">
            <a:noFill/>
            <a:miter lim="800000"/>
            <a:headEnd/>
            <a:tailEnd/>
          </a:ln>
        </p:spPr>
        <p:txBody>
          <a:bodyPr wrap="square" lIns="92075" tIns="46038" rIns="92075" bIns="46038" anchor="ctr">
            <a:spAutoFit/>
          </a:bodyPr>
          <a:lstStyle/>
          <a:p>
            <a:r>
              <a:rPr lang="en-US" sz="2000" dirty="0"/>
              <a:t>int N = 1000;</a:t>
            </a:r>
          </a:p>
          <a:p>
            <a:r>
              <a:rPr lang="en-US" sz="2000" dirty="0"/>
              <a:t>extern void </a:t>
            </a:r>
            <a:r>
              <a:rPr lang="en-US" sz="2000" dirty="0" err="1"/>
              <a:t>init_arrays</a:t>
            </a:r>
            <a:r>
              <a:rPr lang="en-US" sz="2000" dirty="0"/>
              <a:t>(int N, double *A, double *B, double *C);</a:t>
            </a:r>
          </a:p>
          <a:p>
            <a:br>
              <a:rPr lang="en-US" sz="2000" dirty="0"/>
            </a:br>
            <a:endParaRPr lang="en-US" sz="2000" dirty="0"/>
          </a:p>
          <a:p>
            <a:r>
              <a:rPr lang="en-US" sz="2000" dirty="0"/>
              <a:t>void example () {</a:t>
            </a:r>
          </a:p>
          <a:p>
            <a:r>
              <a:rPr lang="en-US" sz="2000" dirty="0"/>
              <a:t>     int </a:t>
            </a:r>
            <a:r>
              <a:rPr lang="en-US" sz="2000" dirty="0" err="1"/>
              <a:t>i</a:t>
            </a:r>
            <a:r>
              <a:rPr lang="en-US" sz="2000" dirty="0"/>
              <a:t>, j;</a:t>
            </a:r>
          </a:p>
          <a:p>
            <a:r>
              <a:rPr lang="en-US" sz="2000" dirty="0"/>
              <a:t>     double A[N][N], B[N][N], C[N][N];</a:t>
            </a:r>
          </a:p>
          <a:p>
            <a:r>
              <a:rPr lang="en-US" sz="2000" dirty="0"/>
              <a:t>     </a:t>
            </a:r>
            <a:r>
              <a:rPr lang="en-US" sz="2000" dirty="0" err="1"/>
              <a:t>init_arrays</a:t>
            </a:r>
            <a:r>
              <a:rPr lang="en-US" sz="2000" dirty="0"/>
              <a:t>(N, *A, *B, *C);</a:t>
            </a:r>
          </a:p>
          <a:p>
            <a:br>
              <a:rPr lang="en-US" sz="2000" dirty="0"/>
            </a:br>
            <a:endParaRPr lang="en-US" sz="2000" dirty="0"/>
          </a:p>
          <a:p>
            <a:r>
              <a:rPr lang="en-US" sz="2000" dirty="0"/>
              <a:t>     #pragma </a:t>
            </a:r>
            <a:r>
              <a:rPr lang="en-US" sz="2000" dirty="0" err="1"/>
              <a:t>omp</a:t>
            </a:r>
            <a:r>
              <a:rPr lang="en-US" sz="2000" dirty="0"/>
              <a:t> parallel for </a:t>
            </a:r>
            <a:r>
              <a:rPr lang="en-US" sz="2000" b="1" dirty="0">
                <a:solidFill>
                  <a:srgbClr val="C00000"/>
                </a:solidFill>
              </a:rPr>
              <a:t>private(j)</a:t>
            </a:r>
          </a:p>
          <a:p>
            <a:r>
              <a:rPr lang="en-US" sz="2000" dirty="0"/>
              <a:t>     for (</a:t>
            </a:r>
            <a:r>
              <a:rPr lang="en-US" sz="2000" dirty="0" err="1"/>
              <a:t>i</a:t>
            </a:r>
            <a:r>
              <a:rPr lang="en-US" sz="2000" dirty="0"/>
              <a:t> = 0; </a:t>
            </a:r>
            <a:r>
              <a:rPr lang="en-US" sz="2000" dirty="0" err="1"/>
              <a:t>i</a:t>
            </a:r>
            <a:r>
              <a:rPr lang="en-US" sz="2000" dirty="0"/>
              <a:t> &lt; 1000; </a:t>
            </a:r>
            <a:r>
              <a:rPr lang="en-US" sz="2000" dirty="0" err="1"/>
              <a:t>i</a:t>
            </a:r>
            <a:r>
              <a:rPr lang="en-US" sz="2000" dirty="0"/>
              <a:t>++) </a:t>
            </a:r>
          </a:p>
          <a:p>
            <a:r>
              <a:rPr lang="en-US" sz="2000" dirty="0"/>
              <a:t>            </a:t>
            </a:r>
            <a:r>
              <a:rPr lang="en-US" sz="2000" b="1" dirty="0">
                <a:solidFill>
                  <a:srgbClr val="C00000"/>
                </a:solidFill>
              </a:rPr>
              <a:t>for( j = 0; j&lt;1000; </a:t>
            </a:r>
            <a:r>
              <a:rPr lang="en-US" sz="2000" b="1" dirty="0" err="1">
                <a:solidFill>
                  <a:srgbClr val="C00000"/>
                </a:solidFill>
              </a:rPr>
              <a:t>j++</a:t>
            </a:r>
            <a:r>
              <a:rPr lang="en-US" sz="2000" b="1" dirty="0">
                <a:solidFill>
                  <a:srgbClr val="C00000"/>
                </a:solidFill>
              </a:rPr>
              <a:t>) </a:t>
            </a:r>
          </a:p>
          <a:p>
            <a:r>
              <a:rPr lang="en-US" sz="2000" dirty="0"/>
              <a:t>                  C[</a:t>
            </a:r>
            <a:r>
              <a:rPr lang="en-US" sz="2000" dirty="0" err="1"/>
              <a:t>i</a:t>
            </a:r>
            <a:r>
              <a:rPr lang="en-US" sz="2000" dirty="0"/>
              <a:t>][j] = A[</a:t>
            </a:r>
            <a:r>
              <a:rPr lang="en-US" sz="2000" dirty="0" err="1"/>
              <a:t>i</a:t>
            </a:r>
            <a:r>
              <a:rPr lang="en-US" sz="2000" dirty="0"/>
              <a:t>][j] + B[</a:t>
            </a:r>
            <a:r>
              <a:rPr lang="en-US" sz="2000" dirty="0" err="1"/>
              <a:t>i</a:t>
            </a:r>
            <a:r>
              <a:rPr lang="en-US" sz="2000" dirty="0"/>
              <a:t>][j];</a:t>
            </a:r>
          </a:p>
          <a:p>
            <a:r>
              <a:rPr lang="en-US" sz="2000" dirty="0"/>
              <a:t>}</a:t>
            </a:r>
          </a:p>
        </p:txBody>
      </p:sp>
      <p:sp>
        <p:nvSpPr>
          <p:cNvPr id="63494" name="Rectangle 5"/>
          <p:cNvSpPr>
            <a:spLocks noGrp="1" noChangeArrowheads="1"/>
          </p:cNvSpPr>
          <p:nvPr>
            <p:ph type="body" sz="half" idx="1"/>
          </p:nvPr>
        </p:nvSpPr>
        <p:spPr>
          <a:xfrm>
            <a:off x="1755783" y="1234419"/>
            <a:ext cx="8550276" cy="522630"/>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dirty="0">
                <a:ea typeface="SimSun" pitchFamily="2" charset="-122"/>
              </a:rPr>
              <a:t>private(var)  creates a new local copy of var for each thread.</a:t>
            </a:r>
          </a:p>
        </p:txBody>
      </p:sp>
      <p:sp>
        <p:nvSpPr>
          <p:cNvPr id="3174406" name="Rectangle 6"/>
          <p:cNvSpPr>
            <a:spLocks noChangeArrowheads="1"/>
          </p:cNvSpPr>
          <p:nvPr/>
        </p:nvSpPr>
        <p:spPr bwMode="auto">
          <a:xfrm>
            <a:off x="7137921" y="4483834"/>
            <a:ext cx="3107300" cy="163185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a:latin typeface="Arial" charset="0"/>
              </a:rPr>
              <a:t>OpenMP makes the loop control index on the parallel loop (</a:t>
            </a:r>
            <a:r>
              <a:rPr lang="en-US" altLang="zh-CN" sz="2000" dirty="0" err="1">
                <a:latin typeface="Arial" charset="0"/>
              </a:rPr>
              <a:t>i</a:t>
            </a:r>
            <a:r>
              <a:rPr lang="en-US" altLang="zh-CN" sz="2000" dirty="0">
                <a:latin typeface="Arial" charset="0"/>
              </a:rPr>
              <a:t>) private by default … but not for the second loop (j)</a:t>
            </a:r>
          </a:p>
        </p:txBody>
      </p:sp>
    </p:spTree>
    <p:extLst>
      <p:ext uri="{BB962C8B-B14F-4D97-AF65-F5344CB8AC3E}">
        <p14:creationId xmlns:p14="http://schemas.microsoft.com/office/powerpoint/2010/main" val="218739029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8691571" y="6495394"/>
            <a:ext cx="1905000" cy="362607"/>
          </a:xfrm>
        </p:spPr>
        <p:txBody>
          <a:bodyPr/>
          <a:lstStyle/>
          <a:p>
            <a:pPr algn="r">
              <a:defRPr/>
            </a:pPr>
            <a:fld id="{32B01348-3655-4A59-A915-B208D11B81AE}" type="slidenum">
              <a:rPr lang="zh-CN" altLang="en-US"/>
              <a:pPr algn="r">
                <a:defRPr/>
              </a:pPr>
              <a:t>59</a:t>
            </a:fld>
            <a:endParaRPr lang="en-US" altLang="zh-CN" dirty="0"/>
          </a:p>
        </p:txBody>
      </p:sp>
      <p:sp>
        <p:nvSpPr>
          <p:cNvPr id="63491"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Private clause</a:t>
            </a:r>
          </a:p>
        </p:txBody>
      </p:sp>
      <p:sp>
        <p:nvSpPr>
          <p:cNvPr id="63492" name="Rectangle 3"/>
          <p:cNvSpPr>
            <a:spLocks noChangeArrowheads="1"/>
          </p:cNvSpPr>
          <p:nvPr/>
        </p:nvSpPr>
        <p:spPr bwMode="auto">
          <a:xfrm>
            <a:off x="6338897"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3493" name="Rectangle 4"/>
          <p:cNvSpPr>
            <a:spLocks noChangeArrowheads="1"/>
          </p:cNvSpPr>
          <p:nvPr/>
        </p:nvSpPr>
        <p:spPr bwMode="auto">
          <a:xfrm>
            <a:off x="3994164" y="2750640"/>
            <a:ext cx="4572000" cy="2401299"/>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sz="2000" dirty="0">
                <a:latin typeface="Arial" charset="0"/>
              </a:rPr>
              <a:t>void wrong() {</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a:t>
            </a:r>
            <a:r>
              <a:rPr lang="en-US" altLang="zh-CN" sz="2000" dirty="0" err="1">
                <a:latin typeface="Arial" charset="0"/>
              </a:rPr>
              <a:t>tmp</a:t>
            </a:r>
            <a:r>
              <a:rPr lang="en-US" altLang="zh-CN" sz="2000" dirty="0">
                <a:latin typeface="Arial" charset="0"/>
              </a:rPr>
              <a:t> = 0;</a:t>
            </a:r>
          </a:p>
          <a:p>
            <a:pPr algn="l" eaLnBrk="0" hangingPunct="0">
              <a:lnSpc>
                <a:spcPct val="90000"/>
              </a:lnSpc>
              <a:spcBef>
                <a:spcPct val="20000"/>
              </a:spcBef>
            </a:pPr>
            <a:r>
              <a:rPr lang="en-US" altLang="zh-CN" sz="2000" dirty="0">
                <a:latin typeface="Arial" charset="0"/>
              </a:rPr>
              <a:t>#</a:t>
            </a:r>
            <a:r>
              <a:rPr lang="en-US" altLang="zh-CN" sz="2000" dirty="0" err="1">
                <a:latin typeface="Arial" charset="0"/>
              </a:rPr>
              <a:t>pragma</a:t>
            </a:r>
            <a:r>
              <a:rPr lang="en-US" altLang="zh-CN" sz="2000" dirty="0">
                <a:latin typeface="Arial" charset="0"/>
              </a:rPr>
              <a:t> </a:t>
            </a:r>
            <a:r>
              <a:rPr lang="en-US" altLang="zh-CN" sz="2000" dirty="0" err="1">
                <a:latin typeface="Arial" charset="0"/>
              </a:rPr>
              <a:t>omp</a:t>
            </a:r>
            <a:r>
              <a:rPr lang="en-US" altLang="zh-CN" sz="2000" dirty="0">
                <a:latin typeface="Arial" charset="0"/>
              </a:rPr>
              <a:t> parallel for </a:t>
            </a:r>
            <a:r>
              <a:rPr lang="en-US" altLang="zh-CN" sz="2000" b="1" dirty="0">
                <a:solidFill>
                  <a:srgbClr val="C00000"/>
                </a:solidFill>
                <a:latin typeface="Arial" charset="0"/>
              </a:rPr>
              <a:t>private(</a:t>
            </a:r>
            <a:r>
              <a:rPr lang="en-US" altLang="zh-CN" sz="2000" b="1" dirty="0" err="1">
                <a:solidFill>
                  <a:srgbClr val="C00000"/>
                </a:solidFill>
                <a:latin typeface="Arial" charset="0"/>
              </a:rPr>
              <a:t>tmp</a:t>
            </a:r>
            <a:r>
              <a:rPr lang="en-US" altLang="zh-CN" sz="2000" b="1" dirty="0">
                <a:solidFill>
                  <a:srgbClr val="C00000"/>
                </a:solidFill>
                <a:latin typeface="Arial" charset="0"/>
              </a:rPr>
              <a:t>)</a:t>
            </a:r>
          </a:p>
          <a:p>
            <a:pPr algn="l" eaLnBrk="0" hangingPunct="0">
              <a:lnSpc>
                <a:spcPct val="90000"/>
              </a:lnSpc>
              <a:spcBef>
                <a:spcPct val="20000"/>
              </a:spcBef>
            </a:pPr>
            <a:r>
              <a:rPr lang="en-US" altLang="zh-CN" sz="2000" dirty="0">
                <a:latin typeface="Arial" charset="0"/>
              </a:rPr>
              <a:t>      for (</a:t>
            </a:r>
            <a:r>
              <a:rPr lang="en-US" altLang="zh-CN" sz="2000" dirty="0" err="1">
                <a:latin typeface="Arial" charset="0"/>
              </a:rPr>
              <a:t>int</a:t>
            </a:r>
            <a:r>
              <a:rPr lang="en-US" altLang="zh-CN" sz="2000" dirty="0">
                <a:latin typeface="Arial" charset="0"/>
              </a:rPr>
              <a:t> j = 0; j &lt; 1000; ++j) </a:t>
            </a:r>
          </a:p>
          <a:p>
            <a:pPr algn="l" eaLnBrk="0" hangingPunct="0">
              <a:lnSpc>
                <a:spcPct val="90000"/>
              </a:lnSpc>
              <a:spcBef>
                <a:spcPct val="20000"/>
              </a:spcBef>
            </a:pPr>
            <a:r>
              <a:rPr lang="en-US" altLang="zh-CN" sz="2000" dirty="0">
                <a:latin typeface="Arial" charset="0"/>
              </a:rPr>
              <a:t>	    </a:t>
            </a:r>
            <a:r>
              <a:rPr lang="en-US" altLang="zh-CN" sz="2000" b="1" dirty="0" err="1">
                <a:solidFill>
                  <a:srgbClr val="C00000"/>
                </a:solidFill>
                <a:latin typeface="Arial" charset="0"/>
              </a:rPr>
              <a:t>tmp</a:t>
            </a:r>
            <a:r>
              <a:rPr lang="en-US" altLang="zh-CN" sz="2000" dirty="0">
                <a:latin typeface="Arial" charset="0"/>
              </a:rPr>
              <a:t> += j;</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a:t>
            </a:r>
          </a:p>
        </p:txBody>
      </p:sp>
      <p:sp>
        <p:nvSpPr>
          <p:cNvPr id="63494" name="Rectangle 5"/>
          <p:cNvSpPr>
            <a:spLocks noGrp="1" noChangeArrowheads="1"/>
          </p:cNvSpPr>
          <p:nvPr>
            <p:ph type="body" sz="half" idx="1"/>
          </p:nvPr>
        </p:nvSpPr>
        <p:spPr>
          <a:xfrm>
            <a:off x="1765300" y="1544638"/>
            <a:ext cx="8707438" cy="153511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a:ea typeface="SimSun" pitchFamily="2" charset="-122"/>
              </a:rPr>
              <a:t>private(var)  creates a new local copy of var for each thread.</a:t>
            </a:r>
          </a:p>
          <a:p>
            <a:pPr lvl="2" eaLnBrk="1" hangingPunct="1"/>
            <a:r>
              <a:rPr lang="en-US" altLang="zh-CN" sz="1800">
                <a:ea typeface="SimSun" pitchFamily="2" charset="-122"/>
              </a:rPr>
              <a:t>The value of the private copies is uninitialized</a:t>
            </a:r>
          </a:p>
          <a:p>
            <a:pPr lvl="2" eaLnBrk="1" hangingPunct="1"/>
            <a:r>
              <a:rPr lang="en-US" altLang="zh-CN" sz="1800">
                <a:ea typeface="SimSun" pitchFamily="2" charset="-122"/>
              </a:rPr>
              <a:t>The value of the original variable is unchanged after the region</a:t>
            </a:r>
          </a:p>
        </p:txBody>
      </p:sp>
      <p:sp>
        <p:nvSpPr>
          <p:cNvPr id="3174406" name="Rectangle 6"/>
          <p:cNvSpPr>
            <a:spLocks noChangeArrowheads="1"/>
          </p:cNvSpPr>
          <p:nvPr/>
        </p:nvSpPr>
        <p:spPr bwMode="auto">
          <a:xfrm>
            <a:off x="8758246" y="3797300"/>
            <a:ext cx="177165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err="1">
                <a:latin typeface="Arial" charset="0"/>
              </a:rPr>
              <a:t>tmp</a:t>
            </a:r>
            <a:r>
              <a:rPr lang="en-US" altLang="zh-CN" sz="2000" dirty="0">
                <a:latin typeface="Arial" charset="0"/>
              </a:rPr>
              <a:t> was not initialized</a:t>
            </a:r>
          </a:p>
        </p:txBody>
      </p:sp>
      <p:sp>
        <p:nvSpPr>
          <p:cNvPr id="63496" name="Line 10"/>
          <p:cNvSpPr>
            <a:spLocks noChangeShapeType="1"/>
          </p:cNvSpPr>
          <p:nvPr/>
        </p:nvSpPr>
        <p:spPr bwMode="auto">
          <a:xfrm flipH="1">
            <a:off x="6338896" y="4064000"/>
            <a:ext cx="2387600" cy="221751"/>
          </a:xfrm>
          <a:prstGeom prst="line">
            <a:avLst/>
          </a:prstGeom>
          <a:noFill/>
          <a:ln w="12700">
            <a:solidFill>
              <a:schemeClr val="tx1"/>
            </a:solidFill>
            <a:round/>
            <a:headEnd type="none" w="sm" len="sm"/>
            <a:tailEnd type="triangle" w="sm" len="sm"/>
          </a:ln>
        </p:spPr>
        <p:txBody>
          <a:bodyPr/>
          <a:lstStyle/>
          <a:p>
            <a:endParaRPr lang="en-US"/>
          </a:p>
        </p:txBody>
      </p:sp>
      <p:sp>
        <p:nvSpPr>
          <p:cNvPr id="3174411" name="Rectangle 11"/>
          <p:cNvSpPr>
            <a:spLocks noChangeArrowheads="1"/>
          </p:cNvSpPr>
          <p:nvPr/>
        </p:nvSpPr>
        <p:spPr bwMode="auto">
          <a:xfrm>
            <a:off x="4443421" y="5448300"/>
            <a:ext cx="1949450" cy="400752"/>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pPr>
            <a:r>
              <a:rPr lang="en-US" altLang="zh-CN" sz="2000" dirty="0" err="1">
                <a:latin typeface="Arial" charset="0"/>
              </a:rPr>
              <a:t>tmp</a:t>
            </a:r>
            <a:r>
              <a:rPr lang="en-US" altLang="zh-CN" sz="2000" dirty="0">
                <a:latin typeface="Arial" charset="0"/>
              </a:rPr>
              <a:t> is 0 here</a:t>
            </a:r>
          </a:p>
        </p:txBody>
      </p:sp>
      <p:sp>
        <p:nvSpPr>
          <p:cNvPr id="63498" name="Line 12"/>
          <p:cNvSpPr>
            <a:spLocks noChangeShapeType="1"/>
          </p:cNvSpPr>
          <p:nvPr/>
        </p:nvSpPr>
        <p:spPr bwMode="auto">
          <a:xfrm flipV="1">
            <a:off x="5441959" y="4743156"/>
            <a:ext cx="573079" cy="705144"/>
          </a:xfrm>
          <a:prstGeom prst="line">
            <a:avLst/>
          </a:prstGeom>
          <a:noFill/>
          <a:ln w="12700">
            <a:solidFill>
              <a:schemeClr val="tx1"/>
            </a:solidFill>
            <a:round/>
            <a:headEnd type="none" w="sm" len="sm"/>
            <a:tailEnd type="triangle" w="sm" len="sm"/>
          </a:ln>
        </p:spPr>
        <p:txBody>
          <a:bodyPr/>
          <a:lstStyle/>
          <a:p>
            <a:endParaRPr lang="en-US"/>
          </a:p>
        </p:txBody>
      </p:sp>
      <p:sp>
        <p:nvSpPr>
          <p:cNvPr id="11" name="Rectangle 6"/>
          <p:cNvSpPr>
            <a:spLocks noChangeArrowheads="1"/>
          </p:cNvSpPr>
          <p:nvPr/>
        </p:nvSpPr>
        <p:spPr bwMode="auto">
          <a:xfrm>
            <a:off x="1614489" y="4429285"/>
            <a:ext cx="2206633" cy="2247411"/>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ctr">
              <a:spcBef>
                <a:spcPct val="50000"/>
              </a:spcBef>
              <a:defRPr/>
            </a:pPr>
            <a:r>
              <a:rPr lang="en-US" altLang="zh-CN" sz="2000" dirty="0">
                <a:latin typeface="Arial" charset="0"/>
              </a:rPr>
              <a:t>When you need to refer to the variable </a:t>
            </a:r>
            <a:r>
              <a:rPr lang="en-US" altLang="zh-CN" sz="2000" dirty="0" err="1">
                <a:latin typeface="Arial" charset="0"/>
              </a:rPr>
              <a:t>tmp</a:t>
            </a:r>
            <a:r>
              <a:rPr lang="en-US" altLang="zh-CN" sz="2000" dirty="0">
                <a:latin typeface="Arial" charset="0"/>
              </a:rPr>
              <a:t> that exists prior to the construct, we call it the </a:t>
            </a:r>
            <a:r>
              <a:rPr lang="en-US" altLang="zh-CN" sz="2000" b="1" dirty="0">
                <a:latin typeface="Arial" charset="0"/>
              </a:rPr>
              <a:t>original variable</a:t>
            </a:r>
            <a:r>
              <a:rPr lang="en-US" altLang="zh-CN" sz="2000" dirty="0">
                <a:latin typeface="Arial" charset="0"/>
              </a:rPr>
              <a:t>.</a:t>
            </a:r>
          </a:p>
        </p:txBody>
      </p:sp>
    </p:spTree>
    <p:extLst>
      <p:ext uri="{BB962C8B-B14F-4D97-AF65-F5344CB8AC3E}">
        <p14:creationId xmlns:p14="http://schemas.microsoft.com/office/powerpoint/2010/main" val="32279617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478" y="132184"/>
            <a:ext cx="8237538" cy="559277"/>
          </a:xfrm>
        </p:spPr>
        <p:txBody>
          <a:bodyPr/>
          <a:lstStyle/>
          <a:p>
            <a:r>
              <a:rPr lang="en-US" dirty="0"/>
              <a:t>The Growth of Complexity in OpenMP</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6</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8535619" y="1081089"/>
            <a:ext cx="366960" cy="67252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64" name="TextBox 63"/>
          <p:cNvSpPr txBox="1"/>
          <p:nvPr/>
        </p:nvSpPr>
        <p:spPr>
          <a:xfrm>
            <a:off x="162838" y="6246557"/>
            <a:ext cx="11899726" cy="338554"/>
          </a:xfrm>
          <a:prstGeom prst="rect">
            <a:avLst/>
          </a:prstGeom>
          <a:noFill/>
        </p:spPr>
        <p:txBody>
          <a:bodyPr wrap="square" rtlCol="0">
            <a:spAutoFit/>
          </a:bodyPr>
          <a:lstStyle/>
          <a:p>
            <a:pPr algn="ctr"/>
            <a:r>
              <a:rPr lang="en-US" sz="1600" dirty="0"/>
              <a:t>The full spec is overwhelming. We focus on the Common Core: the 21 items most people restrict themselves to</a:t>
            </a:r>
          </a:p>
        </p:txBody>
      </p:sp>
      <p:grpSp>
        <p:nvGrpSpPr>
          <p:cNvPr id="109" name="Group 108">
            <a:extLst>
              <a:ext uri="{FF2B5EF4-FFF2-40B4-BE49-F238E27FC236}">
                <a16:creationId xmlns:a16="http://schemas.microsoft.com/office/drawing/2014/main" id="{A24632FE-C759-494B-8DC1-EFEAB5256109}"/>
              </a:ext>
            </a:extLst>
          </p:cNvPr>
          <p:cNvGrpSpPr/>
          <p:nvPr/>
        </p:nvGrpSpPr>
        <p:grpSpPr>
          <a:xfrm>
            <a:off x="2068215" y="1033787"/>
            <a:ext cx="7924801" cy="5093289"/>
            <a:chOff x="457200" y="1081088"/>
            <a:chExt cx="7924801" cy="5093289"/>
          </a:xfrm>
        </p:grpSpPr>
        <p:sp>
          <p:nvSpPr>
            <p:cNvPr id="110" name="Triangle 109">
              <a:extLst>
                <a:ext uri="{FF2B5EF4-FFF2-40B4-BE49-F238E27FC236}">
                  <a16:creationId xmlns:a16="http://schemas.microsoft.com/office/drawing/2014/main" id="{5A51771A-7FEB-EA42-9703-9C0B100B5445}"/>
                </a:ext>
              </a:extLst>
            </p:cNvPr>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aphicFrame>
          <p:nvGraphicFramePr>
            <p:cNvPr id="111" name="Chart 110">
              <a:extLst>
                <a:ext uri="{FF2B5EF4-FFF2-40B4-BE49-F238E27FC236}">
                  <a16:creationId xmlns:a16="http://schemas.microsoft.com/office/drawing/2014/main" id="{8C78785D-FC53-4C47-91A0-629F8A8ECB11}"/>
                </a:ext>
              </a:extLst>
            </p:cNvPr>
            <p:cNvGraphicFramePr>
              <a:graphicFrameLocks/>
            </p:cNvGraphicFramePr>
            <p:nvPr>
              <p:extLst>
                <p:ext uri="{D42A27DB-BD31-4B8C-83A1-F6EECF244321}">
                  <p14:modId xmlns:p14="http://schemas.microsoft.com/office/powerpoint/2010/main" val="1184998469"/>
                </p:ext>
              </p:extLst>
            </p:nvPr>
          </p:nvGraphicFramePr>
          <p:xfrm>
            <a:off x="903573" y="1412895"/>
            <a:ext cx="7048500" cy="4629150"/>
          </p:xfrm>
          <a:graphic>
            <a:graphicData uri="http://schemas.openxmlformats.org/drawingml/2006/chart">
              <c:chart xmlns:c="http://schemas.openxmlformats.org/drawingml/2006/chart" xmlns:r="http://schemas.openxmlformats.org/officeDocument/2006/relationships" r:id="rId2"/>
            </a:graphicData>
          </a:graphic>
        </p:graphicFrame>
        <p:sp>
          <p:nvSpPr>
            <p:cNvPr id="112" name="Rectangle 111">
              <a:extLst>
                <a:ext uri="{FF2B5EF4-FFF2-40B4-BE49-F238E27FC236}">
                  <a16:creationId xmlns:a16="http://schemas.microsoft.com/office/drawing/2014/main" id="{D92C3984-35E8-8140-84FE-51F4A49C7102}"/>
                </a:ext>
              </a:extLst>
            </p:cNvPr>
            <p:cNvSpPr/>
            <p:nvPr/>
          </p:nvSpPr>
          <p:spPr bwMode="auto">
            <a:xfrm>
              <a:off x="1631409" y="5447699"/>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3" name="Oval 112">
              <a:extLst>
                <a:ext uri="{FF2B5EF4-FFF2-40B4-BE49-F238E27FC236}">
                  <a16:creationId xmlns:a16="http://schemas.microsoft.com/office/drawing/2014/main" id="{CDCB9F0E-88D5-7740-A094-1D07466B7562}"/>
                </a:ext>
              </a:extLst>
            </p:cNvPr>
            <p:cNvSpPr/>
            <p:nvPr/>
          </p:nvSpPr>
          <p:spPr bwMode="auto">
            <a:xfrm>
              <a:off x="1920802" y="2973843"/>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4" name="TextBox 113">
              <a:extLst>
                <a:ext uri="{FF2B5EF4-FFF2-40B4-BE49-F238E27FC236}">
                  <a16:creationId xmlns:a16="http://schemas.microsoft.com/office/drawing/2014/main" id="{827452F1-6C71-F548-8B39-EF19FA1FF66C}"/>
                </a:ext>
              </a:extLst>
            </p:cNvPr>
            <p:cNvSpPr txBox="1"/>
            <p:nvPr/>
          </p:nvSpPr>
          <p:spPr>
            <a:xfrm>
              <a:off x="1720680" y="5487023"/>
              <a:ext cx="394077" cy="276999"/>
            </a:xfrm>
            <a:prstGeom prst="rect">
              <a:avLst/>
            </a:prstGeom>
            <a:noFill/>
          </p:spPr>
          <p:txBody>
            <a:bodyPr wrap="square" rtlCol="0">
              <a:spAutoFit/>
            </a:bodyPr>
            <a:lstStyle/>
            <a:p>
              <a:r>
                <a:rPr lang="en-US" sz="1200" dirty="0"/>
                <a:t>1.0</a:t>
              </a:r>
            </a:p>
          </p:txBody>
        </p:sp>
        <p:sp>
          <p:nvSpPr>
            <p:cNvPr id="115" name="TextBox 114">
              <a:extLst>
                <a:ext uri="{FF2B5EF4-FFF2-40B4-BE49-F238E27FC236}">
                  <a16:creationId xmlns:a16="http://schemas.microsoft.com/office/drawing/2014/main" id="{EDC5544D-69DD-5943-ADD1-190ADD32AB09}"/>
                </a:ext>
              </a:extLst>
            </p:cNvPr>
            <p:cNvSpPr txBox="1"/>
            <p:nvPr/>
          </p:nvSpPr>
          <p:spPr>
            <a:xfrm>
              <a:off x="1490925" y="5213070"/>
              <a:ext cx="394077" cy="276999"/>
            </a:xfrm>
            <a:prstGeom prst="rect">
              <a:avLst/>
            </a:prstGeom>
            <a:noFill/>
          </p:spPr>
          <p:txBody>
            <a:bodyPr wrap="square" rtlCol="0">
              <a:spAutoFit/>
            </a:bodyPr>
            <a:lstStyle/>
            <a:p>
              <a:r>
                <a:rPr lang="en-US" sz="1200" dirty="0"/>
                <a:t>1.0</a:t>
              </a:r>
            </a:p>
          </p:txBody>
        </p:sp>
        <p:sp>
          <p:nvSpPr>
            <p:cNvPr id="116" name="TextBox 115">
              <a:extLst>
                <a:ext uri="{FF2B5EF4-FFF2-40B4-BE49-F238E27FC236}">
                  <a16:creationId xmlns:a16="http://schemas.microsoft.com/office/drawing/2014/main" id="{08EF3A0E-550D-244D-8111-83F09D204D48}"/>
                </a:ext>
              </a:extLst>
            </p:cNvPr>
            <p:cNvSpPr txBox="1"/>
            <p:nvPr/>
          </p:nvSpPr>
          <p:spPr>
            <a:xfrm>
              <a:off x="1936467" y="5169061"/>
              <a:ext cx="394077" cy="276999"/>
            </a:xfrm>
            <a:prstGeom prst="rect">
              <a:avLst/>
            </a:prstGeom>
            <a:noFill/>
          </p:spPr>
          <p:txBody>
            <a:bodyPr wrap="square" rtlCol="0">
              <a:spAutoFit/>
            </a:bodyPr>
            <a:lstStyle/>
            <a:p>
              <a:r>
                <a:rPr lang="en-US" sz="1200" dirty="0"/>
                <a:t>1.1</a:t>
              </a:r>
            </a:p>
          </p:txBody>
        </p:sp>
        <p:sp>
          <p:nvSpPr>
            <p:cNvPr id="117" name="TextBox 116">
              <a:extLst>
                <a:ext uri="{FF2B5EF4-FFF2-40B4-BE49-F238E27FC236}">
                  <a16:creationId xmlns:a16="http://schemas.microsoft.com/office/drawing/2014/main" id="{7500FD05-2897-2C48-B4D0-A42EAC280004}"/>
                </a:ext>
              </a:extLst>
            </p:cNvPr>
            <p:cNvSpPr txBox="1"/>
            <p:nvPr/>
          </p:nvSpPr>
          <p:spPr>
            <a:xfrm>
              <a:off x="2561405" y="5078174"/>
              <a:ext cx="394077" cy="276999"/>
            </a:xfrm>
            <a:prstGeom prst="rect">
              <a:avLst/>
            </a:prstGeom>
            <a:noFill/>
          </p:spPr>
          <p:txBody>
            <a:bodyPr wrap="square" rtlCol="0">
              <a:spAutoFit/>
            </a:bodyPr>
            <a:lstStyle/>
            <a:p>
              <a:r>
                <a:rPr lang="en-US" sz="1200" dirty="0"/>
                <a:t>2.0</a:t>
              </a:r>
            </a:p>
          </p:txBody>
        </p:sp>
        <p:sp>
          <p:nvSpPr>
            <p:cNvPr id="118" name="TextBox 117">
              <a:extLst>
                <a:ext uri="{FF2B5EF4-FFF2-40B4-BE49-F238E27FC236}">
                  <a16:creationId xmlns:a16="http://schemas.microsoft.com/office/drawing/2014/main" id="{43AB1B71-2518-A743-926B-A8DBE51DC43B}"/>
                </a:ext>
              </a:extLst>
            </p:cNvPr>
            <p:cNvSpPr txBox="1"/>
            <p:nvPr/>
          </p:nvSpPr>
          <p:spPr>
            <a:xfrm>
              <a:off x="3222174" y="4692516"/>
              <a:ext cx="394077" cy="276999"/>
            </a:xfrm>
            <a:prstGeom prst="rect">
              <a:avLst/>
            </a:prstGeom>
            <a:noFill/>
          </p:spPr>
          <p:txBody>
            <a:bodyPr wrap="square" rtlCol="0">
              <a:spAutoFit/>
            </a:bodyPr>
            <a:lstStyle/>
            <a:p>
              <a:r>
                <a:rPr lang="en-US" sz="1200" dirty="0"/>
                <a:t>2.5</a:t>
              </a:r>
            </a:p>
          </p:txBody>
        </p:sp>
        <p:sp>
          <p:nvSpPr>
            <p:cNvPr id="119" name="TextBox 118">
              <a:extLst>
                <a:ext uri="{FF2B5EF4-FFF2-40B4-BE49-F238E27FC236}">
                  <a16:creationId xmlns:a16="http://schemas.microsoft.com/office/drawing/2014/main" id="{68ECD9D6-61A5-0D4B-A2F9-43A6AD767FAC}"/>
                </a:ext>
              </a:extLst>
            </p:cNvPr>
            <p:cNvSpPr txBox="1"/>
            <p:nvPr/>
          </p:nvSpPr>
          <p:spPr>
            <a:xfrm>
              <a:off x="3843470" y="4486803"/>
              <a:ext cx="394077" cy="276999"/>
            </a:xfrm>
            <a:prstGeom prst="rect">
              <a:avLst/>
            </a:prstGeom>
            <a:noFill/>
          </p:spPr>
          <p:txBody>
            <a:bodyPr wrap="square" rtlCol="0">
              <a:spAutoFit/>
            </a:bodyPr>
            <a:lstStyle/>
            <a:p>
              <a:r>
                <a:rPr lang="en-US" sz="1200" dirty="0"/>
                <a:t>3.0</a:t>
              </a:r>
            </a:p>
          </p:txBody>
        </p:sp>
        <p:sp>
          <p:nvSpPr>
            <p:cNvPr id="120" name="TextBox 119">
              <a:extLst>
                <a:ext uri="{FF2B5EF4-FFF2-40B4-BE49-F238E27FC236}">
                  <a16:creationId xmlns:a16="http://schemas.microsoft.com/office/drawing/2014/main" id="{DF3F0EDA-0DD3-0649-A53D-3D01B5E63DD2}"/>
                </a:ext>
              </a:extLst>
            </p:cNvPr>
            <p:cNvSpPr txBox="1"/>
            <p:nvPr/>
          </p:nvSpPr>
          <p:spPr>
            <a:xfrm>
              <a:off x="4484192" y="4409754"/>
              <a:ext cx="394077" cy="276999"/>
            </a:xfrm>
            <a:prstGeom prst="rect">
              <a:avLst/>
            </a:prstGeom>
            <a:noFill/>
          </p:spPr>
          <p:txBody>
            <a:bodyPr wrap="square" rtlCol="0">
              <a:spAutoFit/>
            </a:bodyPr>
            <a:lstStyle/>
            <a:p>
              <a:r>
                <a:rPr lang="en-US" sz="1200" dirty="0"/>
                <a:t>3.1</a:t>
              </a:r>
            </a:p>
          </p:txBody>
        </p:sp>
        <p:sp>
          <p:nvSpPr>
            <p:cNvPr id="121" name="TextBox 120">
              <a:extLst>
                <a:ext uri="{FF2B5EF4-FFF2-40B4-BE49-F238E27FC236}">
                  <a16:creationId xmlns:a16="http://schemas.microsoft.com/office/drawing/2014/main" id="{9DFF6B4E-CF2E-CA43-85F1-7CA3C80D7659}"/>
                </a:ext>
              </a:extLst>
            </p:cNvPr>
            <p:cNvSpPr txBox="1"/>
            <p:nvPr/>
          </p:nvSpPr>
          <p:spPr>
            <a:xfrm>
              <a:off x="4940733" y="3868041"/>
              <a:ext cx="394077" cy="276999"/>
            </a:xfrm>
            <a:prstGeom prst="rect">
              <a:avLst/>
            </a:prstGeom>
            <a:noFill/>
          </p:spPr>
          <p:txBody>
            <a:bodyPr wrap="square" rtlCol="0">
              <a:spAutoFit/>
            </a:bodyPr>
            <a:lstStyle/>
            <a:p>
              <a:r>
                <a:rPr lang="en-US" sz="1200" dirty="0"/>
                <a:t>4.0</a:t>
              </a:r>
            </a:p>
          </p:txBody>
        </p:sp>
        <p:sp>
          <p:nvSpPr>
            <p:cNvPr id="122" name="TextBox 121">
              <a:extLst>
                <a:ext uri="{FF2B5EF4-FFF2-40B4-BE49-F238E27FC236}">
                  <a16:creationId xmlns:a16="http://schemas.microsoft.com/office/drawing/2014/main" id="{5CB05EF2-D335-BF42-8E52-0EF723AB33DE}"/>
                </a:ext>
              </a:extLst>
            </p:cNvPr>
            <p:cNvSpPr txBox="1"/>
            <p:nvPr/>
          </p:nvSpPr>
          <p:spPr>
            <a:xfrm>
              <a:off x="5356223" y="3470741"/>
              <a:ext cx="394077" cy="276999"/>
            </a:xfrm>
            <a:prstGeom prst="rect">
              <a:avLst/>
            </a:prstGeom>
            <a:noFill/>
          </p:spPr>
          <p:txBody>
            <a:bodyPr wrap="square" rtlCol="0">
              <a:spAutoFit/>
            </a:bodyPr>
            <a:lstStyle/>
            <a:p>
              <a:r>
                <a:rPr lang="en-US" sz="1200" dirty="0"/>
                <a:t>4.5</a:t>
              </a:r>
            </a:p>
          </p:txBody>
        </p:sp>
        <p:sp>
          <p:nvSpPr>
            <p:cNvPr id="123" name="TextBox 122">
              <a:extLst>
                <a:ext uri="{FF2B5EF4-FFF2-40B4-BE49-F238E27FC236}">
                  <a16:creationId xmlns:a16="http://schemas.microsoft.com/office/drawing/2014/main" id="{2BE1B699-11F6-6646-8608-54077B6F0144}"/>
                </a:ext>
              </a:extLst>
            </p:cNvPr>
            <p:cNvSpPr txBox="1"/>
            <p:nvPr/>
          </p:nvSpPr>
          <p:spPr>
            <a:xfrm>
              <a:off x="5993095" y="2615412"/>
              <a:ext cx="435932" cy="276999"/>
            </a:xfrm>
            <a:prstGeom prst="rect">
              <a:avLst/>
            </a:prstGeom>
            <a:noFill/>
          </p:spPr>
          <p:txBody>
            <a:bodyPr wrap="square" rtlCol="0">
              <a:spAutoFit/>
            </a:bodyPr>
            <a:lstStyle/>
            <a:p>
              <a:r>
                <a:rPr lang="en-US" sz="1200" dirty="0"/>
                <a:t>5.0</a:t>
              </a:r>
              <a:r>
                <a:rPr lang="en-US" sz="1200" baseline="30000" dirty="0"/>
                <a:t>*</a:t>
              </a:r>
            </a:p>
          </p:txBody>
        </p:sp>
        <p:sp>
          <p:nvSpPr>
            <p:cNvPr id="124" name="TextBox 123">
              <a:extLst>
                <a:ext uri="{FF2B5EF4-FFF2-40B4-BE49-F238E27FC236}">
                  <a16:creationId xmlns:a16="http://schemas.microsoft.com/office/drawing/2014/main" id="{5BD3A1D8-6D33-2B4A-A9A1-23B902DEE6A5}"/>
                </a:ext>
              </a:extLst>
            </p:cNvPr>
            <p:cNvSpPr txBox="1"/>
            <p:nvPr/>
          </p:nvSpPr>
          <p:spPr>
            <a:xfrm>
              <a:off x="6429027" y="2284000"/>
              <a:ext cx="467019" cy="276999"/>
            </a:xfrm>
            <a:prstGeom prst="rect">
              <a:avLst/>
            </a:prstGeom>
            <a:noFill/>
          </p:spPr>
          <p:txBody>
            <a:bodyPr wrap="square" rtlCol="0">
              <a:spAutoFit/>
            </a:bodyPr>
            <a:lstStyle/>
            <a:p>
              <a:r>
                <a:rPr lang="en-US" sz="1200" dirty="0"/>
                <a:t>5.1</a:t>
              </a:r>
              <a:r>
                <a:rPr lang="en-US" sz="1200" baseline="30000" dirty="0"/>
                <a:t>*</a:t>
              </a:r>
            </a:p>
          </p:txBody>
        </p:sp>
        <p:sp>
          <p:nvSpPr>
            <p:cNvPr id="125" name="TextBox 124">
              <a:extLst>
                <a:ext uri="{FF2B5EF4-FFF2-40B4-BE49-F238E27FC236}">
                  <a16:creationId xmlns:a16="http://schemas.microsoft.com/office/drawing/2014/main" id="{D96A3BD6-30EA-BC48-8998-67D5753E94CB}"/>
                </a:ext>
              </a:extLst>
            </p:cNvPr>
            <p:cNvSpPr txBox="1"/>
            <p:nvPr/>
          </p:nvSpPr>
          <p:spPr>
            <a:xfrm>
              <a:off x="6674558" y="2772208"/>
              <a:ext cx="655620" cy="276999"/>
            </a:xfrm>
            <a:prstGeom prst="rect">
              <a:avLst/>
            </a:prstGeom>
            <a:noFill/>
          </p:spPr>
          <p:txBody>
            <a:bodyPr wrap="square" rtlCol="0">
              <a:spAutoFit/>
            </a:bodyPr>
            <a:lstStyle/>
            <a:p>
              <a:r>
                <a:rPr lang="en-US" sz="1200" dirty="0"/>
                <a:t>5.2</a:t>
              </a:r>
              <a:r>
                <a:rPr lang="en-US" sz="1200" baseline="30000" dirty="0"/>
                <a:t>*</a:t>
              </a:r>
              <a:r>
                <a:rPr lang="en-US" sz="800" baseline="-25000" dirty="0"/>
                <a:t>tr10</a:t>
              </a:r>
            </a:p>
          </p:txBody>
        </p:sp>
        <p:sp>
          <p:nvSpPr>
            <p:cNvPr id="126" name="Triangle 125">
              <a:extLst>
                <a:ext uri="{FF2B5EF4-FFF2-40B4-BE49-F238E27FC236}">
                  <a16:creationId xmlns:a16="http://schemas.microsoft.com/office/drawing/2014/main" id="{C013B35E-4BD5-1040-A84C-C7A03CBBDDD0}"/>
                </a:ext>
              </a:extLst>
            </p:cNvPr>
            <p:cNvSpPr/>
            <p:nvPr/>
          </p:nvSpPr>
          <p:spPr bwMode="auto">
            <a:xfrm>
              <a:off x="6754584" y="2627951"/>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7" name="Triangle 126">
              <a:extLst>
                <a:ext uri="{FF2B5EF4-FFF2-40B4-BE49-F238E27FC236}">
                  <a16:creationId xmlns:a16="http://schemas.microsoft.com/office/drawing/2014/main" id="{2E6B680A-4D96-B846-ACED-A0AECEF93AAC}"/>
                </a:ext>
              </a:extLst>
            </p:cNvPr>
            <p:cNvSpPr/>
            <p:nvPr/>
          </p:nvSpPr>
          <p:spPr bwMode="auto">
            <a:xfrm>
              <a:off x="6534395" y="2525225"/>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8" name="Triangle 127">
              <a:extLst>
                <a:ext uri="{FF2B5EF4-FFF2-40B4-BE49-F238E27FC236}">
                  <a16:creationId xmlns:a16="http://schemas.microsoft.com/office/drawing/2014/main" id="{1066BC35-CD88-9E49-8A8B-4304B98B9F26}"/>
                </a:ext>
              </a:extLst>
            </p:cNvPr>
            <p:cNvSpPr/>
            <p:nvPr/>
          </p:nvSpPr>
          <p:spPr bwMode="auto">
            <a:xfrm>
              <a:off x="6119402" y="2847728"/>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9" name="Triangle 128">
              <a:extLst>
                <a:ext uri="{FF2B5EF4-FFF2-40B4-BE49-F238E27FC236}">
                  <a16:creationId xmlns:a16="http://schemas.microsoft.com/office/drawing/2014/main" id="{3C70B0FB-30D2-A44E-9DB0-35B18EFA5D04}"/>
                </a:ext>
              </a:extLst>
            </p:cNvPr>
            <p:cNvSpPr/>
            <p:nvPr/>
          </p:nvSpPr>
          <p:spPr bwMode="auto">
            <a:xfrm>
              <a:off x="5482531" y="371261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0" name="Triangle 129">
              <a:extLst>
                <a:ext uri="{FF2B5EF4-FFF2-40B4-BE49-F238E27FC236}">
                  <a16:creationId xmlns:a16="http://schemas.microsoft.com/office/drawing/2014/main" id="{2A1355CF-7AC3-6548-9156-F2551376E6EF}"/>
                </a:ext>
              </a:extLst>
            </p:cNvPr>
            <p:cNvSpPr/>
            <p:nvPr/>
          </p:nvSpPr>
          <p:spPr bwMode="auto">
            <a:xfrm>
              <a:off x="5053081" y="4082060"/>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1" name="Triangle 130">
              <a:extLst>
                <a:ext uri="{FF2B5EF4-FFF2-40B4-BE49-F238E27FC236}">
                  <a16:creationId xmlns:a16="http://schemas.microsoft.com/office/drawing/2014/main" id="{D6172FF5-4422-7547-A924-A8F3026D36E7}"/>
                </a:ext>
              </a:extLst>
            </p:cNvPr>
            <p:cNvSpPr/>
            <p:nvPr/>
          </p:nvSpPr>
          <p:spPr bwMode="auto">
            <a:xfrm>
              <a:off x="4610500" y="4625303"/>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2" name="Triangle 131">
              <a:extLst>
                <a:ext uri="{FF2B5EF4-FFF2-40B4-BE49-F238E27FC236}">
                  <a16:creationId xmlns:a16="http://schemas.microsoft.com/office/drawing/2014/main" id="{E76B491C-98EA-0940-B30F-9393EEF19949}"/>
                </a:ext>
              </a:extLst>
            </p:cNvPr>
            <p:cNvSpPr/>
            <p:nvPr/>
          </p:nvSpPr>
          <p:spPr bwMode="auto">
            <a:xfrm>
              <a:off x="3975748" y="4724305"/>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3" name="Triangle 132">
              <a:extLst>
                <a:ext uri="{FF2B5EF4-FFF2-40B4-BE49-F238E27FC236}">
                  <a16:creationId xmlns:a16="http://schemas.microsoft.com/office/drawing/2014/main" id="{4175230A-232A-EA45-8515-B48BF439B977}"/>
                </a:ext>
              </a:extLst>
            </p:cNvPr>
            <p:cNvSpPr/>
            <p:nvPr/>
          </p:nvSpPr>
          <p:spPr bwMode="auto">
            <a:xfrm>
              <a:off x="3338877" y="490653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4" name="Rectangle 133">
              <a:extLst>
                <a:ext uri="{FF2B5EF4-FFF2-40B4-BE49-F238E27FC236}">
                  <a16:creationId xmlns:a16="http://schemas.microsoft.com/office/drawing/2014/main" id="{6831451A-F5D2-B240-B526-ED262CAB51FB}"/>
                </a:ext>
              </a:extLst>
            </p:cNvPr>
            <p:cNvSpPr/>
            <p:nvPr/>
          </p:nvSpPr>
          <p:spPr bwMode="auto">
            <a:xfrm>
              <a:off x="2071313" y="5407741"/>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5" name="Rectangle 134">
              <a:extLst>
                <a:ext uri="{FF2B5EF4-FFF2-40B4-BE49-F238E27FC236}">
                  <a16:creationId xmlns:a16="http://schemas.microsoft.com/office/drawing/2014/main" id="{E000CE25-DD92-0344-A1EF-A32E28ED4CB0}"/>
                </a:ext>
              </a:extLst>
            </p:cNvPr>
            <p:cNvSpPr/>
            <p:nvPr/>
          </p:nvSpPr>
          <p:spPr bwMode="auto">
            <a:xfrm>
              <a:off x="2284005" y="5294914"/>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6" name="Oval 135">
              <a:extLst>
                <a:ext uri="{FF2B5EF4-FFF2-40B4-BE49-F238E27FC236}">
                  <a16:creationId xmlns:a16="http://schemas.microsoft.com/office/drawing/2014/main" id="{4C9A53F2-7CD7-F24D-BDF2-4F6265481F94}"/>
                </a:ext>
              </a:extLst>
            </p:cNvPr>
            <p:cNvSpPr/>
            <p:nvPr/>
          </p:nvSpPr>
          <p:spPr bwMode="auto">
            <a:xfrm>
              <a:off x="2694784" y="5301226"/>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7" name="Oval 136">
              <a:extLst>
                <a:ext uri="{FF2B5EF4-FFF2-40B4-BE49-F238E27FC236}">
                  <a16:creationId xmlns:a16="http://schemas.microsoft.com/office/drawing/2014/main" id="{C0FE0B7E-E663-914E-9E59-46D0189AA33B}"/>
                </a:ext>
              </a:extLst>
            </p:cNvPr>
            <p:cNvSpPr/>
            <p:nvPr/>
          </p:nvSpPr>
          <p:spPr bwMode="auto">
            <a:xfrm>
              <a:off x="1857142" y="5404856"/>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8" name="Triangle 137">
              <a:extLst>
                <a:ext uri="{FF2B5EF4-FFF2-40B4-BE49-F238E27FC236}">
                  <a16:creationId xmlns:a16="http://schemas.microsoft.com/office/drawing/2014/main" id="{BCD75835-9C69-3745-AA2E-BCB87877EC7C}"/>
                </a:ext>
              </a:extLst>
            </p:cNvPr>
            <p:cNvSpPr/>
            <p:nvPr/>
          </p:nvSpPr>
          <p:spPr bwMode="auto">
            <a:xfrm>
              <a:off x="1906659" y="321993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9" name="Rectangle 138">
              <a:extLst>
                <a:ext uri="{FF2B5EF4-FFF2-40B4-BE49-F238E27FC236}">
                  <a16:creationId xmlns:a16="http://schemas.microsoft.com/office/drawing/2014/main" id="{67DEAEAF-CF9A-A549-BDF3-C42FEA2D0A26}"/>
                </a:ext>
              </a:extLst>
            </p:cNvPr>
            <p:cNvSpPr/>
            <p:nvPr/>
          </p:nvSpPr>
          <p:spPr bwMode="auto">
            <a:xfrm>
              <a:off x="1906659" y="2731261"/>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0" name="TextBox 139">
              <a:extLst>
                <a:ext uri="{FF2B5EF4-FFF2-40B4-BE49-F238E27FC236}">
                  <a16:creationId xmlns:a16="http://schemas.microsoft.com/office/drawing/2014/main" id="{BEC2DFEE-BB35-E240-A44F-E673DA47F62A}"/>
                </a:ext>
              </a:extLst>
            </p:cNvPr>
            <p:cNvSpPr txBox="1"/>
            <p:nvPr/>
          </p:nvSpPr>
          <p:spPr>
            <a:xfrm>
              <a:off x="2156422" y="5370527"/>
              <a:ext cx="394077" cy="276999"/>
            </a:xfrm>
            <a:prstGeom prst="rect">
              <a:avLst/>
            </a:prstGeom>
            <a:noFill/>
          </p:spPr>
          <p:txBody>
            <a:bodyPr wrap="square" rtlCol="0">
              <a:spAutoFit/>
            </a:bodyPr>
            <a:lstStyle/>
            <a:p>
              <a:r>
                <a:rPr lang="en-US" sz="1200" dirty="0"/>
                <a:t>2.0</a:t>
              </a:r>
            </a:p>
          </p:txBody>
        </p:sp>
        <p:sp>
          <p:nvSpPr>
            <p:cNvPr id="141" name="TextBox 140">
              <a:extLst>
                <a:ext uri="{FF2B5EF4-FFF2-40B4-BE49-F238E27FC236}">
                  <a16:creationId xmlns:a16="http://schemas.microsoft.com/office/drawing/2014/main" id="{025925AC-5968-C341-9C25-404861684AB1}"/>
                </a:ext>
              </a:extLst>
            </p:cNvPr>
            <p:cNvSpPr txBox="1"/>
            <p:nvPr/>
          </p:nvSpPr>
          <p:spPr>
            <a:xfrm>
              <a:off x="2150765" y="2627951"/>
              <a:ext cx="1771049" cy="307777"/>
            </a:xfrm>
            <a:prstGeom prst="rect">
              <a:avLst/>
            </a:prstGeom>
            <a:noFill/>
          </p:spPr>
          <p:txBody>
            <a:bodyPr wrap="square" rtlCol="0">
              <a:spAutoFit/>
            </a:bodyPr>
            <a:lstStyle/>
            <a:p>
              <a:r>
                <a:rPr lang="en-US" sz="1400" dirty="0"/>
                <a:t>Fortran spec</a:t>
              </a:r>
            </a:p>
          </p:txBody>
        </p:sp>
        <p:sp>
          <p:nvSpPr>
            <p:cNvPr id="142" name="TextBox 141">
              <a:extLst>
                <a:ext uri="{FF2B5EF4-FFF2-40B4-BE49-F238E27FC236}">
                  <a16:creationId xmlns:a16="http://schemas.microsoft.com/office/drawing/2014/main" id="{88B4F36F-45FE-9146-96FA-494EB5B703A7}"/>
                </a:ext>
              </a:extLst>
            </p:cNvPr>
            <p:cNvSpPr txBox="1"/>
            <p:nvPr/>
          </p:nvSpPr>
          <p:spPr>
            <a:xfrm>
              <a:off x="2150765" y="2880228"/>
              <a:ext cx="1771049" cy="307777"/>
            </a:xfrm>
            <a:prstGeom prst="rect">
              <a:avLst/>
            </a:prstGeom>
            <a:noFill/>
          </p:spPr>
          <p:txBody>
            <a:bodyPr wrap="square" rtlCol="0">
              <a:spAutoFit/>
            </a:bodyPr>
            <a:lstStyle/>
            <a:p>
              <a:r>
                <a:rPr lang="en-US" sz="1400" dirty="0"/>
                <a:t>C/C++ spec</a:t>
              </a:r>
            </a:p>
          </p:txBody>
        </p:sp>
        <p:sp>
          <p:nvSpPr>
            <p:cNvPr id="143" name="TextBox 142">
              <a:extLst>
                <a:ext uri="{FF2B5EF4-FFF2-40B4-BE49-F238E27FC236}">
                  <a16:creationId xmlns:a16="http://schemas.microsoft.com/office/drawing/2014/main" id="{3C80C74D-5718-EA4C-925E-1A98D4DD4BF8}"/>
                </a:ext>
              </a:extLst>
            </p:cNvPr>
            <p:cNvSpPr txBox="1"/>
            <p:nvPr/>
          </p:nvSpPr>
          <p:spPr>
            <a:xfrm>
              <a:off x="2150764" y="3159702"/>
              <a:ext cx="2762452" cy="307777"/>
            </a:xfrm>
            <a:prstGeom prst="rect">
              <a:avLst/>
            </a:prstGeom>
            <a:noFill/>
          </p:spPr>
          <p:txBody>
            <a:bodyPr wrap="square" rtlCol="0">
              <a:spAutoFit/>
            </a:bodyPr>
            <a:lstStyle/>
            <a:p>
              <a:r>
                <a:rPr lang="en-US" sz="1400" dirty="0"/>
                <a:t>Merged C/C++ and Fortran spec</a:t>
              </a:r>
            </a:p>
          </p:txBody>
        </p:sp>
        <p:grpSp>
          <p:nvGrpSpPr>
            <p:cNvPr id="144" name="Group 143">
              <a:extLst>
                <a:ext uri="{FF2B5EF4-FFF2-40B4-BE49-F238E27FC236}">
                  <a16:creationId xmlns:a16="http://schemas.microsoft.com/office/drawing/2014/main" id="{B6CD4FA8-BB20-4D47-B419-E173742C1F55}"/>
                </a:ext>
              </a:extLst>
            </p:cNvPr>
            <p:cNvGrpSpPr/>
            <p:nvPr/>
          </p:nvGrpSpPr>
          <p:grpSpPr>
            <a:xfrm>
              <a:off x="801022" y="1731439"/>
              <a:ext cx="7201825" cy="4377046"/>
              <a:chOff x="801022" y="1731439"/>
              <a:chExt cx="7201825" cy="4377046"/>
            </a:xfrm>
          </p:grpSpPr>
          <p:cxnSp>
            <p:nvCxnSpPr>
              <p:cNvPr id="148" name="Straight Connector 147">
                <a:extLst>
                  <a:ext uri="{FF2B5EF4-FFF2-40B4-BE49-F238E27FC236}">
                    <a16:creationId xmlns:a16="http://schemas.microsoft.com/office/drawing/2014/main" id="{2D0788DB-EC34-6048-992A-295814EEF28F}"/>
                  </a:ext>
                </a:extLst>
              </p:cNvPr>
              <p:cNvCxnSpPr>
                <a:cxnSpLocks/>
              </p:cNvCxnSpPr>
              <p:nvPr/>
            </p:nvCxnSpPr>
            <p:spPr bwMode="auto">
              <a:xfrm flipV="1">
                <a:off x="1280160" y="1853480"/>
                <a:ext cx="0" cy="3919157"/>
              </a:xfrm>
              <a:prstGeom prst="line">
                <a:avLst/>
              </a:prstGeom>
              <a:noFill/>
              <a:ln w="38100" cap="flat" cmpd="sng" algn="ctr">
                <a:solidFill>
                  <a:schemeClr val="tx1"/>
                </a:solidFill>
                <a:prstDash val="solid"/>
                <a:round/>
                <a:headEnd type="none" w="med" len="med"/>
                <a:tailEnd type="none" w="med" len="med"/>
              </a:ln>
              <a:effectLst/>
            </p:spPr>
          </p:cxnSp>
          <p:grpSp>
            <p:nvGrpSpPr>
              <p:cNvPr id="149" name="Group 148">
                <a:extLst>
                  <a:ext uri="{FF2B5EF4-FFF2-40B4-BE49-F238E27FC236}">
                    <a16:creationId xmlns:a16="http://schemas.microsoft.com/office/drawing/2014/main" id="{DA7AA6CD-1CDC-AD48-A622-436F2AA4E555}"/>
                  </a:ext>
                </a:extLst>
              </p:cNvPr>
              <p:cNvGrpSpPr/>
              <p:nvPr/>
            </p:nvGrpSpPr>
            <p:grpSpPr>
              <a:xfrm>
                <a:off x="1037089" y="5699940"/>
                <a:ext cx="6965758" cy="408545"/>
                <a:chOff x="1037089" y="5699940"/>
                <a:chExt cx="6965758" cy="408545"/>
              </a:xfrm>
            </p:grpSpPr>
            <p:sp>
              <p:nvSpPr>
                <p:cNvPr id="157" name="Oval 156">
                  <a:extLst>
                    <a:ext uri="{FF2B5EF4-FFF2-40B4-BE49-F238E27FC236}">
                      <a16:creationId xmlns:a16="http://schemas.microsoft.com/office/drawing/2014/main" id="{2F374AE5-C096-B246-B105-6D286778A4A3}"/>
                    </a:ext>
                  </a:extLst>
                </p:cNvPr>
                <p:cNvSpPr/>
                <p:nvPr/>
              </p:nvSpPr>
              <p:spPr bwMode="auto">
                <a:xfrm>
                  <a:off x="2508141" y="569994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8" name="Oval 157">
                  <a:extLst>
                    <a:ext uri="{FF2B5EF4-FFF2-40B4-BE49-F238E27FC236}">
                      <a16:creationId xmlns:a16="http://schemas.microsoft.com/office/drawing/2014/main" id="{B8E40F91-67E8-1F40-84CB-8F840FDE4C3D}"/>
                    </a:ext>
                  </a:extLst>
                </p:cNvPr>
                <p:cNvSpPr/>
                <p:nvPr/>
              </p:nvSpPr>
              <p:spPr bwMode="auto">
                <a:xfrm>
                  <a:off x="2497235" y="572848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9" name="Oval 158">
                  <a:extLst>
                    <a:ext uri="{FF2B5EF4-FFF2-40B4-BE49-F238E27FC236}">
                      <a16:creationId xmlns:a16="http://schemas.microsoft.com/office/drawing/2014/main" id="{603B545F-805C-1C43-A990-4E6FBA5196E7}"/>
                    </a:ext>
                  </a:extLst>
                </p:cNvPr>
                <p:cNvSpPr/>
                <p:nvPr/>
              </p:nvSpPr>
              <p:spPr bwMode="auto">
                <a:xfrm>
                  <a:off x="2937991" y="5714524"/>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0" name="Oval 159">
                  <a:extLst>
                    <a:ext uri="{FF2B5EF4-FFF2-40B4-BE49-F238E27FC236}">
                      <a16:creationId xmlns:a16="http://schemas.microsoft.com/office/drawing/2014/main" id="{AE65E2B8-A06F-8944-9DDF-7D377C690096}"/>
                    </a:ext>
                  </a:extLst>
                </p:cNvPr>
                <p:cNvSpPr/>
                <p:nvPr/>
              </p:nvSpPr>
              <p:spPr bwMode="auto">
                <a:xfrm>
                  <a:off x="3133791" y="5715843"/>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1" name="Oval 160">
                  <a:extLst>
                    <a:ext uri="{FF2B5EF4-FFF2-40B4-BE49-F238E27FC236}">
                      <a16:creationId xmlns:a16="http://schemas.microsoft.com/office/drawing/2014/main" id="{DF4BD351-159A-7A4C-81B3-E382194292AF}"/>
                    </a:ext>
                  </a:extLst>
                </p:cNvPr>
                <p:cNvSpPr/>
                <p:nvPr/>
              </p:nvSpPr>
              <p:spPr bwMode="auto">
                <a:xfrm>
                  <a:off x="3562987" y="572120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2" name="Oval 161">
                  <a:extLst>
                    <a:ext uri="{FF2B5EF4-FFF2-40B4-BE49-F238E27FC236}">
                      <a16:creationId xmlns:a16="http://schemas.microsoft.com/office/drawing/2014/main" id="{04C1274B-44E9-624B-9DC1-D81B7BFEDF5E}"/>
                    </a:ext>
                  </a:extLst>
                </p:cNvPr>
                <p:cNvSpPr/>
                <p:nvPr/>
              </p:nvSpPr>
              <p:spPr bwMode="auto">
                <a:xfrm>
                  <a:off x="3790206" y="5714524"/>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3" name="Oval 162">
                  <a:extLst>
                    <a:ext uri="{FF2B5EF4-FFF2-40B4-BE49-F238E27FC236}">
                      <a16:creationId xmlns:a16="http://schemas.microsoft.com/office/drawing/2014/main" id="{8AD072AC-0749-8648-B759-FD889D669E4D}"/>
                    </a:ext>
                  </a:extLst>
                </p:cNvPr>
                <p:cNvSpPr/>
                <p:nvPr/>
              </p:nvSpPr>
              <p:spPr bwMode="auto">
                <a:xfrm>
                  <a:off x="4203551" y="5705909"/>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4" name="Oval 163">
                  <a:extLst>
                    <a:ext uri="{FF2B5EF4-FFF2-40B4-BE49-F238E27FC236}">
                      <a16:creationId xmlns:a16="http://schemas.microsoft.com/office/drawing/2014/main" id="{F4260514-0454-B04B-A66B-DAEB01243178}"/>
                    </a:ext>
                  </a:extLst>
                </p:cNvPr>
                <p:cNvSpPr/>
                <p:nvPr/>
              </p:nvSpPr>
              <p:spPr bwMode="auto">
                <a:xfrm>
                  <a:off x="4844584" y="571987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5" name="Oval 164">
                  <a:extLst>
                    <a:ext uri="{FF2B5EF4-FFF2-40B4-BE49-F238E27FC236}">
                      <a16:creationId xmlns:a16="http://schemas.microsoft.com/office/drawing/2014/main" id="{CC3C39B4-516A-F148-9ABA-9E1C0B1F1533}"/>
                    </a:ext>
                  </a:extLst>
                </p:cNvPr>
                <p:cNvSpPr/>
                <p:nvPr/>
              </p:nvSpPr>
              <p:spPr bwMode="auto">
                <a:xfrm>
                  <a:off x="5290686" y="572150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6" name="Oval 165">
                  <a:extLst>
                    <a:ext uri="{FF2B5EF4-FFF2-40B4-BE49-F238E27FC236}">
                      <a16:creationId xmlns:a16="http://schemas.microsoft.com/office/drawing/2014/main" id="{DF1D45F6-357C-1341-8CD5-3FBE247E46B6}"/>
                    </a:ext>
                  </a:extLst>
                </p:cNvPr>
                <p:cNvSpPr/>
                <p:nvPr/>
              </p:nvSpPr>
              <p:spPr bwMode="auto">
                <a:xfrm>
                  <a:off x="4426602" y="570560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67" name="Straight Connector 166">
                  <a:extLst>
                    <a:ext uri="{FF2B5EF4-FFF2-40B4-BE49-F238E27FC236}">
                      <a16:creationId xmlns:a16="http://schemas.microsoft.com/office/drawing/2014/main" id="{B51F1A97-3B43-C94F-AFC5-BFFA727544CC}"/>
                    </a:ext>
                  </a:extLst>
                </p:cNvPr>
                <p:cNvCxnSpPr/>
                <p:nvPr/>
              </p:nvCxnSpPr>
              <p:spPr bwMode="auto">
                <a:xfrm>
                  <a:off x="1280160" y="5768994"/>
                  <a:ext cx="6400800" cy="0"/>
                </a:xfrm>
                <a:prstGeom prst="line">
                  <a:avLst/>
                </a:prstGeom>
                <a:noFill/>
                <a:ln w="38100" cap="flat" cmpd="sng" algn="ctr">
                  <a:solidFill>
                    <a:schemeClr val="tx1"/>
                  </a:solidFill>
                  <a:prstDash val="solid"/>
                  <a:round/>
                  <a:headEnd type="none" w="med" len="med"/>
                  <a:tailEnd type="none" w="med" len="med"/>
                </a:ln>
                <a:effectLst/>
              </p:spPr>
            </p:cxnSp>
            <p:sp>
              <p:nvSpPr>
                <p:cNvPr id="168" name="TextBox 167">
                  <a:extLst>
                    <a:ext uri="{FF2B5EF4-FFF2-40B4-BE49-F238E27FC236}">
                      <a16:creationId xmlns:a16="http://schemas.microsoft.com/office/drawing/2014/main" id="{A0D3269A-0087-B949-97EC-439C6410B5EB}"/>
                    </a:ext>
                  </a:extLst>
                </p:cNvPr>
                <p:cNvSpPr txBox="1"/>
                <p:nvPr/>
              </p:nvSpPr>
              <p:spPr>
                <a:xfrm>
                  <a:off x="1037089" y="5828131"/>
                  <a:ext cx="569384" cy="276999"/>
                </a:xfrm>
                <a:prstGeom prst="rect">
                  <a:avLst/>
                </a:prstGeom>
                <a:solidFill>
                  <a:schemeClr val="bg1"/>
                </a:solidFill>
              </p:spPr>
              <p:txBody>
                <a:bodyPr wrap="square" rtlCol="0">
                  <a:spAutoFit/>
                </a:bodyPr>
                <a:lstStyle/>
                <a:p>
                  <a:r>
                    <a:rPr lang="en-US" sz="1200" dirty="0"/>
                    <a:t>1995</a:t>
                  </a:r>
                </a:p>
              </p:txBody>
            </p:sp>
            <p:sp>
              <p:nvSpPr>
                <p:cNvPr id="169" name="TextBox 168">
                  <a:extLst>
                    <a:ext uri="{FF2B5EF4-FFF2-40B4-BE49-F238E27FC236}">
                      <a16:creationId xmlns:a16="http://schemas.microsoft.com/office/drawing/2014/main" id="{A7ED8632-E7AB-0F4C-8BFB-651BF8496068}"/>
                    </a:ext>
                  </a:extLst>
                </p:cNvPr>
                <p:cNvSpPr txBox="1"/>
                <p:nvPr/>
              </p:nvSpPr>
              <p:spPr>
                <a:xfrm>
                  <a:off x="2071313" y="5831486"/>
                  <a:ext cx="569384" cy="276999"/>
                </a:xfrm>
                <a:prstGeom prst="rect">
                  <a:avLst/>
                </a:prstGeom>
                <a:solidFill>
                  <a:schemeClr val="bg1"/>
                </a:solidFill>
              </p:spPr>
              <p:txBody>
                <a:bodyPr wrap="square" rtlCol="0">
                  <a:spAutoFit/>
                </a:bodyPr>
                <a:lstStyle/>
                <a:p>
                  <a:r>
                    <a:rPr lang="en-US" sz="1200" dirty="0"/>
                    <a:t>2000</a:t>
                  </a:r>
                </a:p>
              </p:txBody>
            </p:sp>
            <p:sp>
              <p:nvSpPr>
                <p:cNvPr id="170" name="TextBox 169">
                  <a:extLst>
                    <a:ext uri="{FF2B5EF4-FFF2-40B4-BE49-F238E27FC236}">
                      <a16:creationId xmlns:a16="http://schemas.microsoft.com/office/drawing/2014/main" id="{0FC6CE9B-8001-8E4A-8BED-B0D88F91A203}"/>
                    </a:ext>
                  </a:extLst>
                </p:cNvPr>
                <p:cNvSpPr txBox="1"/>
                <p:nvPr/>
              </p:nvSpPr>
              <p:spPr>
                <a:xfrm>
                  <a:off x="3161495" y="5816484"/>
                  <a:ext cx="569384" cy="276999"/>
                </a:xfrm>
                <a:prstGeom prst="rect">
                  <a:avLst/>
                </a:prstGeom>
                <a:solidFill>
                  <a:schemeClr val="bg1"/>
                </a:solidFill>
              </p:spPr>
              <p:txBody>
                <a:bodyPr wrap="square" rtlCol="0">
                  <a:spAutoFit/>
                </a:bodyPr>
                <a:lstStyle/>
                <a:p>
                  <a:r>
                    <a:rPr lang="en-US" sz="1200" dirty="0"/>
                    <a:t>2005</a:t>
                  </a:r>
                </a:p>
              </p:txBody>
            </p:sp>
            <p:sp>
              <p:nvSpPr>
                <p:cNvPr id="171" name="TextBox 170">
                  <a:extLst>
                    <a:ext uri="{FF2B5EF4-FFF2-40B4-BE49-F238E27FC236}">
                      <a16:creationId xmlns:a16="http://schemas.microsoft.com/office/drawing/2014/main" id="{F52F7FCF-D8E5-D44D-B5CC-7B48C3F00D64}"/>
                    </a:ext>
                  </a:extLst>
                </p:cNvPr>
                <p:cNvSpPr txBox="1"/>
                <p:nvPr/>
              </p:nvSpPr>
              <p:spPr>
                <a:xfrm>
                  <a:off x="4234345" y="5831485"/>
                  <a:ext cx="569384" cy="276999"/>
                </a:xfrm>
                <a:prstGeom prst="rect">
                  <a:avLst/>
                </a:prstGeom>
                <a:solidFill>
                  <a:schemeClr val="bg1"/>
                </a:solidFill>
              </p:spPr>
              <p:txBody>
                <a:bodyPr wrap="square" rtlCol="0">
                  <a:spAutoFit/>
                </a:bodyPr>
                <a:lstStyle/>
                <a:p>
                  <a:r>
                    <a:rPr lang="en-US" sz="1200" dirty="0"/>
                    <a:t>2010</a:t>
                  </a:r>
                </a:p>
              </p:txBody>
            </p:sp>
            <p:sp>
              <p:nvSpPr>
                <p:cNvPr id="172" name="TextBox 171">
                  <a:extLst>
                    <a:ext uri="{FF2B5EF4-FFF2-40B4-BE49-F238E27FC236}">
                      <a16:creationId xmlns:a16="http://schemas.microsoft.com/office/drawing/2014/main" id="{8AE5E956-B61C-5E44-96EC-19ECEF33C2D5}"/>
                    </a:ext>
                  </a:extLst>
                </p:cNvPr>
                <p:cNvSpPr txBox="1"/>
                <p:nvPr/>
              </p:nvSpPr>
              <p:spPr>
                <a:xfrm>
                  <a:off x="5280637" y="5828406"/>
                  <a:ext cx="569384" cy="276999"/>
                </a:xfrm>
                <a:prstGeom prst="rect">
                  <a:avLst/>
                </a:prstGeom>
                <a:solidFill>
                  <a:schemeClr val="bg1"/>
                </a:solidFill>
              </p:spPr>
              <p:txBody>
                <a:bodyPr wrap="square" rtlCol="0">
                  <a:spAutoFit/>
                </a:bodyPr>
                <a:lstStyle/>
                <a:p>
                  <a:r>
                    <a:rPr lang="en-US" sz="1200" dirty="0"/>
                    <a:t>2015</a:t>
                  </a:r>
                </a:p>
              </p:txBody>
            </p:sp>
            <p:sp>
              <p:nvSpPr>
                <p:cNvPr id="173" name="TextBox 172">
                  <a:extLst>
                    <a:ext uri="{FF2B5EF4-FFF2-40B4-BE49-F238E27FC236}">
                      <a16:creationId xmlns:a16="http://schemas.microsoft.com/office/drawing/2014/main" id="{15EBF03D-8BAA-D145-AF1F-7AA573357708}"/>
                    </a:ext>
                  </a:extLst>
                </p:cNvPr>
                <p:cNvSpPr txBox="1"/>
                <p:nvPr/>
              </p:nvSpPr>
              <p:spPr>
                <a:xfrm>
                  <a:off x="6387171" y="5828131"/>
                  <a:ext cx="569384" cy="276999"/>
                </a:xfrm>
                <a:prstGeom prst="rect">
                  <a:avLst/>
                </a:prstGeom>
                <a:solidFill>
                  <a:schemeClr val="bg1"/>
                </a:solidFill>
              </p:spPr>
              <p:txBody>
                <a:bodyPr wrap="square" rtlCol="0">
                  <a:spAutoFit/>
                </a:bodyPr>
                <a:lstStyle/>
                <a:p>
                  <a:r>
                    <a:rPr lang="en-US" sz="1200" dirty="0"/>
                    <a:t>2020</a:t>
                  </a:r>
                </a:p>
              </p:txBody>
            </p:sp>
            <p:sp>
              <p:nvSpPr>
                <p:cNvPr id="174" name="TextBox 173">
                  <a:extLst>
                    <a:ext uri="{FF2B5EF4-FFF2-40B4-BE49-F238E27FC236}">
                      <a16:creationId xmlns:a16="http://schemas.microsoft.com/office/drawing/2014/main" id="{884DFC54-D6FC-1348-9DDA-F7275EEEB5A8}"/>
                    </a:ext>
                  </a:extLst>
                </p:cNvPr>
                <p:cNvSpPr txBox="1"/>
                <p:nvPr/>
              </p:nvSpPr>
              <p:spPr>
                <a:xfrm>
                  <a:off x="7433463" y="5828131"/>
                  <a:ext cx="569384" cy="276999"/>
                </a:xfrm>
                <a:prstGeom prst="rect">
                  <a:avLst/>
                </a:prstGeom>
                <a:solidFill>
                  <a:schemeClr val="bg1"/>
                </a:solidFill>
              </p:spPr>
              <p:txBody>
                <a:bodyPr wrap="square" rtlCol="0">
                  <a:spAutoFit/>
                </a:bodyPr>
                <a:lstStyle/>
                <a:p>
                  <a:r>
                    <a:rPr lang="en-US" sz="1200" dirty="0"/>
                    <a:t>2025</a:t>
                  </a:r>
                </a:p>
              </p:txBody>
            </p:sp>
          </p:grpSp>
          <p:sp>
            <p:nvSpPr>
              <p:cNvPr id="150" name="TextBox 149">
                <a:extLst>
                  <a:ext uri="{FF2B5EF4-FFF2-40B4-BE49-F238E27FC236}">
                    <a16:creationId xmlns:a16="http://schemas.microsoft.com/office/drawing/2014/main" id="{C66841BA-6504-444B-8569-6A931A58D80C}"/>
                  </a:ext>
                </a:extLst>
              </p:cNvPr>
              <p:cNvSpPr txBox="1"/>
              <p:nvPr/>
            </p:nvSpPr>
            <p:spPr>
              <a:xfrm>
                <a:off x="815320" y="5605592"/>
                <a:ext cx="443744" cy="276999"/>
              </a:xfrm>
              <a:prstGeom prst="rect">
                <a:avLst/>
              </a:prstGeom>
              <a:solidFill>
                <a:schemeClr val="bg1"/>
              </a:solidFill>
            </p:spPr>
            <p:txBody>
              <a:bodyPr wrap="square" rtlCol="0">
                <a:spAutoFit/>
              </a:bodyPr>
              <a:lstStyle/>
              <a:p>
                <a:pPr algn="r"/>
                <a:r>
                  <a:rPr lang="en-US" sz="1200" dirty="0"/>
                  <a:t>0</a:t>
                </a:r>
              </a:p>
            </p:txBody>
          </p:sp>
          <p:sp>
            <p:nvSpPr>
              <p:cNvPr id="151" name="TextBox 150">
                <a:extLst>
                  <a:ext uri="{FF2B5EF4-FFF2-40B4-BE49-F238E27FC236}">
                    <a16:creationId xmlns:a16="http://schemas.microsoft.com/office/drawing/2014/main" id="{360FA584-4ED8-CD40-9430-2652FB271858}"/>
                  </a:ext>
                </a:extLst>
              </p:cNvPr>
              <p:cNvSpPr txBox="1"/>
              <p:nvPr/>
            </p:nvSpPr>
            <p:spPr>
              <a:xfrm>
                <a:off x="815217" y="2374187"/>
                <a:ext cx="443744" cy="276999"/>
              </a:xfrm>
              <a:prstGeom prst="rect">
                <a:avLst/>
              </a:prstGeom>
              <a:solidFill>
                <a:schemeClr val="bg1"/>
              </a:solidFill>
            </p:spPr>
            <p:txBody>
              <a:bodyPr wrap="square" rtlCol="0">
                <a:spAutoFit/>
              </a:bodyPr>
              <a:lstStyle/>
              <a:p>
                <a:pPr algn="r"/>
                <a:r>
                  <a:rPr lang="en-US" sz="1200" dirty="0"/>
                  <a:t>500</a:t>
                </a:r>
              </a:p>
            </p:txBody>
          </p:sp>
          <p:sp>
            <p:nvSpPr>
              <p:cNvPr id="152" name="TextBox 151">
                <a:extLst>
                  <a:ext uri="{FF2B5EF4-FFF2-40B4-BE49-F238E27FC236}">
                    <a16:creationId xmlns:a16="http://schemas.microsoft.com/office/drawing/2014/main" id="{2CF7802D-B26C-7B45-A2FD-00DBC5A5D3F7}"/>
                  </a:ext>
                </a:extLst>
              </p:cNvPr>
              <p:cNvSpPr txBox="1"/>
              <p:nvPr/>
            </p:nvSpPr>
            <p:spPr>
              <a:xfrm>
                <a:off x="815217" y="1731439"/>
                <a:ext cx="443744" cy="276999"/>
              </a:xfrm>
              <a:prstGeom prst="rect">
                <a:avLst/>
              </a:prstGeom>
              <a:solidFill>
                <a:schemeClr val="bg1"/>
              </a:solidFill>
            </p:spPr>
            <p:txBody>
              <a:bodyPr wrap="square" rtlCol="0">
                <a:spAutoFit/>
              </a:bodyPr>
              <a:lstStyle/>
              <a:p>
                <a:pPr algn="r"/>
                <a:r>
                  <a:rPr lang="en-US" sz="1200" dirty="0"/>
                  <a:t>600</a:t>
                </a:r>
              </a:p>
            </p:txBody>
          </p:sp>
          <p:sp>
            <p:nvSpPr>
              <p:cNvPr id="153" name="TextBox 152">
                <a:extLst>
                  <a:ext uri="{FF2B5EF4-FFF2-40B4-BE49-F238E27FC236}">
                    <a16:creationId xmlns:a16="http://schemas.microsoft.com/office/drawing/2014/main" id="{CFCFA736-A04C-1F46-A242-2A2CB994F771}"/>
                  </a:ext>
                </a:extLst>
              </p:cNvPr>
              <p:cNvSpPr txBox="1"/>
              <p:nvPr/>
            </p:nvSpPr>
            <p:spPr>
              <a:xfrm>
                <a:off x="805741" y="3049505"/>
                <a:ext cx="443744" cy="276999"/>
              </a:xfrm>
              <a:prstGeom prst="rect">
                <a:avLst/>
              </a:prstGeom>
              <a:solidFill>
                <a:schemeClr val="bg1"/>
              </a:solidFill>
            </p:spPr>
            <p:txBody>
              <a:bodyPr wrap="square" rtlCol="0">
                <a:spAutoFit/>
              </a:bodyPr>
              <a:lstStyle/>
              <a:p>
                <a:pPr algn="r"/>
                <a:r>
                  <a:rPr lang="en-US" sz="1200" dirty="0"/>
                  <a:t>400</a:t>
                </a:r>
              </a:p>
            </p:txBody>
          </p:sp>
          <p:sp>
            <p:nvSpPr>
              <p:cNvPr id="154" name="TextBox 153">
                <a:extLst>
                  <a:ext uri="{FF2B5EF4-FFF2-40B4-BE49-F238E27FC236}">
                    <a16:creationId xmlns:a16="http://schemas.microsoft.com/office/drawing/2014/main" id="{54C14544-CF72-4741-A53B-CB436BC693AE}"/>
                  </a:ext>
                </a:extLst>
              </p:cNvPr>
              <p:cNvSpPr txBox="1"/>
              <p:nvPr/>
            </p:nvSpPr>
            <p:spPr>
              <a:xfrm>
                <a:off x="815217" y="3714495"/>
                <a:ext cx="443744" cy="276999"/>
              </a:xfrm>
              <a:prstGeom prst="rect">
                <a:avLst/>
              </a:prstGeom>
              <a:solidFill>
                <a:schemeClr val="bg1"/>
              </a:solidFill>
            </p:spPr>
            <p:txBody>
              <a:bodyPr wrap="square" rtlCol="0">
                <a:spAutoFit/>
              </a:bodyPr>
              <a:lstStyle/>
              <a:p>
                <a:pPr algn="r"/>
                <a:r>
                  <a:rPr lang="en-US" sz="1200" dirty="0"/>
                  <a:t>300</a:t>
                </a:r>
              </a:p>
            </p:txBody>
          </p:sp>
          <p:sp>
            <p:nvSpPr>
              <p:cNvPr id="155" name="TextBox 154">
                <a:extLst>
                  <a:ext uri="{FF2B5EF4-FFF2-40B4-BE49-F238E27FC236}">
                    <a16:creationId xmlns:a16="http://schemas.microsoft.com/office/drawing/2014/main" id="{7F4AE6ED-67A8-D04F-9E4A-10C5E7D45003}"/>
                  </a:ext>
                </a:extLst>
              </p:cNvPr>
              <p:cNvSpPr txBox="1"/>
              <p:nvPr/>
            </p:nvSpPr>
            <p:spPr>
              <a:xfrm>
                <a:off x="801022" y="4361304"/>
                <a:ext cx="443744" cy="276999"/>
              </a:xfrm>
              <a:prstGeom prst="rect">
                <a:avLst/>
              </a:prstGeom>
              <a:solidFill>
                <a:schemeClr val="bg1"/>
              </a:solidFill>
            </p:spPr>
            <p:txBody>
              <a:bodyPr wrap="square" rtlCol="0">
                <a:spAutoFit/>
              </a:bodyPr>
              <a:lstStyle/>
              <a:p>
                <a:pPr algn="r"/>
                <a:r>
                  <a:rPr lang="en-US" sz="1200" dirty="0"/>
                  <a:t>200</a:t>
                </a:r>
              </a:p>
            </p:txBody>
          </p:sp>
          <p:sp>
            <p:nvSpPr>
              <p:cNvPr id="156" name="TextBox 155">
                <a:extLst>
                  <a:ext uri="{FF2B5EF4-FFF2-40B4-BE49-F238E27FC236}">
                    <a16:creationId xmlns:a16="http://schemas.microsoft.com/office/drawing/2014/main" id="{8D9BF33F-1E02-7C4E-8F2B-6E8248B3EF40}"/>
                  </a:ext>
                </a:extLst>
              </p:cNvPr>
              <p:cNvSpPr txBox="1"/>
              <p:nvPr/>
            </p:nvSpPr>
            <p:spPr>
              <a:xfrm>
                <a:off x="815217" y="4988740"/>
                <a:ext cx="443744" cy="276999"/>
              </a:xfrm>
              <a:prstGeom prst="rect">
                <a:avLst/>
              </a:prstGeom>
              <a:solidFill>
                <a:schemeClr val="bg1"/>
              </a:solidFill>
            </p:spPr>
            <p:txBody>
              <a:bodyPr wrap="square" rtlCol="0">
                <a:spAutoFit/>
              </a:bodyPr>
              <a:lstStyle/>
              <a:p>
                <a:pPr algn="r"/>
                <a:r>
                  <a:rPr lang="en-US" sz="1200" dirty="0"/>
                  <a:t>100</a:t>
                </a:r>
              </a:p>
            </p:txBody>
          </p:sp>
        </p:grpSp>
        <p:sp>
          <p:nvSpPr>
            <p:cNvPr id="145" name="TextBox 144">
              <a:extLst>
                <a:ext uri="{FF2B5EF4-FFF2-40B4-BE49-F238E27FC236}">
                  <a16:creationId xmlns:a16="http://schemas.microsoft.com/office/drawing/2014/main" id="{4118CBF2-C48B-DA4C-8AC3-EE5D8D49B075}"/>
                </a:ext>
              </a:extLst>
            </p:cNvPr>
            <p:cNvSpPr txBox="1"/>
            <p:nvPr/>
          </p:nvSpPr>
          <p:spPr>
            <a:xfrm>
              <a:off x="627285" y="1339125"/>
              <a:ext cx="7705160" cy="338554"/>
            </a:xfrm>
            <a:prstGeom prst="rect">
              <a:avLst/>
            </a:prstGeom>
            <a:solidFill>
              <a:schemeClr val="bg1"/>
            </a:solidFill>
          </p:spPr>
          <p:txBody>
            <a:bodyPr wrap="square" rtlCol="0">
              <a:spAutoFit/>
            </a:bodyPr>
            <a:lstStyle/>
            <a:p>
              <a:r>
                <a:rPr lang="en-US" sz="1600" dirty="0"/>
                <a:t>Page Counts (not including front matter, indices or appendices) for OpenMP Specs</a:t>
              </a:r>
            </a:p>
          </p:txBody>
        </p:sp>
        <p:sp>
          <p:nvSpPr>
            <p:cNvPr id="146" name="TextBox 145">
              <a:extLst>
                <a:ext uri="{FF2B5EF4-FFF2-40B4-BE49-F238E27FC236}">
                  <a16:creationId xmlns:a16="http://schemas.microsoft.com/office/drawing/2014/main" id="{0C9CFF93-1279-F946-8331-39B1B0AFEC44}"/>
                </a:ext>
              </a:extLst>
            </p:cNvPr>
            <p:cNvSpPr txBox="1"/>
            <p:nvPr/>
          </p:nvSpPr>
          <p:spPr>
            <a:xfrm rot="5400000">
              <a:off x="13871" y="3769644"/>
              <a:ext cx="1370062" cy="338554"/>
            </a:xfrm>
            <a:prstGeom prst="rect">
              <a:avLst/>
            </a:prstGeom>
            <a:solidFill>
              <a:schemeClr val="bg1"/>
            </a:solidFill>
          </p:spPr>
          <p:txBody>
            <a:bodyPr wrap="square" rtlCol="0">
              <a:spAutoFit/>
            </a:bodyPr>
            <a:lstStyle/>
            <a:p>
              <a:r>
                <a:rPr lang="en-US" sz="1600" dirty="0"/>
                <a:t>Page Counts </a:t>
              </a:r>
            </a:p>
          </p:txBody>
        </p:sp>
        <p:sp>
          <p:nvSpPr>
            <p:cNvPr id="147" name="Rectangle 146">
              <a:extLst>
                <a:ext uri="{FF2B5EF4-FFF2-40B4-BE49-F238E27FC236}">
                  <a16:creationId xmlns:a16="http://schemas.microsoft.com/office/drawing/2014/main" id="{1953DE74-996B-CA43-B782-E3BF8CD2A178}"/>
                </a:ext>
              </a:extLst>
            </p:cNvPr>
            <p:cNvSpPr/>
            <p:nvPr/>
          </p:nvSpPr>
          <p:spPr bwMode="auto">
            <a:xfrm>
              <a:off x="457200" y="1339125"/>
              <a:ext cx="7924801" cy="4835252"/>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9" name="Rectangle 8">
            <a:extLst>
              <a:ext uri="{FF2B5EF4-FFF2-40B4-BE49-F238E27FC236}">
                <a16:creationId xmlns:a16="http://schemas.microsoft.com/office/drawing/2014/main" id="{BAB627B8-568A-CA49-A329-DA3BE9046AB5}"/>
              </a:ext>
            </a:extLst>
          </p:cNvPr>
          <p:cNvSpPr/>
          <p:nvPr/>
        </p:nvSpPr>
        <p:spPr>
          <a:xfrm>
            <a:off x="1058272" y="738517"/>
            <a:ext cx="9958689" cy="369332"/>
          </a:xfrm>
          <a:prstGeom prst="rect">
            <a:avLst/>
          </a:prstGeom>
        </p:spPr>
        <p:txBody>
          <a:bodyPr wrap="square">
            <a:spAutoFit/>
          </a:bodyPr>
          <a:lstStyle/>
          <a:p>
            <a:pPr algn="ctr"/>
            <a:r>
              <a:rPr lang="en-US" dirty="0"/>
              <a:t>Our goal in 1997 … A simple interface for application programmers </a:t>
            </a:r>
          </a:p>
        </p:txBody>
      </p:sp>
    </p:spTree>
    <p:extLst>
      <p:ext uri="{BB962C8B-B14F-4D97-AF65-F5344CB8AC3E}">
        <p14:creationId xmlns:p14="http://schemas.microsoft.com/office/powerpoint/2010/main" val="369707820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0"/>
          </p:nvPr>
        </p:nvSpPr>
        <p:spPr>
          <a:xfrm>
            <a:off x="8763000" y="6558455"/>
            <a:ext cx="1905000" cy="299545"/>
          </a:xfrm>
        </p:spPr>
        <p:txBody>
          <a:bodyPr/>
          <a:lstStyle/>
          <a:p>
            <a:pPr algn="r">
              <a:defRPr/>
            </a:pPr>
            <a:fld id="{C4CBE910-7B7C-41A3-B9F1-186FC276FF9A}" type="slidenum">
              <a:rPr lang="zh-CN" altLang="en-US"/>
              <a:pPr algn="r">
                <a:defRPr/>
              </a:pPr>
              <a:t>60</a:t>
            </a:fld>
            <a:endParaRPr lang="en-US" altLang="zh-CN" dirty="0"/>
          </a:p>
        </p:txBody>
      </p:sp>
      <p:sp>
        <p:nvSpPr>
          <p:cNvPr id="64515" name="Rectangle 2"/>
          <p:cNvSpPr>
            <a:spLocks noGrp="1" noChangeArrowheads="1"/>
          </p:cNvSpPr>
          <p:nvPr>
            <p:ph type="title"/>
          </p:nvPr>
        </p:nvSpPr>
        <p:spPr>
          <a:xfrm>
            <a:off x="1754187" y="199881"/>
            <a:ext cx="8683626" cy="627062"/>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600" dirty="0">
                <a:ea typeface="SimSun" pitchFamily="2" charset="-122"/>
              </a:rPr>
              <a:t>Data sharing: </a:t>
            </a:r>
            <a:r>
              <a:rPr lang="en-US" altLang="zh-CN" sz="2800">
                <a:ea typeface="SimSun" pitchFamily="2" charset="-122"/>
              </a:rPr>
              <a:t>Private and </a:t>
            </a:r>
            <a:r>
              <a:rPr lang="en-US" altLang="zh-CN" sz="2800" dirty="0">
                <a:ea typeface="SimSun" pitchFamily="2" charset="-122"/>
              </a:rPr>
              <a:t>the original variable</a:t>
            </a:r>
          </a:p>
        </p:txBody>
      </p:sp>
      <p:sp>
        <p:nvSpPr>
          <p:cNvPr id="64516"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4517" name="Rectangle 4"/>
          <p:cNvSpPr>
            <a:spLocks noChangeArrowheads="1"/>
          </p:cNvSpPr>
          <p:nvPr/>
        </p:nvSpPr>
        <p:spPr bwMode="auto">
          <a:xfrm>
            <a:off x="1943100" y="3247527"/>
            <a:ext cx="4572000" cy="2401299"/>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sz="2000" dirty="0" err="1">
                <a:latin typeface="Arial" charset="0"/>
              </a:rPr>
              <a:t>int</a:t>
            </a:r>
            <a:r>
              <a:rPr lang="en-US" altLang="zh-CN" sz="2000" dirty="0">
                <a:latin typeface="Arial" charset="0"/>
              </a:rPr>
              <a:t>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void danger() {</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tmp</a:t>
            </a:r>
            <a:r>
              <a:rPr lang="en-US" altLang="zh-CN" sz="2000" dirty="0">
                <a:latin typeface="Arial" charset="0"/>
              </a:rPr>
              <a:t> = 0;</a:t>
            </a:r>
          </a:p>
          <a:p>
            <a:pPr algn="l" eaLnBrk="0" hangingPunct="0">
              <a:lnSpc>
                <a:spcPct val="90000"/>
              </a:lnSpc>
              <a:spcBef>
                <a:spcPct val="20000"/>
              </a:spcBef>
            </a:pPr>
            <a:r>
              <a:rPr lang="en-US" altLang="zh-CN" sz="2000" dirty="0">
                <a:latin typeface="Arial" charset="0"/>
              </a:rPr>
              <a:t>#pragma </a:t>
            </a:r>
            <a:r>
              <a:rPr lang="en-US" altLang="zh-CN" sz="2000" dirty="0" err="1">
                <a:latin typeface="Arial" charset="0"/>
              </a:rPr>
              <a:t>omp</a:t>
            </a:r>
            <a:r>
              <a:rPr lang="en-US" altLang="zh-CN" sz="2000" dirty="0">
                <a:latin typeface="Arial" charset="0"/>
              </a:rPr>
              <a:t> parallel private(</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      work();</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a:t>
            </a:r>
          </a:p>
        </p:txBody>
      </p:sp>
      <p:sp>
        <p:nvSpPr>
          <p:cNvPr id="64518" name="Rectangle 5"/>
          <p:cNvSpPr>
            <a:spLocks noGrp="1" noChangeArrowheads="1"/>
          </p:cNvSpPr>
          <p:nvPr>
            <p:ph type="body" sz="half" idx="1"/>
          </p:nvPr>
        </p:nvSpPr>
        <p:spPr>
          <a:xfrm>
            <a:off x="1524000" y="991721"/>
            <a:ext cx="9144000" cy="2092325"/>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The original variable’s value is unspecified if it is referenced outside of the construct</a:t>
            </a:r>
          </a:p>
          <a:p>
            <a:pPr lvl="2" eaLnBrk="1" hangingPunct="1"/>
            <a:r>
              <a:rPr lang="en-US" altLang="zh-CN" dirty="0">
                <a:ea typeface="SimSun" pitchFamily="2" charset="-122"/>
              </a:rPr>
              <a:t>Implementations may reference the original variable or a copy ….. a dangerous programming practice!</a:t>
            </a:r>
          </a:p>
          <a:p>
            <a:pPr lvl="2" eaLnBrk="1" hangingPunct="1"/>
            <a:r>
              <a:rPr lang="en-US" altLang="zh-CN" dirty="0">
                <a:ea typeface="SimSun" pitchFamily="2" charset="-122"/>
              </a:rPr>
              <a:t>For example, consider what would happen if the compiler </a:t>
            </a:r>
            <a:r>
              <a:rPr lang="en-US" altLang="zh-CN" dirty="0" err="1">
                <a:ea typeface="SimSun" pitchFamily="2" charset="-122"/>
              </a:rPr>
              <a:t>inlined</a:t>
            </a:r>
            <a:r>
              <a:rPr lang="en-US" altLang="zh-CN" dirty="0">
                <a:ea typeface="SimSun" pitchFamily="2" charset="-122"/>
              </a:rPr>
              <a:t> work()?</a:t>
            </a:r>
          </a:p>
          <a:p>
            <a:pPr lvl="2" eaLnBrk="1" hangingPunct="1"/>
            <a:endParaRPr lang="en-US" altLang="zh-CN" dirty="0">
              <a:ea typeface="SimSun" pitchFamily="2" charset="-122"/>
            </a:endParaRPr>
          </a:p>
        </p:txBody>
      </p:sp>
      <p:sp>
        <p:nvSpPr>
          <p:cNvPr id="64519" name="Rectangle 10"/>
          <p:cNvSpPr>
            <a:spLocks noChangeArrowheads="1"/>
          </p:cNvSpPr>
          <p:nvPr/>
        </p:nvSpPr>
        <p:spPr bwMode="auto">
          <a:xfrm>
            <a:off x="7429500" y="3670301"/>
            <a:ext cx="2692400" cy="1249363"/>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dirty="0">
                <a:latin typeface="Arial" charset="0"/>
              </a:rPr>
              <a:t>extern </a:t>
            </a:r>
            <a:r>
              <a:rPr lang="en-US" altLang="zh-CN" dirty="0" err="1">
                <a:latin typeface="Arial" charset="0"/>
              </a:rPr>
              <a:t>int</a:t>
            </a:r>
            <a:r>
              <a:rPr lang="en-US" altLang="zh-CN" dirty="0">
                <a:latin typeface="Arial" charset="0"/>
              </a:rPr>
              <a:t> </a:t>
            </a:r>
            <a:r>
              <a:rPr lang="en-US" altLang="zh-CN" dirty="0" err="1">
                <a:latin typeface="Arial" charset="0"/>
              </a:rPr>
              <a:t>tmp</a:t>
            </a:r>
            <a:r>
              <a:rPr lang="en-US" altLang="zh-CN" dirty="0">
                <a:latin typeface="Arial" charset="0"/>
              </a:rPr>
              <a:t>;</a:t>
            </a:r>
          </a:p>
          <a:p>
            <a:pPr algn="l" eaLnBrk="0" hangingPunct="0">
              <a:lnSpc>
                <a:spcPct val="90000"/>
              </a:lnSpc>
              <a:spcBef>
                <a:spcPct val="20000"/>
              </a:spcBef>
            </a:pPr>
            <a:r>
              <a:rPr lang="en-US" altLang="zh-CN" dirty="0">
                <a:latin typeface="Arial" charset="0"/>
              </a:rPr>
              <a:t>void work() {</a:t>
            </a:r>
          </a:p>
          <a:p>
            <a:pPr algn="l" eaLnBrk="0" hangingPunct="0">
              <a:lnSpc>
                <a:spcPct val="90000"/>
              </a:lnSpc>
              <a:spcBef>
                <a:spcPct val="20000"/>
              </a:spcBef>
            </a:pPr>
            <a:r>
              <a:rPr lang="en-US" altLang="zh-CN" dirty="0">
                <a:latin typeface="Arial" charset="0"/>
              </a:rPr>
              <a:t>      </a:t>
            </a:r>
            <a:r>
              <a:rPr lang="en-US" altLang="zh-CN" dirty="0" err="1">
                <a:latin typeface="Arial" charset="0"/>
              </a:rPr>
              <a:t>tmp</a:t>
            </a:r>
            <a:r>
              <a:rPr lang="en-US" altLang="zh-CN" dirty="0">
                <a:latin typeface="Arial" charset="0"/>
              </a:rPr>
              <a:t> = 5;</a:t>
            </a:r>
          </a:p>
          <a:p>
            <a:pPr algn="l" eaLnBrk="0" hangingPunct="0">
              <a:lnSpc>
                <a:spcPct val="90000"/>
              </a:lnSpc>
              <a:spcBef>
                <a:spcPct val="20000"/>
              </a:spcBef>
            </a:pPr>
            <a:r>
              <a:rPr lang="en-US" altLang="zh-CN" dirty="0">
                <a:latin typeface="Arial" charset="0"/>
              </a:rPr>
              <a:t>}</a:t>
            </a:r>
          </a:p>
        </p:txBody>
      </p:sp>
      <p:sp>
        <p:nvSpPr>
          <p:cNvPr id="3439627" name="Rectangle 11"/>
          <p:cNvSpPr>
            <a:spLocks noChangeArrowheads="1"/>
          </p:cNvSpPr>
          <p:nvPr/>
        </p:nvSpPr>
        <p:spPr bwMode="auto">
          <a:xfrm>
            <a:off x="7473950" y="5435600"/>
            <a:ext cx="262255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unspecified which copy of </a:t>
            </a:r>
            <a:r>
              <a:rPr lang="en-US" altLang="zh-CN" sz="2000" dirty="0" err="1">
                <a:latin typeface="Arial" charset="0"/>
              </a:rPr>
              <a:t>tmp</a:t>
            </a:r>
            <a:endParaRPr lang="en-US" altLang="zh-CN" sz="2000" dirty="0">
              <a:latin typeface="Arial" charset="0"/>
            </a:endParaRPr>
          </a:p>
        </p:txBody>
      </p:sp>
      <p:sp>
        <p:nvSpPr>
          <p:cNvPr id="64521" name="Line 12"/>
          <p:cNvSpPr>
            <a:spLocks noChangeShapeType="1"/>
          </p:cNvSpPr>
          <p:nvPr/>
        </p:nvSpPr>
        <p:spPr bwMode="auto">
          <a:xfrm flipH="1" flipV="1">
            <a:off x="8128000" y="4584700"/>
            <a:ext cx="317500" cy="838200"/>
          </a:xfrm>
          <a:prstGeom prst="line">
            <a:avLst/>
          </a:prstGeom>
          <a:noFill/>
          <a:ln w="12700">
            <a:solidFill>
              <a:schemeClr val="tx1"/>
            </a:solidFill>
            <a:round/>
            <a:headEnd type="none" w="sm" len="sm"/>
            <a:tailEnd type="triangle" w="sm" len="sm"/>
          </a:ln>
        </p:spPr>
        <p:txBody>
          <a:bodyPr/>
          <a:lstStyle/>
          <a:p>
            <a:endParaRPr lang="en-US"/>
          </a:p>
        </p:txBody>
      </p:sp>
      <p:sp>
        <p:nvSpPr>
          <p:cNvPr id="3439629" name="Rectangle 13"/>
          <p:cNvSpPr>
            <a:spLocks noChangeArrowheads="1"/>
          </p:cNvSpPr>
          <p:nvPr/>
        </p:nvSpPr>
        <p:spPr bwMode="auto">
          <a:xfrm>
            <a:off x="2317750" y="5689600"/>
            <a:ext cx="3321050" cy="400752"/>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err="1">
                <a:latin typeface="Arial" charset="0"/>
              </a:rPr>
              <a:t>tmp</a:t>
            </a:r>
            <a:r>
              <a:rPr lang="en-US" altLang="zh-CN" sz="2000" dirty="0">
                <a:latin typeface="Arial" charset="0"/>
              </a:rPr>
              <a:t> has unspecified value</a:t>
            </a:r>
          </a:p>
        </p:txBody>
      </p:sp>
      <p:sp>
        <p:nvSpPr>
          <p:cNvPr id="64523" name="Line 14"/>
          <p:cNvSpPr>
            <a:spLocks noChangeShapeType="1"/>
          </p:cNvSpPr>
          <p:nvPr/>
        </p:nvSpPr>
        <p:spPr bwMode="auto">
          <a:xfrm flipH="1" flipV="1">
            <a:off x="3721100" y="5207000"/>
            <a:ext cx="406400" cy="419100"/>
          </a:xfrm>
          <a:prstGeom prst="line">
            <a:avLst/>
          </a:prstGeom>
          <a:noFill/>
          <a:ln w="12700">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33092290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2" name="Rectangle 4"/>
          <p:cNvSpPr>
            <a:spLocks noGrp="1" noChangeArrowheads="1"/>
          </p:cNvSpPr>
          <p:nvPr>
            <p:ph type="title"/>
          </p:nvPr>
        </p:nvSpPr>
        <p:spPr/>
        <p:txBody>
          <a:bodyPr/>
          <a:lstStyle/>
          <a:p>
            <a:r>
              <a:rPr lang="en-US" dirty="0" err="1"/>
              <a:t>Firstprivate</a:t>
            </a:r>
            <a:r>
              <a:rPr lang="en-US" dirty="0"/>
              <a:t> clause</a:t>
            </a:r>
          </a:p>
        </p:txBody>
      </p:sp>
      <p:sp>
        <p:nvSpPr>
          <p:cNvPr id="652290" name="Rectangle 2"/>
          <p:cNvSpPr>
            <a:spLocks noGrp="1" noChangeArrowheads="1"/>
          </p:cNvSpPr>
          <p:nvPr>
            <p:ph idx="1"/>
          </p:nvPr>
        </p:nvSpPr>
        <p:spPr/>
        <p:txBody>
          <a:bodyPr/>
          <a:lstStyle/>
          <a:p>
            <a:r>
              <a:rPr lang="en-US" dirty="0"/>
              <a:t>Variables initialized from a shared variable</a:t>
            </a:r>
          </a:p>
          <a:p>
            <a:r>
              <a:rPr lang="en-US" dirty="0"/>
              <a:t>C++ objects are copy-constructed</a:t>
            </a:r>
          </a:p>
        </p:txBody>
      </p:sp>
      <p:sp>
        <p:nvSpPr>
          <p:cNvPr id="6" name="Slide Number Placeholder 5"/>
          <p:cNvSpPr>
            <a:spLocks noGrp="1"/>
          </p:cNvSpPr>
          <p:nvPr>
            <p:ph type="sldNum" sz="quarter" idx="10"/>
          </p:nvPr>
        </p:nvSpPr>
        <p:spPr/>
        <p:txBody>
          <a:bodyPr/>
          <a:lstStyle/>
          <a:p>
            <a:fld id="{A9F054D6-3939-4AE5-ABD1-21E1DA0A6EFB}" type="slidenum">
              <a:rPr lang="en-US" smtClean="0">
                <a:solidFill>
                  <a:srgbClr val="FFFFFF"/>
                </a:solidFill>
              </a:rPr>
              <a:pPr/>
              <a:t>61</a:t>
            </a:fld>
            <a:endParaRPr lang="en-US">
              <a:solidFill>
                <a:srgbClr val="FFFFFF"/>
              </a:solidFill>
            </a:endParaRPr>
          </a:p>
        </p:txBody>
      </p:sp>
      <p:sp>
        <p:nvSpPr>
          <p:cNvPr id="652291" name="Rectangle 3"/>
          <p:cNvSpPr>
            <a:spLocks noChangeArrowheads="1"/>
          </p:cNvSpPr>
          <p:nvPr/>
        </p:nvSpPr>
        <p:spPr bwMode="auto">
          <a:xfrm>
            <a:off x="6096002" y="2147133"/>
            <a:ext cx="3967163" cy="4284663"/>
          </a:xfrm>
          <a:prstGeom prst="rect">
            <a:avLst/>
          </a:prstGeom>
          <a:noFill/>
          <a:ln w="9525">
            <a:noFill/>
            <a:miter lim="800000"/>
            <a:headEnd/>
            <a:tailEnd/>
          </a:ln>
          <a:effectLst/>
        </p:spPr>
        <p:txBody>
          <a:bodyPr lIns="90488" tIns="44450" rIns="90488" bIns="44450"/>
          <a:lstStyle/>
          <a:p>
            <a:pPr marL="342900" indent="-342900">
              <a:lnSpc>
                <a:spcPct val="80000"/>
              </a:lnSpc>
              <a:spcBef>
                <a:spcPct val="20000"/>
              </a:spcBef>
            </a:pPr>
            <a:endParaRPr lang="en-US">
              <a:solidFill>
                <a:srgbClr val="FFFFFF"/>
              </a:solidFill>
              <a:ea typeface="SimSun"/>
            </a:endParaRPr>
          </a:p>
        </p:txBody>
      </p:sp>
      <p:sp>
        <p:nvSpPr>
          <p:cNvPr id="652293" name="Text Box 5"/>
          <p:cNvSpPr txBox="1">
            <a:spLocks noChangeArrowheads="1"/>
          </p:cNvSpPr>
          <p:nvPr/>
        </p:nvSpPr>
        <p:spPr bwMode="auto">
          <a:xfrm>
            <a:off x="2654189" y="2647936"/>
            <a:ext cx="7036022" cy="2456057"/>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eaLnBrk="0" hangingPunct="0">
              <a:lnSpc>
                <a:spcPct val="90000"/>
              </a:lnSpc>
              <a:spcBef>
                <a:spcPct val="20000"/>
              </a:spcBef>
            </a:pPr>
            <a:r>
              <a:rPr lang="en-US" altLang="zh-CN" sz="2400" b="1" dirty="0" err="1">
                <a:solidFill>
                  <a:srgbClr val="C00000"/>
                </a:solidFill>
                <a:latin typeface="Arial" charset="0"/>
              </a:rPr>
              <a:t>incr</a:t>
            </a:r>
            <a:r>
              <a:rPr lang="en-US" altLang="zh-CN" sz="2400" b="1" dirty="0">
                <a:solidFill>
                  <a:srgbClr val="C00000"/>
                </a:solidFill>
                <a:latin typeface="Arial" charset="0"/>
              </a:rPr>
              <a:t> = 0</a:t>
            </a:r>
            <a:r>
              <a:rPr lang="en-US" altLang="zh-CN" sz="2400" b="1" dirty="0">
                <a:latin typeface="Arial" charset="0"/>
              </a:rPr>
              <a:t>;</a:t>
            </a:r>
          </a:p>
          <a:p>
            <a:pPr algn="l" eaLnBrk="0" hangingPunct="0">
              <a:lnSpc>
                <a:spcPct val="90000"/>
              </a:lnSpc>
              <a:spcBef>
                <a:spcPct val="20000"/>
              </a:spcBef>
            </a:pPr>
            <a:r>
              <a:rPr lang="en-US" altLang="zh-CN" sz="2400" dirty="0">
                <a:latin typeface="Arial" charset="0"/>
              </a:rPr>
              <a:t>#</a:t>
            </a:r>
            <a:r>
              <a:rPr lang="en-US" altLang="zh-CN" sz="2400" dirty="0" err="1">
                <a:latin typeface="Arial" charset="0"/>
              </a:rPr>
              <a:t>pragma</a:t>
            </a:r>
            <a:r>
              <a:rPr lang="en-US" altLang="zh-CN" sz="2400" dirty="0">
                <a:latin typeface="Arial" charset="0"/>
              </a:rPr>
              <a:t> </a:t>
            </a:r>
            <a:r>
              <a:rPr lang="en-US" altLang="zh-CN" sz="2400" dirty="0" err="1">
                <a:latin typeface="Arial" charset="0"/>
              </a:rPr>
              <a:t>omp</a:t>
            </a:r>
            <a:r>
              <a:rPr lang="en-US" altLang="zh-CN" sz="2400" dirty="0">
                <a:latin typeface="Arial" charset="0"/>
              </a:rPr>
              <a:t> parallel for </a:t>
            </a:r>
            <a:r>
              <a:rPr lang="en-US" altLang="zh-CN" sz="2400" b="1" dirty="0" err="1">
                <a:solidFill>
                  <a:srgbClr val="C00000"/>
                </a:solidFill>
                <a:latin typeface="Arial" charset="0"/>
              </a:rPr>
              <a:t>firstprivate</a:t>
            </a:r>
            <a:r>
              <a:rPr lang="en-US" altLang="zh-CN" sz="2400" b="1" dirty="0">
                <a:solidFill>
                  <a:srgbClr val="C00000"/>
                </a:solidFill>
                <a:latin typeface="Arial" charset="0"/>
              </a:rPr>
              <a:t>(</a:t>
            </a:r>
            <a:r>
              <a:rPr lang="en-US" altLang="zh-CN" sz="2400" b="1" dirty="0" err="1">
                <a:solidFill>
                  <a:srgbClr val="C00000"/>
                </a:solidFill>
                <a:latin typeface="Arial" charset="0"/>
              </a:rPr>
              <a:t>incr</a:t>
            </a:r>
            <a:r>
              <a:rPr lang="en-US" altLang="zh-CN" sz="2400" b="1" dirty="0">
                <a:solidFill>
                  <a:srgbClr val="C00000"/>
                </a:solidFill>
                <a:latin typeface="Arial" charset="0"/>
              </a:rPr>
              <a:t>)</a:t>
            </a:r>
          </a:p>
          <a:p>
            <a:pPr algn="l" eaLnBrk="0" hangingPunct="0">
              <a:lnSpc>
                <a:spcPct val="90000"/>
              </a:lnSpc>
              <a:spcBef>
                <a:spcPct val="20000"/>
              </a:spcBef>
            </a:pPr>
            <a:r>
              <a:rPr lang="en-US" altLang="zh-CN" sz="2400" dirty="0">
                <a:latin typeface="Arial" charset="0"/>
              </a:rPr>
              <a:t>for (</a:t>
            </a:r>
            <a:r>
              <a:rPr lang="en-US" altLang="zh-CN" sz="2400" dirty="0" err="1">
                <a:latin typeface="Arial" charset="0"/>
              </a:rPr>
              <a:t>i</a:t>
            </a:r>
            <a:r>
              <a:rPr lang="en-US" altLang="zh-CN" sz="2400" dirty="0">
                <a:latin typeface="Arial" charset="0"/>
              </a:rPr>
              <a:t> = 0; </a:t>
            </a:r>
            <a:r>
              <a:rPr lang="en-US" altLang="zh-CN" sz="2400" dirty="0" err="1">
                <a:latin typeface="Arial" charset="0"/>
              </a:rPr>
              <a:t>i</a:t>
            </a:r>
            <a:r>
              <a:rPr lang="en-US" altLang="zh-CN" sz="2400" dirty="0">
                <a:latin typeface="Arial" charset="0"/>
              </a:rPr>
              <a:t> &lt;= MAX; </a:t>
            </a:r>
            <a:r>
              <a:rPr lang="en-US" altLang="zh-CN" sz="2400" dirty="0" err="1">
                <a:latin typeface="Arial" charset="0"/>
              </a:rPr>
              <a:t>i</a:t>
            </a:r>
            <a:r>
              <a:rPr lang="en-US" altLang="zh-CN" sz="2400" dirty="0">
                <a:latin typeface="Arial" charset="0"/>
              </a:rPr>
              <a:t>++) {</a:t>
            </a:r>
          </a:p>
          <a:p>
            <a:pPr algn="l" eaLnBrk="0" hangingPunct="0">
              <a:lnSpc>
                <a:spcPct val="90000"/>
              </a:lnSpc>
              <a:spcBef>
                <a:spcPct val="20000"/>
              </a:spcBef>
            </a:pPr>
            <a:r>
              <a:rPr lang="en-US" altLang="zh-CN" sz="2400" dirty="0">
                <a:latin typeface="Arial" charset="0"/>
              </a:rPr>
              <a:t>	if ((i%2)==0) </a:t>
            </a:r>
            <a:r>
              <a:rPr lang="en-US" altLang="zh-CN" sz="2400" b="1" dirty="0" err="1">
                <a:solidFill>
                  <a:srgbClr val="C00000"/>
                </a:solidFill>
                <a:latin typeface="Arial" charset="0"/>
              </a:rPr>
              <a:t>incr</a:t>
            </a:r>
            <a:r>
              <a:rPr lang="en-US" altLang="zh-CN" sz="2400" dirty="0">
                <a:latin typeface="Arial" charset="0"/>
              </a:rPr>
              <a:t>++;</a:t>
            </a:r>
          </a:p>
          <a:p>
            <a:pPr algn="l" eaLnBrk="0" hangingPunct="0">
              <a:lnSpc>
                <a:spcPct val="90000"/>
              </a:lnSpc>
              <a:spcBef>
                <a:spcPct val="20000"/>
              </a:spcBef>
            </a:pPr>
            <a:r>
              <a:rPr lang="en-US" altLang="zh-CN" sz="2400" dirty="0">
                <a:latin typeface="Arial" charset="0"/>
              </a:rPr>
              <a:t>	A[</a:t>
            </a:r>
            <a:r>
              <a:rPr lang="en-US" altLang="zh-CN" sz="2400" dirty="0" err="1">
                <a:latin typeface="Arial" charset="0"/>
              </a:rPr>
              <a:t>i</a:t>
            </a:r>
            <a:r>
              <a:rPr lang="en-US" altLang="zh-CN" sz="2400" dirty="0">
                <a:latin typeface="Arial" charset="0"/>
              </a:rPr>
              <a:t>] = </a:t>
            </a:r>
            <a:r>
              <a:rPr lang="en-US" altLang="zh-CN" sz="2400" b="1" dirty="0" err="1">
                <a:solidFill>
                  <a:srgbClr val="C00000"/>
                </a:solidFill>
                <a:latin typeface="Arial" charset="0"/>
              </a:rPr>
              <a:t>incr</a:t>
            </a:r>
            <a:r>
              <a:rPr lang="en-US" altLang="zh-CN" sz="2400" dirty="0">
                <a:latin typeface="Arial" charset="0"/>
              </a:rPr>
              <a:t>;</a:t>
            </a:r>
          </a:p>
          <a:p>
            <a:pPr algn="l" eaLnBrk="0" hangingPunct="0">
              <a:lnSpc>
                <a:spcPct val="90000"/>
              </a:lnSpc>
              <a:spcBef>
                <a:spcPct val="20000"/>
              </a:spcBef>
            </a:pPr>
            <a:r>
              <a:rPr lang="en-US" altLang="zh-CN" sz="2400" dirty="0">
                <a:latin typeface="Arial" charset="0"/>
              </a:rPr>
              <a:t>}</a:t>
            </a:r>
          </a:p>
        </p:txBody>
      </p:sp>
      <p:sp>
        <p:nvSpPr>
          <p:cNvPr id="7" name="Rectangle 7"/>
          <p:cNvSpPr>
            <a:spLocks noChangeArrowheads="1"/>
          </p:cNvSpPr>
          <p:nvPr/>
        </p:nvSpPr>
        <p:spPr bwMode="auto">
          <a:xfrm>
            <a:off x="5545011" y="5311879"/>
            <a:ext cx="414520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a:solidFill>
                  <a:srgbClr val="000000"/>
                </a:solidFill>
                <a:latin typeface="Arial" charset="0"/>
              </a:rPr>
              <a:t>Each thread gets its own copy of </a:t>
            </a:r>
            <a:r>
              <a:rPr lang="en-US" altLang="zh-CN" sz="2000" dirty="0" err="1">
                <a:solidFill>
                  <a:srgbClr val="000000"/>
                </a:solidFill>
                <a:latin typeface="Arial" charset="0"/>
              </a:rPr>
              <a:t>incr</a:t>
            </a:r>
            <a:r>
              <a:rPr lang="en-US" altLang="zh-CN" sz="2000" dirty="0">
                <a:solidFill>
                  <a:srgbClr val="000000"/>
                </a:solidFill>
                <a:latin typeface="Arial" charset="0"/>
              </a:rPr>
              <a:t> with an initial value of 0</a:t>
            </a:r>
          </a:p>
        </p:txBody>
      </p:sp>
      <p:cxnSp>
        <p:nvCxnSpPr>
          <p:cNvPr id="9" name="Straight Arrow Connector 8"/>
          <p:cNvCxnSpPr>
            <a:stCxn id="7" idx="0"/>
          </p:cNvCxnSpPr>
          <p:nvPr/>
        </p:nvCxnSpPr>
        <p:spPr bwMode="auto">
          <a:xfrm flipH="1" flipV="1">
            <a:off x="5181601" y="4579145"/>
            <a:ext cx="2436010" cy="7327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7" idx="0"/>
          </p:cNvCxnSpPr>
          <p:nvPr/>
        </p:nvCxnSpPr>
        <p:spPr bwMode="auto">
          <a:xfrm flipV="1">
            <a:off x="7617611" y="3581401"/>
            <a:ext cx="461972" cy="17304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378322381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E3B6B5AC-8E21-47D0-9218-A533DFE43D8B}" type="slidenum">
              <a:rPr lang="zh-CN" altLang="en-US"/>
              <a:pPr>
                <a:defRPr/>
              </a:pPr>
              <a:t>62</a:t>
            </a:fld>
            <a:endParaRPr lang="en-US" altLang="zh-CN"/>
          </a:p>
        </p:txBody>
      </p:sp>
      <p:sp>
        <p:nvSpPr>
          <p:cNvPr id="67587"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Data sharing: </a:t>
            </a:r>
            <a:br>
              <a:rPr lang="en-US" altLang="zh-CN" sz="3200" dirty="0">
                <a:solidFill>
                  <a:schemeClr val="accent1"/>
                </a:solidFill>
                <a:ea typeface="SimSun" pitchFamily="2" charset="-122"/>
              </a:rPr>
            </a:br>
            <a:r>
              <a:rPr lang="en-US" altLang="zh-CN" sz="2800" dirty="0">
                <a:solidFill>
                  <a:schemeClr val="tx1"/>
                </a:solidFill>
                <a:ea typeface="SimSun" pitchFamily="2" charset="-122"/>
              </a:rPr>
              <a:t>A data environment test</a:t>
            </a:r>
          </a:p>
        </p:txBody>
      </p:sp>
      <p:sp>
        <p:nvSpPr>
          <p:cNvPr id="67588" name="Rectangle 3"/>
          <p:cNvSpPr>
            <a:spLocks noGrp="1" noChangeArrowheads="1"/>
          </p:cNvSpPr>
          <p:nvPr>
            <p:ph type="body" idx="1"/>
          </p:nvPr>
        </p:nvSpPr>
        <p:spPr>
          <a:xfrm>
            <a:off x="1905000" y="1371600"/>
            <a:ext cx="8991600" cy="992188"/>
          </a:xfrm>
          <a:noFill/>
        </p:spPr>
        <p:txBody>
          <a:bodyPr/>
          <a:lstStyle/>
          <a:p>
            <a:pPr eaLnBrk="1" hangingPunct="1">
              <a:lnSpc>
                <a:spcPct val="94000"/>
              </a:lnSpc>
            </a:pPr>
            <a:r>
              <a:rPr lang="en-US" altLang="zh-CN" sz="1800" dirty="0">
                <a:ea typeface="SimSun" pitchFamily="2" charset="-122"/>
              </a:rPr>
              <a:t>Consider this example of PRIVATE and FIRSTPRIVATE</a:t>
            </a:r>
          </a:p>
          <a:p>
            <a:pPr eaLnBrk="1" hangingPunct="1">
              <a:lnSpc>
                <a:spcPct val="94000"/>
              </a:lnSpc>
            </a:pPr>
            <a:endParaRPr lang="en-US" altLang="zh-CN" sz="1800" dirty="0">
              <a:ea typeface="SimSun" pitchFamily="2" charset="-122"/>
            </a:endParaRPr>
          </a:p>
          <a:p>
            <a:pPr eaLnBrk="1" hangingPunct="1">
              <a:lnSpc>
                <a:spcPct val="94000"/>
              </a:lnSpc>
            </a:pPr>
            <a:endParaRPr lang="en-US" altLang="zh-CN" sz="2000" dirty="0">
              <a:ea typeface="SimSun" pitchFamily="2" charset="-122"/>
            </a:endParaRPr>
          </a:p>
          <a:p>
            <a:pPr eaLnBrk="1" hangingPunct="1">
              <a:lnSpc>
                <a:spcPct val="94000"/>
              </a:lnSpc>
            </a:pPr>
            <a:endParaRPr lang="en-US" altLang="zh-CN" sz="2000" dirty="0">
              <a:ea typeface="SimSun" pitchFamily="2" charset="-122"/>
            </a:endParaRPr>
          </a:p>
          <a:p>
            <a:pPr eaLnBrk="1" hangingPunct="1">
              <a:lnSpc>
                <a:spcPct val="94000"/>
              </a:lnSpc>
            </a:pPr>
            <a:r>
              <a:rPr lang="en-US" altLang="zh-CN" sz="1800" dirty="0">
                <a:ea typeface="SimSun" pitchFamily="2" charset="-122"/>
              </a:rPr>
              <a:t>Are A,B,C private to each thread or shared inside the parallel region?</a:t>
            </a:r>
          </a:p>
          <a:p>
            <a:pPr eaLnBrk="1" hangingPunct="1">
              <a:lnSpc>
                <a:spcPct val="94000"/>
              </a:lnSpc>
            </a:pPr>
            <a:r>
              <a:rPr lang="en-US" altLang="zh-CN" sz="1800" dirty="0">
                <a:ea typeface="SimSun" pitchFamily="2" charset="-122"/>
              </a:rPr>
              <a:t>What are their initial values inside and values after the parallel region?</a:t>
            </a:r>
          </a:p>
        </p:txBody>
      </p:sp>
      <p:sp>
        <p:nvSpPr>
          <p:cNvPr id="67589" name="Rectangle 4"/>
          <p:cNvSpPr>
            <a:spLocks noChangeArrowheads="1"/>
          </p:cNvSpPr>
          <p:nvPr/>
        </p:nvSpPr>
        <p:spPr bwMode="auto">
          <a:xfrm>
            <a:off x="2667000" y="1752600"/>
            <a:ext cx="6400800" cy="708528"/>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zh-CN" altLang="en-US" dirty="0">
                <a:latin typeface="Arial" charset="0"/>
              </a:rPr>
              <a:t>	</a:t>
            </a:r>
            <a:r>
              <a:rPr lang="en-US" altLang="zh-CN" sz="2000" dirty="0">
                <a:latin typeface="Arial" charset="0"/>
              </a:rPr>
              <a:t>variables:  A = 1,B = 1, C = 1</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 private(B)  </a:t>
            </a:r>
            <a:r>
              <a:rPr lang="en-US" altLang="zh-CN" sz="2000" dirty="0" err="1">
                <a:latin typeface="Arial" charset="0"/>
              </a:rPr>
              <a:t>firstprivate</a:t>
            </a:r>
            <a:r>
              <a:rPr lang="en-US" altLang="zh-CN" sz="2000" dirty="0">
                <a:latin typeface="Arial" charset="0"/>
              </a:rPr>
              <a:t>(C)</a:t>
            </a:r>
          </a:p>
        </p:txBody>
      </p:sp>
      <p:sp>
        <p:nvSpPr>
          <p:cNvPr id="3177477" name="Rectangle 5"/>
          <p:cNvSpPr>
            <a:spLocks noChangeArrowheads="1"/>
          </p:cNvSpPr>
          <p:nvPr/>
        </p:nvSpPr>
        <p:spPr bwMode="auto">
          <a:xfrm>
            <a:off x="1905000" y="3657600"/>
            <a:ext cx="8077200" cy="2819400"/>
          </a:xfrm>
          <a:prstGeom prst="rect">
            <a:avLst/>
          </a:prstGeom>
          <a:noFill/>
          <a:ln w="28575">
            <a:solidFill>
              <a:schemeClr val="folHlink"/>
            </a:solidFill>
            <a:miter lim="800000"/>
            <a:headEnd/>
            <a:tailEnd/>
          </a:ln>
        </p:spPr>
        <p:txBody>
          <a:bodyPr lIns="92075" tIns="46038" rIns="92075" bIns="46038"/>
          <a:lstStyle/>
          <a:p>
            <a:pPr marL="285750" indent="-285750">
              <a:lnSpc>
                <a:spcPct val="94000"/>
              </a:lnSpc>
              <a:spcBef>
                <a:spcPct val="30000"/>
              </a:spcBef>
              <a:buClr>
                <a:schemeClr val="tx2"/>
              </a:buClr>
              <a:buSzPct val="75000"/>
            </a:pPr>
            <a:r>
              <a:rPr lang="en-US" altLang="zh-CN" sz="2000" dirty="0">
                <a:latin typeface="Arial" charset="0"/>
              </a:rPr>
              <a:t>Inside this parallel region ...</a:t>
            </a:r>
          </a:p>
          <a:p>
            <a:pPr marL="685800" lvl="1" indent="-228600">
              <a:lnSpc>
                <a:spcPct val="94000"/>
              </a:lnSpc>
              <a:spcBef>
                <a:spcPct val="30000"/>
              </a:spcBef>
              <a:buClr>
                <a:schemeClr val="tx2"/>
              </a:buClr>
              <a:buSzPct val="75000"/>
              <a:buFont typeface="Wingdings" pitchFamily="2" charset="2"/>
              <a:buChar char="l"/>
            </a:pPr>
            <a:r>
              <a:rPr lang="en-US" altLang="zh-CN" dirty="0">
                <a:latin typeface="Arial" charset="0"/>
              </a:rPr>
              <a:t>“A” is shared by all threads; equals 1</a:t>
            </a:r>
          </a:p>
          <a:p>
            <a:pPr marL="685800" lvl="1" indent="-228600">
              <a:lnSpc>
                <a:spcPct val="94000"/>
              </a:lnSpc>
              <a:spcBef>
                <a:spcPct val="30000"/>
              </a:spcBef>
              <a:buClr>
                <a:schemeClr val="tx2"/>
              </a:buClr>
              <a:buSzPct val="75000"/>
              <a:buFont typeface="Wingdings" pitchFamily="2" charset="2"/>
              <a:buChar char="l"/>
            </a:pPr>
            <a:r>
              <a:rPr lang="en-US" altLang="zh-CN" dirty="0">
                <a:latin typeface="Arial" charset="0"/>
              </a:rPr>
              <a:t>“B” and “C” are private to each thread.</a:t>
            </a:r>
          </a:p>
          <a:p>
            <a:pPr marL="1600200" lvl="3" indent="-228600">
              <a:lnSpc>
                <a:spcPct val="93000"/>
              </a:lnSpc>
              <a:spcBef>
                <a:spcPct val="30000"/>
              </a:spcBef>
              <a:buClr>
                <a:schemeClr val="tx2"/>
              </a:buClr>
              <a:buFontTx/>
              <a:buChar char="–"/>
            </a:pPr>
            <a:r>
              <a:rPr lang="en-US" altLang="zh-CN" dirty="0">
                <a:latin typeface="Arial" charset="0"/>
              </a:rPr>
              <a:t>B’s initial value is undefined</a:t>
            </a:r>
          </a:p>
          <a:p>
            <a:pPr marL="1600200" lvl="3" indent="-228600">
              <a:lnSpc>
                <a:spcPct val="93000"/>
              </a:lnSpc>
              <a:spcBef>
                <a:spcPct val="30000"/>
              </a:spcBef>
              <a:buClr>
                <a:schemeClr val="tx2"/>
              </a:buClr>
              <a:buFontTx/>
              <a:buChar char="–"/>
            </a:pPr>
            <a:r>
              <a:rPr lang="en-US" altLang="zh-CN" dirty="0">
                <a:latin typeface="Arial" charset="0"/>
              </a:rPr>
              <a:t>C’s initial value equals  1</a:t>
            </a:r>
          </a:p>
          <a:p>
            <a:pPr marL="285750" indent="-285750">
              <a:lnSpc>
                <a:spcPct val="93000"/>
              </a:lnSpc>
              <a:spcBef>
                <a:spcPct val="30000"/>
              </a:spcBef>
              <a:buClr>
                <a:schemeClr val="tx2"/>
              </a:buClr>
              <a:buSzPct val="75000"/>
            </a:pPr>
            <a:r>
              <a:rPr lang="en-US" altLang="zh-CN" sz="2000" dirty="0">
                <a:latin typeface="Arial" charset="0"/>
              </a:rPr>
              <a:t>Following the parallel region ...</a:t>
            </a:r>
          </a:p>
          <a:p>
            <a:pPr marL="685800" lvl="1" indent="-228600">
              <a:lnSpc>
                <a:spcPct val="93000"/>
              </a:lnSpc>
              <a:spcBef>
                <a:spcPct val="30000"/>
              </a:spcBef>
              <a:buClr>
                <a:schemeClr val="tx2"/>
              </a:buClr>
              <a:buSzPct val="75000"/>
              <a:buFont typeface="Wingdings" pitchFamily="2" charset="2"/>
              <a:buChar char="l"/>
            </a:pPr>
            <a:r>
              <a:rPr lang="en-US" altLang="zh-CN" dirty="0">
                <a:latin typeface="Arial" charset="0"/>
              </a:rPr>
              <a:t>B and C revert to their original values of 1</a:t>
            </a:r>
          </a:p>
          <a:p>
            <a:pPr marL="685800" lvl="1" indent="-228600">
              <a:lnSpc>
                <a:spcPct val="93000"/>
              </a:lnSpc>
              <a:spcBef>
                <a:spcPct val="30000"/>
              </a:spcBef>
              <a:buClr>
                <a:schemeClr val="tx2"/>
              </a:buClr>
              <a:buSzPct val="75000"/>
              <a:buFont typeface="Wingdings" pitchFamily="2" charset="2"/>
              <a:buChar char="l"/>
            </a:pPr>
            <a:r>
              <a:rPr lang="en-US" altLang="zh-CN" dirty="0">
                <a:latin typeface="Arial" charset="0"/>
              </a:rPr>
              <a:t>A is either 1 or the value  it was set to inside the parallel region</a:t>
            </a:r>
          </a:p>
        </p:txBody>
      </p:sp>
    </p:spTree>
    <p:extLst>
      <p:ext uri="{BB962C8B-B14F-4D97-AF65-F5344CB8AC3E}">
        <p14:creationId xmlns:p14="http://schemas.microsoft.com/office/powerpoint/2010/main" val="165906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7477"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a:xfrm>
            <a:off x="8763000" y="6547125"/>
            <a:ext cx="1905000" cy="310875"/>
          </a:xfrm>
        </p:spPr>
        <p:txBody>
          <a:bodyPr/>
          <a:lstStyle/>
          <a:p>
            <a:pPr algn="r">
              <a:defRPr/>
            </a:pPr>
            <a:fld id="{BC62FE24-8AE4-4147-8190-4BAA9F82DC30}" type="slidenum">
              <a:rPr lang="zh-CN" altLang="en-US" sz="1200"/>
              <a:pPr algn="r">
                <a:defRPr/>
              </a:pPr>
              <a:t>63</a:t>
            </a:fld>
            <a:endParaRPr lang="en-US" altLang="zh-CN" sz="1200" dirty="0"/>
          </a:p>
        </p:txBody>
      </p:sp>
      <p:sp>
        <p:nvSpPr>
          <p:cNvPr id="68611" name="Rectangle 2"/>
          <p:cNvSpPr>
            <a:spLocks noGrp="1" noChangeArrowheads="1"/>
          </p:cNvSpPr>
          <p:nvPr>
            <p:ph type="title"/>
          </p:nvPr>
        </p:nvSpPr>
        <p:spPr>
          <a:xfrm>
            <a:off x="1638300" y="-55022"/>
            <a:ext cx="8237538" cy="8890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Default clause</a:t>
            </a:r>
          </a:p>
        </p:txBody>
      </p:sp>
      <p:sp>
        <p:nvSpPr>
          <p:cNvPr id="68612"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8613" name="Rectangle 4"/>
          <p:cNvSpPr>
            <a:spLocks noGrp="1" noChangeArrowheads="1"/>
          </p:cNvSpPr>
          <p:nvPr>
            <p:ph type="body" sz="half" idx="1"/>
          </p:nvPr>
        </p:nvSpPr>
        <p:spPr>
          <a:xfrm>
            <a:off x="1698498" y="899436"/>
            <a:ext cx="8832343" cy="2529564"/>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b="1" dirty="0">
                <a:solidFill>
                  <a:srgbClr val="800000"/>
                </a:solidFill>
                <a:latin typeface="Times New Roman" pitchFamily="18" charset="0"/>
                <a:ea typeface="SimSun" pitchFamily="2" charset="-122"/>
              </a:rPr>
              <a:t>default(none)</a:t>
            </a:r>
            <a:r>
              <a:rPr lang="en-US" altLang="zh-CN" sz="2000" i="1" dirty="0">
                <a:ea typeface="SimSun" pitchFamily="2" charset="-122"/>
              </a:rPr>
              <a:t>:</a:t>
            </a:r>
            <a:r>
              <a:rPr lang="en-US" altLang="zh-CN" sz="2000" dirty="0">
                <a:latin typeface="Courier" pitchFamily="49" charset="0"/>
                <a:ea typeface="SimSun" pitchFamily="2" charset="-122"/>
              </a:rPr>
              <a:t> Forces you to define the</a:t>
            </a:r>
            <a:r>
              <a:rPr lang="en-US" altLang="zh-CN" sz="2000" dirty="0">
                <a:ea typeface="SimSun" pitchFamily="2" charset="-122"/>
              </a:rPr>
              <a:t> storage attributes for variables that appear inside the static extent of the construct </a:t>
            </a:r>
            <a:r>
              <a:rPr lang="mr-IN" altLang="zh-CN" sz="2000" dirty="0">
                <a:ea typeface="SimSun" pitchFamily="2" charset="-122"/>
              </a:rPr>
              <a:t>…</a:t>
            </a:r>
            <a:r>
              <a:rPr lang="en-US" altLang="zh-CN" sz="2000" dirty="0">
                <a:ea typeface="SimSun" pitchFamily="2" charset="-122"/>
              </a:rPr>
              <a:t> if you fail the compiler will complain.   Good programming practice!</a:t>
            </a:r>
          </a:p>
          <a:p>
            <a:pPr eaLnBrk="1" hangingPunct="1">
              <a:lnSpc>
                <a:spcPct val="94000"/>
              </a:lnSpc>
            </a:pPr>
            <a:r>
              <a:rPr lang="en-US" altLang="zh-CN" sz="2000" dirty="0">
                <a:ea typeface="SimSun" pitchFamily="2" charset="-122"/>
              </a:rPr>
              <a:t>You can put the default clause on parallel and parallel + workshare constructs. </a:t>
            </a:r>
          </a:p>
        </p:txBody>
      </p:sp>
      <p:sp>
        <p:nvSpPr>
          <p:cNvPr id="2" name="TextBox 1"/>
          <p:cNvSpPr txBox="1"/>
          <p:nvPr/>
        </p:nvSpPr>
        <p:spPr>
          <a:xfrm>
            <a:off x="1865461" y="6121428"/>
            <a:ext cx="8197703" cy="646331"/>
          </a:xfrm>
          <a:prstGeom prst="rect">
            <a:avLst/>
          </a:prstGeom>
          <a:noFill/>
          <a:ln w="31750">
            <a:solidFill>
              <a:srgbClr val="0070C0"/>
            </a:solidFill>
          </a:ln>
        </p:spPr>
        <p:txBody>
          <a:bodyPr wrap="square" rtlCol="0">
            <a:spAutoFit/>
          </a:bodyPr>
          <a:lstStyle/>
          <a:p>
            <a:pPr algn="ctr"/>
            <a:r>
              <a:rPr lang="en-US" dirty="0"/>
              <a:t>The full </a:t>
            </a:r>
            <a:r>
              <a:rPr lang="en-US" dirty="0" err="1"/>
              <a:t>OpenMP</a:t>
            </a:r>
            <a:r>
              <a:rPr lang="en-US" dirty="0"/>
              <a:t> specification has other versions of the default clause, but they are not used very often so we skip them in the common core</a:t>
            </a:r>
          </a:p>
        </p:txBody>
      </p:sp>
      <p:sp>
        <p:nvSpPr>
          <p:cNvPr id="3" name="TextBox 2"/>
          <p:cNvSpPr txBox="1"/>
          <p:nvPr/>
        </p:nvSpPr>
        <p:spPr>
          <a:xfrm>
            <a:off x="3457301" y="2627283"/>
            <a:ext cx="6077035" cy="3139321"/>
          </a:xfrm>
          <a:prstGeom prst="rect">
            <a:avLst/>
          </a:prstGeom>
          <a:noFill/>
          <a:ln w="34925">
            <a:solidFill>
              <a:srgbClr val="0070C0"/>
            </a:solidFill>
          </a:ln>
        </p:spPr>
        <p:txBody>
          <a:bodyPr wrap="square" rtlCol="0">
            <a:spAutoFit/>
          </a:bodyPr>
          <a:lstStyle/>
          <a:p>
            <a:r>
              <a:rPr lang="en-US" dirty="0"/>
              <a:t>#include &lt;</a:t>
            </a:r>
            <a:r>
              <a:rPr lang="en-US" dirty="0" err="1"/>
              <a:t>omp.h</a:t>
            </a:r>
            <a:r>
              <a:rPr lang="en-US" dirty="0"/>
              <a:t>&gt;</a:t>
            </a:r>
          </a:p>
          <a:p>
            <a:r>
              <a:rPr lang="en-US" dirty="0" err="1"/>
              <a:t>int</a:t>
            </a:r>
            <a:r>
              <a:rPr lang="en-US" dirty="0"/>
              <a:t> main()</a:t>
            </a:r>
          </a:p>
          <a:p>
            <a:r>
              <a:rPr lang="en-US" dirty="0"/>
              <a:t>{</a:t>
            </a:r>
          </a:p>
          <a:p>
            <a:r>
              <a:rPr lang="en-US" dirty="0"/>
              <a:t>     </a:t>
            </a:r>
            <a:r>
              <a:rPr lang="en-US" dirty="0" err="1"/>
              <a:t>int</a:t>
            </a:r>
            <a:r>
              <a:rPr lang="en-US" dirty="0"/>
              <a:t> </a:t>
            </a:r>
            <a:r>
              <a:rPr lang="en-US" dirty="0" err="1"/>
              <a:t>i</a:t>
            </a:r>
            <a:r>
              <a:rPr lang="en-US" dirty="0"/>
              <a:t>, j=5;      double x=1.0, y=42.0;</a:t>
            </a:r>
          </a:p>
          <a:p>
            <a:r>
              <a:rPr lang="en-US" dirty="0"/>
              <a:t>     #pragma </a:t>
            </a:r>
            <a:r>
              <a:rPr lang="en-US" dirty="0" err="1"/>
              <a:t>omp</a:t>
            </a:r>
            <a:r>
              <a:rPr lang="en-US" dirty="0"/>
              <a:t> parallel for default(none) reduction(*:x)</a:t>
            </a:r>
          </a:p>
          <a:p>
            <a:r>
              <a:rPr lang="en-US" dirty="0"/>
              <a:t>     for (</a:t>
            </a:r>
            <a:r>
              <a:rPr lang="en-US" dirty="0" err="1"/>
              <a:t>i</a:t>
            </a:r>
            <a:r>
              <a:rPr lang="en-US" dirty="0"/>
              <a:t>=0;i&lt;</a:t>
            </a:r>
            <a:r>
              <a:rPr lang="en-US" dirty="0" err="1"/>
              <a:t>N;i</a:t>
            </a:r>
            <a:r>
              <a:rPr lang="en-US" dirty="0"/>
              <a:t>++){</a:t>
            </a:r>
          </a:p>
          <a:p>
            <a:r>
              <a:rPr lang="en-US" dirty="0"/>
              <a:t>         for(j=0; j&lt;3; </a:t>
            </a:r>
            <a:r>
              <a:rPr lang="en-US" dirty="0" err="1"/>
              <a:t>j++</a:t>
            </a:r>
            <a:r>
              <a:rPr lang="en-US" dirty="0"/>
              <a:t>)</a:t>
            </a:r>
          </a:p>
          <a:p>
            <a:r>
              <a:rPr lang="en-US" dirty="0"/>
              <a:t>               x+= </a:t>
            </a:r>
            <a:r>
              <a:rPr lang="en-US" dirty="0" err="1"/>
              <a:t>foobar</a:t>
            </a:r>
            <a:r>
              <a:rPr lang="en-US" dirty="0"/>
              <a:t>(</a:t>
            </a:r>
            <a:r>
              <a:rPr lang="en-US" dirty="0" err="1"/>
              <a:t>i</a:t>
            </a:r>
            <a:r>
              <a:rPr lang="en-US" dirty="0"/>
              <a:t>, j, y);</a:t>
            </a:r>
          </a:p>
          <a:p>
            <a:r>
              <a:rPr lang="en-US" dirty="0"/>
              <a:t>     }</a:t>
            </a:r>
          </a:p>
          <a:p>
            <a:r>
              <a:rPr lang="en-US" dirty="0"/>
              <a:t>     </a:t>
            </a:r>
            <a:r>
              <a:rPr lang="en-US" dirty="0" err="1"/>
              <a:t>printf</a:t>
            </a:r>
            <a:r>
              <a:rPr lang="en-US" dirty="0"/>
              <a:t>(“ x is %f\n”,(float)x);</a:t>
            </a:r>
          </a:p>
          <a:p>
            <a:r>
              <a:rPr lang="en-US" dirty="0"/>
              <a:t>}</a:t>
            </a:r>
          </a:p>
        </p:txBody>
      </p:sp>
      <p:sp>
        <p:nvSpPr>
          <p:cNvPr id="4" name="Left Brace 3"/>
          <p:cNvSpPr/>
          <p:nvPr/>
        </p:nvSpPr>
        <p:spPr bwMode="auto">
          <a:xfrm>
            <a:off x="3284220" y="3838485"/>
            <a:ext cx="485478" cy="354925"/>
          </a:xfrm>
          <a:prstGeom prst="leftBrace">
            <a:avLst/>
          </a:prstGeom>
          <a:no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5" name="TextBox 4"/>
          <p:cNvSpPr txBox="1"/>
          <p:nvPr/>
        </p:nvSpPr>
        <p:spPr>
          <a:xfrm>
            <a:off x="1698498" y="3593362"/>
            <a:ext cx="1665733" cy="1600438"/>
          </a:xfrm>
          <a:prstGeom prst="rect">
            <a:avLst/>
          </a:prstGeom>
          <a:noFill/>
        </p:spPr>
        <p:txBody>
          <a:bodyPr wrap="square" rtlCol="0">
            <a:spAutoFit/>
          </a:bodyPr>
          <a:lstStyle/>
          <a:p>
            <a:pPr algn="ctr"/>
            <a:r>
              <a:rPr lang="en-US" sz="1600" dirty="0"/>
              <a:t>The static extent is the code in the compilation unit </a:t>
            </a:r>
            <a:r>
              <a:rPr lang="en-US" sz="1600"/>
              <a:t>that contains the </a:t>
            </a:r>
            <a:r>
              <a:rPr lang="en-US" sz="1600" dirty="0"/>
              <a:t>construct</a:t>
            </a:r>
            <a:r>
              <a:rPr lang="en-US" dirty="0"/>
              <a:t>.</a:t>
            </a:r>
          </a:p>
        </p:txBody>
      </p:sp>
      <p:sp>
        <p:nvSpPr>
          <p:cNvPr id="7" name="TextBox 6"/>
          <p:cNvSpPr txBox="1"/>
          <p:nvPr/>
        </p:nvSpPr>
        <p:spPr>
          <a:xfrm>
            <a:off x="7181850" y="4393582"/>
            <a:ext cx="2160270" cy="1169551"/>
          </a:xfrm>
          <a:prstGeom prst="rect">
            <a:avLst/>
          </a:prstGeom>
          <a:solidFill>
            <a:srgbClr val="FDFCFF"/>
          </a:solidFill>
          <a:ln>
            <a:solidFill>
              <a:srgbClr val="002060"/>
            </a:solidFill>
          </a:ln>
        </p:spPr>
        <p:txBody>
          <a:bodyPr wrap="square" rtlCol="0">
            <a:spAutoFit/>
          </a:bodyPr>
          <a:lstStyle/>
          <a:p>
            <a:pPr algn="ctr"/>
            <a:r>
              <a:rPr lang="en-US" sz="1400" dirty="0"/>
              <a:t>The compiler would complain about j and y, which is important since you don’t want j to be shared</a:t>
            </a:r>
          </a:p>
        </p:txBody>
      </p:sp>
    </p:spTree>
    <p:extLst>
      <p:ext uri="{BB962C8B-B14F-4D97-AF65-F5344CB8AC3E}">
        <p14:creationId xmlns:p14="http://schemas.microsoft.com/office/powerpoint/2010/main" val="48718983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F59FE093-A932-44B4-B25C-5197B9B69A27}" type="slidenum">
              <a:rPr lang="zh-CN" altLang="en-US"/>
              <a:pPr>
                <a:defRPr/>
              </a:pPr>
              <a:t>64</a:t>
            </a:fld>
            <a:endParaRPr lang="en-US" altLang="zh-CN"/>
          </a:p>
        </p:txBody>
      </p:sp>
      <p:sp>
        <p:nvSpPr>
          <p:cNvPr id="71683" name="Rectangle 2"/>
          <p:cNvSpPr>
            <a:spLocks noGrp="1" noChangeArrowheads="1"/>
          </p:cNvSpPr>
          <p:nvPr>
            <p:ph type="title"/>
          </p:nvPr>
        </p:nvSpPr>
        <p:spPr/>
        <p:txBody>
          <a:bodyPr/>
          <a:lstStyle/>
          <a:p>
            <a:pPr eaLnBrk="1" hangingPunct="1"/>
            <a:r>
              <a:rPr lang="en-US" dirty="0"/>
              <a:t>Exercise: Mandelbrot set area</a:t>
            </a:r>
          </a:p>
        </p:txBody>
      </p:sp>
      <p:sp>
        <p:nvSpPr>
          <p:cNvPr id="71684" name="Rectangle 3"/>
          <p:cNvSpPr>
            <a:spLocks noGrp="1" noChangeArrowheads="1"/>
          </p:cNvSpPr>
          <p:nvPr>
            <p:ph type="body" idx="1"/>
          </p:nvPr>
        </p:nvSpPr>
        <p:spPr>
          <a:xfrm>
            <a:off x="1866379" y="1277807"/>
            <a:ext cx="8515350" cy="4819650"/>
          </a:xfrm>
        </p:spPr>
        <p:txBody>
          <a:bodyPr/>
          <a:lstStyle/>
          <a:p>
            <a:pPr eaLnBrk="1" hangingPunct="1"/>
            <a:r>
              <a:rPr lang="en-GB" dirty="0"/>
              <a:t>The supplied program (</a:t>
            </a:r>
            <a:r>
              <a:rPr lang="en-GB" dirty="0" err="1"/>
              <a:t>mandel.c</a:t>
            </a:r>
            <a:r>
              <a:rPr lang="en-GB" dirty="0"/>
              <a:t>) computes the area of a Mandelbrot set. </a:t>
            </a:r>
          </a:p>
          <a:p>
            <a:pPr lvl="5"/>
            <a:endParaRPr lang="en-GB" dirty="0"/>
          </a:p>
          <a:p>
            <a:pPr eaLnBrk="1" hangingPunct="1"/>
            <a:r>
              <a:rPr lang="en-GB" dirty="0"/>
              <a:t>The program has been parallelized with OpenMP, but we were lazy and didn’t do it right.</a:t>
            </a:r>
          </a:p>
          <a:p>
            <a:pPr lvl="6"/>
            <a:endParaRPr lang="en-GB" dirty="0"/>
          </a:p>
          <a:p>
            <a:pPr eaLnBrk="1" hangingPunct="1">
              <a:lnSpc>
                <a:spcPct val="83000"/>
              </a:lnSpc>
            </a:pPr>
            <a:r>
              <a:rPr lang="en-GB" dirty="0"/>
              <a:t>Find and fix the errors (hint … the problem is with the data environment). </a:t>
            </a:r>
          </a:p>
          <a:p>
            <a:pPr lvl="8">
              <a:lnSpc>
                <a:spcPct val="83000"/>
              </a:lnSpc>
            </a:pPr>
            <a:endParaRPr lang="en-GB" dirty="0"/>
          </a:p>
          <a:p>
            <a:pPr eaLnBrk="1" hangingPunct="1">
              <a:lnSpc>
                <a:spcPct val="83000"/>
              </a:lnSpc>
            </a:pPr>
            <a:r>
              <a:rPr lang="en-GB" dirty="0"/>
              <a:t>Once you have a working version,  try to optimize the program.</a:t>
            </a:r>
          </a:p>
          <a:p>
            <a:pPr lvl="1" eaLnBrk="1" hangingPunct="1">
              <a:lnSpc>
                <a:spcPct val="83000"/>
              </a:lnSpc>
            </a:pPr>
            <a:r>
              <a:rPr lang="en-GB" dirty="0"/>
              <a:t>Try different schedules on the parallel loop.</a:t>
            </a:r>
          </a:p>
          <a:p>
            <a:pPr lvl="1" eaLnBrk="1" hangingPunct="1">
              <a:lnSpc>
                <a:spcPct val="83000"/>
              </a:lnSpc>
            </a:pPr>
            <a:r>
              <a:rPr lang="en-GB" dirty="0"/>
              <a:t>Try different mechanisms to support mutual exclusion … do the efficiencies change?</a:t>
            </a:r>
          </a:p>
        </p:txBody>
      </p:sp>
      <p:sp>
        <p:nvSpPr>
          <p:cNvPr id="2" name="TextBox 1">
            <a:extLst>
              <a:ext uri="{FF2B5EF4-FFF2-40B4-BE49-F238E27FC236}">
                <a16:creationId xmlns:a16="http://schemas.microsoft.com/office/drawing/2014/main" id="{059D78B9-B994-5D47-A1C9-B2171607FD30}"/>
              </a:ext>
            </a:extLst>
          </p:cNvPr>
          <p:cNvSpPr txBox="1"/>
          <p:nvPr/>
        </p:nvSpPr>
        <p:spPr>
          <a:xfrm>
            <a:off x="1875904" y="6400800"/>
            <a:ext cx="7769412" cy="304800"/>
          </a:xfrm>
          <a:prstGeom prst="rect">
            <a:avLst/>
          </a:prstGeom>
          <a:noFill/>
        </p:spPr>
        <p:txBody>
          <a:bodyPr wrap="square" rtlCol="0">
            <a:spAutoFit/>
          </a:bodyPr>
          <a:lstStyle/>
          <a:p>
            <a:r>
              <a:rPr lang="en-US" sz="1400" dirty="0"/>
              <a:t>This exercises come from Mark Bull of EPCC (at University of Edinburgh)</a:t>
            </a:r>
          </a:p>
        </p:txBody>
      </p:sp>
    </p:spTree>
    <p:extLst>
      <p:ext uri="{BB962C8B-B14F-4D97-AF65-F5344CB8AC3E}">
        <p14:creationId xmlns:p14="http://schemas.microsoft.com/office/powerpoint/2010/main" val="18973482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0"/>
            <a:ext cx="8496300" cy="781050"/>
          </a:xfrm>
        </p:spPr>
        <p:txBody>
          <a:bodyPr/>
          <a:lstStyle/>
          <a:p>
            <a:r>
              <a:rPr lang="en-US" sz="3200" dirty="0"/>
              <a:t>The Mandelbrot area program</a:t>
            </a:r>
          </a:p>
        </p:txBody>
      </p:sp>
      <p:sp>
        <p:nvSpPr>
          <p:cNvPr id="3" name="Content Placeholder 2"/>
          <p:cNvSpPr>
            <a:spLocks noGrp="1"/>
          </p:cNvSpPr>
          <p:nvPr>
            <p:ph idx="1"/>
          </p:nvPr>
        </p:nvSpPr>
        <p:spPr>
          <a:xfrm>
            <a:off x="1600201" y="457200"/>
            <a:ext cx="5353049" cy="6019800"/>
          </a:xfrm>
        </p:spPr>
        <p:txBody>
          <a:bodyPr/>
          <a:lstStyle/>
          <a:p>
            <a:pPr marL="0" indent="0">
              <a:spcBef>
                <a:spcPts val="0"/>
              </a:spcBef>
              <a:buNone/>
            </a:pPr>
            <a:r>
              <a:rPr lang="en-US" sz="1600" dirty="0"/>
              <a:t>#include &lt;</a:t>
            </a:r>
            <a:r>
              <a:rPr lang="en-US" sz="1600" dirty="0" err="1"/>
              <a:t>omp.h</a:t>
            </a:r>
            <a:r>
              <a:rPr lang="en-US" sz="1600" dirty="0"/>
              <a:t>&gt;</a:t>
            </a:r>
          </a:p>
          <a:p>
            <a:pPr marL="0" indent="0">
              <a:spcBef>
                <a:spcPts val="0"/>
              </a:spcBef>
              <a:buNone/>
            </a:pPr>
            <a:r>
              <a:rPr lang="en-US" sz="1600" dirty="0"/>
              <a:t># define NPOINTS 1000</a:t>
            </a:r>
          </a:p>
          <a:p>
            <a:pPr marL="0" indent="0">
              <a:spcBef>
                <a:spcPts val="0"/>
              </a:spcBef>
              <a:buNone/>
            </a:pPr>
            <a:r>
              <a:rPr lang="en-US" sz="1600" dirty="0"/>
              <a:t># define MXITR 1000</a:t>
            </a:r>
          </a:p>
          <a:p>
            <a:pPr marL="0" indent="0">
              <a:spcBef>
                <a:spcPts val="0"/>
              </a:spcBef>
              <a:buNone/>
            </a:pPr>
            <a:r>
              <a:rPr lang="en-US" sz="1600" dirty="0" err="1"/>
              <a:t>struct</a:t>
            </a:r>
            <a:r>
              <a:rPr lang="en-US" sz="1600" dirty="0"/>
              <a:t> </a:t>
            </a:r>
            <a:r>
              <a:rPr lang="en-US" sz="1600" dirty="0" err="1"/>
              <a:t>d_complex</a:t>
            </a:r>
            <a:r>
              <a:rPr lang="en-US" sz="1600" dirty="0"/>
              <a:t>{</a:t>
            </a:r>
          </a:p>
          <a:p>
            <a:pPr marL="0" indent="0">
              <a:spcBef>
                <a:spcPts val="0"/>
              </a:spcBef>
              <a:buNone/>
            </a:pPr>
            <a:r>
              <a:rPr lang="en-US" sz="1600" dirty="0"/>
              <a:t>   double r;     double i;</a:t>
            </a:r>
          </a:p>
          <a:p>
            <a:pPr marL="0" indent="0">
              <a:spcBef>
                <a:spcPts val="0"/>
              </a:spcBef>
              <a:buNone/>
            </a:pPr>
            <a:r>
              <a:rPr lang="en-US" sz="1600" dirty="0"/>
              <a:t>}; </a:t>
            </a:r>
          </a:p>
          <a:p>
            <a:pPr marL="0" indent="0">
              <a:spcBef>
                <a:spcPts val="0"/>
              </a:spcBef>
              <a:buNone/>
            </a:pPr>
            <a:r>
              <a:rPr lang="en-US" sz="1600" b="1" dirty="0">
                <a:solidFill>
                  <a:srgbClr val="C00000"/>
                </a:solidFill>
              </a:rPr>
              <a:t>void </a:t>
            </a:r>
            <a:r>
              <a:rPr lang="en-US" sz="1600" b="1" dirty="0" err="1">
                <a:solidFill>
                  <a:srgbClr val="C00000"/>
                </a:solidFill>
              </a:rPr>
              <a:t>testpoint</a:t>
            </a:r>
            <a:r>
              <a:rPr lang="en-US" sz="1600" b="1" dirty="0">
                <a:solidFill>
                  <a:srgbClr val="C00000"/>
                </a:solidFill>
              </a:rPr>
              <a:t>(</a:t>
            </a:r>
            <a:r>
              <a:rPr lang="en-US" sz="1600" b="1" dirty="0" err="1">
                <a:solidFill>
                  <a:srgbClr val="C00000"/>
                </a:solidFill>
              </a:rPr>
              <a:t>struct</a:t>
            </a:r>
            <a:r>
              <a:rPr lang="en-US" sz="1600" b="1" dirty="0">
                <a:solidFill>
                  <a:srgbClr val="C00000"/>
                </a:solidFill>
              </a:rPr>
              <a:t> </a:t>
            </a:r>
            <a:r>
              <a:rPr lang="en-US" sz="1600" b="1" dirty="0" err="1">
                <a:solidFill>
                  <a:srgbClr val="C00000"/>
                </a:solidFill>
              </a:rPr>
              <a:t>d_complex</a:t>
            </a:r>
            <a:r>
              <a:rPr lang="en-US" sz="1600" b="1" dirty="0">
                <a:solidFill>
                  <a:srgbClr val="C00000"/>
                </a:solidFill>
              </a:rPr>
              <a:t>);</a:t>
            </a:r>
          </a:p>
          <a:p>
            <a:pPr marL="0" indent="0">
              <a:spcBef>
                <a:spcPts val="0"/>
              </a:spcBef>
              <a:buNone/>
            </a:pPr>
            <a:r>
              <a:rPr lang="en-US" sz="1600" dirty="0" err="1"/>
              <a:t>struct</a:t>
            </a:r>
            <a:r>
              <a:rPr lang="en-US" sz="1600" dirty="0"/>
              <a:t> </a:t>
            </a:r>
            <a:r>
              <a:rPr lang="en-US" sz="1600" dirty="0" err="1"/>
              <a:t>d_complex</a:t>
            </a:r>
            <a:r>
              <a:rPr lang="en-US" sz="1600" dirty="0"/>
              <a:t> c;</a:t>
            </a:r>
          </a:p>
          <a:p>
            <a:pPr marL="0" indent="0">
              <a:spcBef>
                <a:spcPts val="0"/>
              </a:spcBef>
              <a:buNone/>
            </a:pPr>
            <a:r>
              <a:rPr lang="en-US" sz="1600" dirty="0" err="1"/>
              <a:t>int</a:t>
            </a:r>
            <a:r>
              <a:rPr lang="en-US" sz="1600" dirty="0"/>
              <a:t> </a:t>
            </a:r>
            <a:r>
              <a:rPr lang="en-US" sz="1600" dirty="0" err="1"/>
              <a:t>numoutside</a:t>
            </a:r>
            <a:r>
              <a:rPr lang="en-US" sz="1600" dirty="0"/>
              <a:t> = 0;</a:t>
            </a:r>
          </a:p>
          <a:p>
            <a:pPr marL="0" indent="0">
              <a:spcBef>
                <a:spcPts val="0"/>
              </a:spcBef>
              <a:buNone/>
            </a:pPr>
            <a:endParaRPr lang="en-US" sz="1600" dirty="0"/>
          </a:p>
          <a:p>
            <a:pPr marL="0" indent="0">
              <a:spcBef>
                <a:spcPts val="0"/>
              </a:spcBef>
              <a:buNone/>
            </a:pPr>
            <a:r>
              <a:rPr lang="en-US" sz="1600" dirty="0" err="1"/>
              <a:t>int</a:t>
            </a:r>
            <a:r>
              <a:rPr lang="en-US" sz="1600" dirty="0"/>
              <a:t> main(){</a:t>
            </a:r>
          </a:p>
          <a:p>
            <a:pPr marL="0" indent="0">
              <a:spcBef>
                <a:spcPts val="0"/>
              </a:spcBef>
              <a:buNone/>
            </a:pPr>
            <a:r>
              <a:rPr lang="en-US" sz="1600" dirty="0"/>
              <a:t>   </a:t>
            </a:r>
            <a:r>
              <a:rPr lang="en-US" sz="1600" dirty="0" err="1"/>
              <a:t>int</a:t>
            </a:r>
            <a:r>
              <a:rPr lang="en-US" sz="1600" dirty="0"/>
              <a:t> i, j;</a:t>
            </a:r>
          </a:p>
          <a:p>
            <a:pPr marL="0" indent="0">
              <a:spcBef>
                <a:spcPts val="0"/>
              </a:spcBef>
              <a:buNone/>
            </a:pPr>
            <a:r>
              <a:rPr lang="en-US" sz="1600" dirty="0"/>
              <a:t>   double area, error, </a:t>
            </a:r>
            <a:r>
              <a:rPr lang="en-US" sz="1600" dirty="0" err="1"/>
              <a:t>eps</a:t>
            </a:r>
            <a:r>
              <a:rPr lang="en-US" sz="1600" dirty="0"/>
              <a:t>  = 1.0e-5;</a:t>
            </a:r>
          </a:p>
          <a:p>
            <a:pPr marL="0" indent="0">
              <a:spcBef>
                <a:spcPts val="0"/>
              </a:spcBef>
              <a:buNone/>
            </a:pPr>
            <a:r>
              <a:rPr lang="en-US" sz="1600" b="1" dirty="0">
                <a:solidFill>
                  <a:srgbClr val="C00000"/>
                </a:solidFill>
              </a:rPr>
              <a:t>#pragma </a:t>
            </a:r>
            <a:r>
              <a:rPr lang="en-US" sz="1600" b="1" dirty="0" err="1">
                <a:solidFill>
                  <a:srgbClr val="C00000"/>
                </a:solidFill>
              </a:rPr>
              <a:t>omp</a:t>
            </a:r>
            <a:r>
              <a:rPr lang="en-US" sz="1600" b="1" dirty="0">
                <a:solidFill>
                  <a:srgbClr val="C00000"/>
                </a:solidFill>
              </a:rPr>
              <a:t> parallel for private(c, j) </a:t>
            </a:r>
            <a:r>
              <a:rPr lang="en-US" sz="1600" b="1" dirty="0" err="1">
                <a:solidFill>
                  <a:srgbClr val="C00000"/>
                </a:solidFill>
              </a:rPr>
              <a:t>firstprivate</a:t>
            </a:r>
            <a:r>
              <a:rPr lang="en-US" sz="1600" b="1" dirty="0">
                <a:solidFill>
                  <a:srgbClr val="C00000"/>
                </a:solidFill>
              </a:rPr>
              <a:t>(eps)</a:t>
            </a:r>
          </a:p>
          <a:p>
            <a:pPr marL="0" indent="0">
              <a:spcBef>
                <a:spcPts val="0"/>
              </a:spcBef>
              <a:buNone/>
            </a:pPr>
            <a:r>
              <a:rPr lang="en-US" sz="1600" dirty="0"/>
              <a:t>   for (i=0; i&lt;NPOINTS; i++) {</a:t>
            </a:r>
          </a:p>
          <a:p>
            <a:pPr marL="0" indent="0">
              <a:spcBef>
                <a:spcPts val="0"/>
              </a:spcBef>
              <a:buNone/>
            </a:pPr>
            <a:r>
              <a:rPr lang="en-US" sz="1600" dirty="0"/>
              <a:t>     for (j=0; j&lt;NPOINTS; j++) {</a:t>
            </a:r>
          </a:p>
          <a:p>
            <a:pPr marL="0" indent="0">
              <a:spcBef>
                <a:spcPts val="0"/>
              </a:spcBef>
              <a:buNone/>
            </a:pPr>
            <a:r>
              <a:rPr lang="en-US" sz="1600" dirty="0"/>
              <a:t>       </a:t>
            </a:r>
            <a:r>
              <a:rPr lang="en-US" sz="1600" dirty="0" err="1"/>
              <a:t>c.r</a:t>
            </a:r>
            <a:r>
              <a:rPr lang="en-US" sz="1600" dirty="0"/>
              <a:t> = -2.0+2.5*(double)(i)/(double)(NPOINTS)+</a:t>
            </a:r>
            <a:r>
              <a:rPr lang="en-US" sz="1600" dirty="0" err="1"/>
              <a:t>eps</a:t>
            </a:r>
            <a:r>
              <a:rPr lang="en-US" sz="1600" dirty="0"/>
              <a:t>;</a:t>
            </a:r>
          </a:p>
          <a:p>
            <a:pPr marL="0" indent="0">
              <a:spcBef>
                <a:spcPts val="0"/>
              </a:spcBef>
              <a:buNone/>
            </a:pPr>
            <a:r>
              <a:rPr lang="en-US" sz="1600" dirty="0"/>
              <a:t>       </a:t>
            </a:r>
            <a:r>
              <a:rPr lang="en-US" sz="1600" dirty="0" err="1"/>
              <a:t>c.i</a:t>
            </a:r>
            <a:r>
              <a:rPr lang="en-US" sz="1600" dirty="0"/>
              <a:t> = 1.125*(double)(j)/(double)(NPOINTS)+</a:t>
            </a:r>
            <a:r>
              <a:rPr lang="en-US" sz="1600" dirty="0" err="1"/>
              <a:t>eps</a:t>
            </a:r>
            <a:r>
              <a:rPr lang="en-US" sz="1600" dirty="0"/>
              <a:t>;</a:t>
            </a:r>
          </a:p>
          <a:p>
            <a:pPr marL="0" indent="0">
              <a:spcBef>
                <a:spcPts val="0"/>
              </a:spcBef>
              <a:buNone/>
              <a:tabLst>
                <a:tab pos="1885950" algn="l"/>
              </a:tabLst>
            </a:pPr>
            <a:r>
              <a:rPr lang="en-US" sz="1600" b="1" dirty="0">
                <a:solidFill>
                  <a:srgbClr val="C00000"/>
                </a:solidFill>
              </a:rPr>
              <a:t>       </a:t>
            </a:r>
            <a:r>
              <a:rPr lang="en-US" sz="1600" b="1" dirty="0" err="1">
                <a:solidFill>
                  <a:srgbClr val="C00000"/>
                </a:solidFill>
              </a:rPr>
              <a:t>testpoint</a:t>
            </a:r>
            <a:r>
              <a:rPr lang="en-US" sz="1600" b="1" dirty="0">
                <a:solidFill>
                  <a:srgbClr val="C00000"/>
                </a:solidFill>
              </a:rPr>
              <a:t>(c);</a:t>
            </a:r>
          </a:p>
          <a:p>
            <a:pPr marL="0" indent="0">
              <a:spcBef>
                <a:spcPts val="0"/>
              </a:spcBef>
              <a:buNone/>
            </a:pPr>
            <a:r>
              <a:rPr lang="en-US" sz="1600" dirty="0"/>
              <a:t>     }</a:t>
            </a:r>
          </a:p>
          <a:p>
            <a:pPr marL="0" indent="0">
              <a:spcBef>
                <a:spcPts val="0"/>
              </a:spcBef>
              <a:buNone/>
            </a:pPr>
            <a:r>
              <a:rPr lang="en-US" sz="1600" dirty="0"/>
              <a:t>   }</a:t>
            </a:r>
          </a:p>
          <a:p>
            <a:pPr marL="0" indent="0">
              <a:spcBef>
                <a:spcPts val="0"/>
              </a:spcBef>
              <a:buNone/>
            </a:pPr>
            <a:r>
              <a:rPr lang="en-US" sz="1600" dirty="0"/>
              <a:t>area=2.0*2.5*1.125*(double)(NPOINTS*NPOINTS-</a:t>
            </a:r>
            <a:r>
              <a:rPr lang="en-US" sz="1600" dirty="0" err="1"/>
              <a:t>numoutside</a:t>
            </a:r>
            <a:r>
              <a:rPr lang="en-US" sz="1600" dirty="0"/>
              <a:t>)/(double)(NPOINTS*NPOINTS);</a:t>
            </a:r>
          </a:p>
          <a:p>
            <a:pPr marL="0" indent="0">
              <a:spcBef>
                <a:spcPts val="0"/>
              </a:spcBef>
              <a:buNone/>
            </a:pPr>
            <a:r>
              <a:rPr lang="en-US" sz="1600" dirty="0"/>
              <a:t>   error=area/(double)NPOINTS;</a:t>
            </a:r>
          </a:p>
          <a:p>
            <a:pPr marL="0" indent="0">
              <a:spcBef>
                <a:spcPts val="0"/>
              </a:spcBef>
              <a:buNone/>
            </a:pPr>
            <a:r>
              <a:rPr lang="en-US" sz="1600" dirty="0"/>
              <a:t>}</a:t>
            </a:r>
          </a:p>
        </p:txBody>
      </p:sp>
      <p:sp>
        <p:nvSpPr>
          <p:cNvPr id="4" name="Slide Number Placeholder 3"/>
          <p:cNvSpPr>
            <a:spLocks noGrp="1"/>
          </p:cNvSpPr>
          <p:nvPr>
            <p:ph type="sldNum" sz="quarter" idx="10"/>
          </p:nvPr>
        </p:nvSpPr>
        <p:spPr>
          <a:xfrm>
            <a:off x="9791701" y="6591300"/>
            <a:ext cx="876300" cy="265113"/>
          </a:xfrm>
        </p:spPr>
        <p:txBody>
          <a:bodyPr/>
          <a:lstStyle/>
          <a:p>
            <a:pPr algn="l">
              <a:defRPr/>
            </a:pPr>
            <a:fld id="{0C933AAA-F64E-4748-8A99-DCC60F15C72A}" type="slidenum">
              <a:rPr lang="en-US" b="0" smtClean="0">
                <a:latin typeface="Tahoma" pitchFamily="34" charset="0"/>
                <a:ea typeface="ＭＳ Ｐゴシック" pitchFamily="34" charset="-128"/>
                <a:cs typeface="Arial" pitchFamily="34" charset="0"/>
              </a:rPr>
              <a:pPr algn="l">
                <a:defRPr/>
              </a:pPr>
              <a:t>65</a:t>
            </a:fld>
            <a:endParaRPr lang="en-US" b="0" dirty="0">
              <a:latin typeface="Tahoma" pitchFamily="34" charset="0"/>
              <a:ea typeface="ＭＳ Ｐゴシック" pitchFamily="34" charset="-128"/>
              <a:cs typeface="Arial" pitchFamily="34" charset="0"/>
            </a:endParaRPr>
          </a:p>
        </p:txBody>
      </p:sp>
      <p:sp>
        <p:nvSpPr>
          <p:cNvPr id="5" name="Content Placeholder 2"/>
          <p:cNvSpPr txBox="1">
            <a:spLocks/>
          </p:cNvSpPr>
          <p:nvPr/>
        </p:nvSpPr>
        <p:spPr bwMode="auto">
          <a:xfrm>
            <a:off x="7105650" y="781050"/>
            <a:ext cx="3562349" cy="4457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None/>
            </a:pPr>
            <a:endParaRPr lang="en-US" sz="1600" dirty="0"/>
          </a:p>
          <a:p>
            <a:pPr marL="0" indent="0">
              <a:spcBef>
                <a:spcPts val="0"/>
              </a:spcBef>
              <a:buNone/>
            </a:pPr>
            <a:r>
              <a:rPr lang="en-US" sz="1600" b="1" dirty="0">
                <a:solidFill>
                  <a:srgbClr val="C00000"/>
                </a:solidFill>
              </a:rPr>
              <a:t>void </a:t>
            </a:r>
            <a:r>
              <a:rPr lang="en-US" sz="1600" b="1" dirty="0" err="1">
                <a:solidFill>
                  <a:srgbClr val="C00000"/>
                </a:solidFill>
              </a:rPr>
              <a:t>testpoint</a:t>
            </a:r>
            <a:r>
              <a:rPr lang="en-US" sz="1600" b="1" dirty="0">
                <a:solidFill>
                  <a:srgbClr val="C00000"/>
                </a:solidFill>
              </a:rPr>
              <a:t>(</a:t>
            </a:r>
            <a:r>
              <a:rPr lang="en-US" sz="1600" b="1" dirty="0" err="1">
                <a:solidFill>
                  <a:srgbClr val="C00000"/>
                </a:solidFill>
              </a:rPr>
              <a:t>struct</a:t>
            </a:r>
            <a:r>
              <a:rPr lang="en-US" sz="1600" b="1" dirty="0">
                <a:solidFill>
                  <a:srgbClr val="C00000"/>
                </a:solidFill>
              </a:rPr>
              <a:t>  </a:t>
            </a:r>
            <a:r>
              <a:rPr lang="en-US" sz="1600" b="1" dirty="0" err="1">
                <a:solidFill>
                  <a:srgbClr val="C00000"/>
                </a:solidFill>
              </a:rPr>
              <a:t>d_complex</a:t>
            </a:r>
            <a:r>
              <a:rPr lang="en-US" sz="1600" b="1" dirty="0">
                <a:solidFill>
                  <a:srgbClr val="C00000"/>
                </a:solidFill>
              </a:rPr>
              <a:t> c){</a:t>
            </a:r>
          </a:p>
          <a:p>
            <a:pPr marL="0" indent="0">
              <a:spcBef>
                <a:spcPts val="0"/>
              </a:spcBef>
              <a:buNone/>
            </a:pPr>
            <a:r>
              <a:rPr lang="en-US" sz="1600" dirty="0" err="1"/>
              <a:t>struct</a:t>
            </a:r>
            <a:r>
              <a:rPr lang="en-US" sz="1600" dirty="0"/>
              <a:t> </a:t>
            </a:r>
            <a:r>
              <a:rPr lang="en-US" sz="1600" dirty="0" err="1"/>
              <a:t>d_complex</a:t>
            </a:r>
            <a:r>
              <a:rPr lang="en-US" sz="1600" dirty="0"/>
              <a:t> z;</a:t>
            </a:r>
          </a:p>
          <a:p>
            <a:pPr marL="0" indent="0">
              <a:spcBef>
                <a:spcPts val="0"/>
              </a:spcBef>
              <a:buNone/>
            </a:pPr>
            <a:r>
              <a:rPr lang="en-US" sz="1600" dirty="0"/>
              <a:t>       </a:t>
            </a:r>
            <a:r>
              <a:rPr lang="en-US" sz="1600" dirty="0" err="1"/>
              <a:t>int</a:t>
            </a:r>
            <a:r>
              <a:rPr lang="en-US" sz="1600" dirty="0"/>
              <a:t> </a:t>
            </a:r>
            <a:r>
              <a:rPr lang="en-US" sz="1600" dirty="0" err="1"/>
              <a:t>iter</a:t>
            </a:r>
            <a:r>
              <a:rPr lang="en-US" sz="1600" dirty="0"/>
              <a:t>;</a:t>
            </a:r>
          </a:p>
          <a:p>
            <a:pPr marL="0" indent="0">
              <a:spcBef>
                <a:spcPts val="0"/>
              </a:spcBef>
              <a:buNone/>
            </a:pPr>
            <a:r>
              <a:rPr lang="en-US" sz="1600" dirty="0"/>
              <a:t>       double temp;</a:t>
            </a:r>
          </a:p>
          <a:p>
            <a:pPr marL="0" indent="0">
              <a:spcBef>
                <a:spcPts val="0"/>
              </a:spcBef>
              <a:buNone/>
            </a:pPr>
            <a:endParaRPr lang="en-US" sz="1600" dirty="0"/>
          </a:p>
          <a:p>
            <a:pPr marL="0" indent="0">
              <a:spcBef>
                <a:spcPts val="0"/>
              </a:spcBef>
              <a:buNone/>
            </a:pPr>
            <a:r>
              <a:rPr lang="en-US" sz="1600" dirty="0"/>
              <a:t>       z=c;</a:t>
            </a:r>
          </a:p>
          <a:p>
            <a:pPr marL="0" indent="0">
              <a:spcBef>
                <a:spcPts val="0"/>
              </a:spcBef>
              <a:buNone/>
            </a:pPr>
            <a:r>
              <a:rPr lang="en-US" sz="1600" dirty="0"/>
              <a:t>       for (</a:t>
            </a:r>
            <a:r>
              <a:rPr lang="en-US" sz="1600" dirty="0" err="1"/>
              <a:t>iter</a:t>
            </a:r>
            <a:r>
              <a:rPr lang="en-US" sz="1600" dirty="0"/>
              <a:t>=0; </a:t>
            </a:r>
            <a:r>
              <a:rPr lang="en-US" sz="1600" dirty="0" err="1"/>
              <a:t>iter</a:t>
            </a:r>
            <a:r>
              <a:rPr lang="en-US" sz="1600" dirty="0"/>
              <a:t>&lt;MXITR; </a:t>
            </a:r>
            <a:r>
              <a:rPr lang="en-US" sz="1600" dirty="0" err="1"/>
              <a:t>iter</a:t>
            </a:r>
            <a:r>
              <a:rPr lang="en-US" sz="1600" dirty="0"/>
              <a:t>++){</a:t>
            </a:r>
          </a:p>
          <a:p>
            <a:pPr marL="0" indent="0">
              <a:spcBef>
                <a:spcPts val="0"/>
              </a:spcBef>
              <a:buNone/>
            </a:pPr>
            <a:r>
              <a:rPr lang="en-US" sz="1600" dirty="0"/>
              <a:t>         temp = (</a:t>
            </a:r>
            <a:r>
              <a:rPr lang="en-US" sz="1600" dirty="0" err="1"/>
              <a:t>z.r</a:t>
            </a:r>
            <a:r>
              <a:rPr lang="en-US" sz="1600" dirty="0"/>
              <a:t>*</a:t>
            </a:r>
            <a:r>
              <a:rPr lang="en-US" sz="1600" dirty="0" err="1"/>
              <a:t>z.r</a:t>
            </a:r>
            <a:r>
              <a:rPr lang="en-US" sz="1600" dirty="0"/>
              <a:t>)-(</a:t>
            </a:r>
            <a:r>
              <a:rPr lang="en-US" sz="1600" dirty="0" err="1"/>
              <a:t>z.i</a:t>
            </a:r>
            <a:r>
              <a:rPr lang="en-US" sz="1600" dirty="0"/>
              <a:t>*</a:t>
            </a:r>
            <a:r>
              <a:rPr lang="en-US" sz="1600" dirty="0" err="1"/>
              <a:t>z.i</a:t>
            </a:r>
            <a:r>
              <a:rPr lang="en-US" sz="1600" dirty="0"/>
              <a:t>)+</a:t>
            </a:r>
            <a:r>
              <a:rPr lang="en-US" sz="1600" dirty="0" err="1"/>
              <a:t>c.r</a:t>
            </a:r>
            <a:r>
              <a:rPr lang="en-US" sz="1600" dirty="0"/>
              <a:t>;</a:t>
            </a:r>
          </a:p>
          <a:p>
            <a:pPr marL="0" indent="0">
              <a:spcBef>
                <a:spcPts val="0"/>
              </a:spcBef>
              <a:buNone/>
            </a:pPr>
            <a:r>
              <a:rPr lang="en-US" sz="1600" dirty="0"/>
              <a:t>         </a:t>
            </a:r>
            <a:r>
              <a:rPr lang="en-US" sz="1600" dirty="0" err="1"/>
              <a:t>z.i</a:t>
            </a:r>
            <a:r>
              <a:rPr lang="en-US" sz="1600" dirty="0"/>
              <a:t> = </a:t>
            </a:r>
            <a:r>
              <a:rPr lang="en-US" sz="1600" dirty="0" err="1"/>
              <a:t>z.r</a:t>
            </a:r>
            <a:r>
              <a:rPr lang="en-US" sz="1600" dirty="0"/>
              <a:t>*</a:t>
            </a:r>
            <a:r>
              <a:rPr lang="en-US" sz="1600" dirty="0" err="1"/>
              <a:t>z.i</a:t>
            </a:r>
            <a:r>
              <a:rPr lang="en-US" sz="1600" dirty="0"/>
              <a:t>*2+c.i;</a:t>
            </a:r>
          </a:p>
          <a:p>
            <a:pPr marL="0" indent="0">
              <a:spcBef>
                <a:spcPts val="0"/>
              </a:spcBef>
              <a:buNone/>
            </a:pPr>
            <a:r>
              <a:rPr lang="en-US" sz="1600" dirty="0"/>
              <a:t>         </a:t>
            </a:r>
            <a:r>
              <a:rPr lang="en-US" sz="1600" dirty="0" err="1"/>
              <a:t>z.r</a:t>
            </a:r>
            <a:r>
              <a:rPr lang="en-US" sz="1600" dirty="0"/>
              <a:t> = temp;</a:t>
            </a:r>
          </a:p>
          <a:p>
            <a:pPr marL="0" indent="0">
              <a:spcBef>
                <a:spcPts val="0"/>
              </a:spcBef>
              <a:buNone/>
            </a:pPr>
            <a:r>
              <a:rPr lang="en-US" sz="1600" dirty="0"/>
              <a:t>         if ((</a:t>
            </a:r>
            <a:r>
              <a:rPr lang="en-US" sz="1600" dirty="0" err="1"/>
              <a:t>z.r</a:t>
            </a:r>
            <a:r>
              <a:rPr lang="en-US" sz="1600" dirty="0"/>
              <a:t>*</a:t>
            </a:r>
            <a:r>
              <a:rPr lang="en-US" sz="1600" dirty="0" err="1"/>
              <a:t>z.r+z.i</a:t>
            </a:r>
            <a:r>
              <a:rPr lang="en-US" sz="1600" dirty="0"/>
              <a:t>*</a:t>
            </a:r>
            <a:r>
              <a:rPr lang="en-US" sz="1600" dirty="0" err="1"/>
              <a:t>z.i</a:t>
            </a:r>
            <a:r>
              <a:rPr lang="en-US" sz="1600" dirty="0"/>
              <a:t>)&gt;4.0) {</a:t>
            </a:r>
          </a:p>
          <a:p>
            <a:pPr marL="0" indent="0">
              <a:spcBef>
                <a:spcPts val="0"/>
              </a:spcBef>
              <a:buNone/>
            </a:pPr>
            <a:r>
              <a:rPr lang="en-US" sz="1600" b="1" dirty="0">
                <a:solidFill>
                  <a:srgbClr val="C00000"/>
                </a:solidFill>
              </a:rPr>
              <a:t>         #pragma </a:t>
            </a:r>
            <a:r>
              <a:rPr lang="en-US" sz="1600" b="1" dirty="0" err="1">
                <a:solidFill>
                  <a:srgbClr val="C00000"/>
                </a:solidFill>
              </a:rPr>
              <a:t>omp</a:t>
            </a:r>
            <a:r>
              <a:rPr lang="en-US" sz="1600" b="1" dirty="0">
                <a:solidFill>
                  <a:srgbClr val="C00000"/>
                </a:solidFill>
              </a:rPr>
              <a:t> critical</a:t>
            </a:r>
          </a:p>
          <a:p>
            <a:pPr marL="0" indent="0">
              <a:spcBef>
                <a:spcPts val="0"/>
              </a:spcBef>
              <a:buNone/>
            </a:pPr>
            <a:r>
              <a:rPr lang="en-US" sz="1600" dirty="0"/>
              <a:t>           </a:t>
            </a:r>
            <a:r>
              <a:rPr lang="en-US" sz="1600" dirty="0" err="1"/>
              <a:t>numoutside</a:t>
            </a:r>
            <a:r>
              <a:rPr lang="en-US" sz="1600" dirty="0"/>
              <a:t>++;</a:t>
            </a:r>
          </a:p>
          <a:p>
            <a:pPr marL="0" indent="0">
              <a:spcBef>
                <a:spcPts val="0"/>
              </a:spcBef>
              <a:buNone/>
            </a:pPr>
            <a:r>
              <a:rPr lang="en-US" sz="1600" dirty="0"/>
              <a:t>           break;</a:t>
            </a:r>
          </a:p>
          <a:p>
            <a:pPr marL="0" indent="0">
              <a:spcBef>
                <a:spcPts val="0"/>
              </a:spcBef>
              <a:buNone/>
            </a:pPr>
            <a:r>
              <a:rPr lang="en-US" sz="1600" dirty="0"/>
              <a:t>         }</a:t>
            </a:r>
          </a:p>
          <a:p>
            <a:pPr marL="0" indent="0">
              <a:spcBef>
                <a:spcPts val="0"/>
              </a:spcBef>
              <a:buNone/>
            </a:pPr>
            <a:r>
              <a:rPr lang="en-US" sz="1600" dirty="0"/>
              <a:t>       }</a:t>
            </a:r>
          </a:p>
          <a:p>
            <a:pPr marL="0" indent="0">
              <a:spcBef>
                <a:spcPts val="0"/>
              </a:spcBef>
              <a:buNone/>
            </a:pPr>
            <a:r>
              <a:rPr lang="en-US" sz="1600" dirty="0"/>
              <a:t>}</a:t>
            </a:r>
          </a:p>
          <a:p>
            <a:pPr>
              <a:spcBef>
                <a:spcPts val="0"/>
              </a:spcBef>
            </a:pPr>
            <a:endParaRPr lang="en-US" sz="1600" dirty="0"/>
          </a:p>
          <a:p>
            <a:pPr>
              <a:spcBef>
                <a:spcPts val="0"/>
              </a:spcBef>
            </a:pPr>
            <a:endParaRPr lang="en-US" sz="1600" dirty="0"/>
          </a:p>
        </p:txBody>
      </p:sp>
      <p:cxnSp>
        <p:nvCxnSpPr>
          <p:cNvPr id="7" name="Straight Connector 6"/>
          <p:cNvCxnSpPr/>
          <p:nvPr/>
        </p:nvCxnSpPr>
        <p:spPr bwMode="auto">
          <a:xfrm>
            <a:off x="6934200" y="895350"/>
            <a:ext cx="0" cy="4286250"/>
          </a:xfrm>
          <a:prstGeom prst="line">
            <a:avLst/>
          </a:prstGeom>
          <a:noFill/>
          <a:ln w="47625" cap="flat" cmpd="sng" algn="ctr">
            <a:solidFill>
              <a:schemeClr val="tx1"/>
            </a:solidFill>
            <a:prstDash val="solid"/>
            <a:round/>
            <a:headEnd type="none" w="med" len="med"/>
            <a:tailEnd type="none" w="med" len="med"/>
          </a:ln>
          <a:effectLst/>
        </p:spPr>
      </p:cxnSp>
      <p:sp>
        <p:nvSpPr>
          <p:cNvPr id="9" name="TextBox 8"/>
          <p:cNvSpPr txBox="1"/>
          <p:nvPr/>
        </p:nvSpPr>
        <p:spPr>
          <a:xfrm>
            <a:off x="6463086" y="5353051"/>
            <a:ext cx="4110355" cy="1200329"/>
          </a:xfrm>
          <a:prstGeom prst="rect">
            <a:avLst/>
          </a:prstGeom>
          <a:noFill/>
          <a:ln>
            <a:solidFill>
              <a:srgbClr val="002060"/>
            </a:solidFill>
          </a:ln>
        </p:spPr>
        <p:txBody>
          <a:bodyPr wrap="square" rtlCol="0">
            <a:spAutoFit/>
          </a:bodyPr>
          <a:lstStyle/>
          <a:p>
            <a:pPr marL="342900" indent="-342900">
              <a:buFont typeface="Arial" pitchFamily="34" charset="0"/>
              <a:buChar char="•"/>
            </a:pPr>
            <a:r>
              <a:rPr lang="en-US" dirty="0"/>
              <a:t>eps was not initialized</a:t>
            </a:r>
          </a:p>
          <a:p>
            <a:pPr marL="342900" indent="-342900">
              <a:buFont typeface="Arial" pitchFamily="34" charset="0"/>
              <a:buChar char="•"/>
            </a:pPr>
            <a:r>
              <a:rPr lang="en-US" dirty="0"/>
              <a:t>Protect updates of </a:t>
            </a:r>
            <a:r>
              <a:rPr lang="en-US" dirty="0" err="1"/>
              <a:t>numoutside</a:t>
            </a:r>
            <a:endParaRPr lang="en-US" dirty="0"/>
          </a:p>
          <a:p>
            <a:pPr marL="342900" indent="-342900">
              <a:buFont typeface="Arial" pitchFamily="34" charset="0"/>
              <a:buChar char="•"/>
            </a:pPr>
            <a:r>
              <a:rPr lang="en-US" dirty="0"/>
              <a:t>Which value of c does </a:t>
            </a:r>
            <a:r>
              <a:rPr lang="en-US" dirty="0" err="1"/>
              <a:t>testpoint</a:t>
            </a:r>
            <a:r>
              <a:rPr lang="en-US" dirty="0"/>
              <a:t>() see?  Global or private?</a:t>
            </a:r>
          </a:p>
        </p:txBody>
      </p:sp>
    </p:spTree>
    <p:extLst>
      <p:ext uri="{BB962C8B-B14F-4D97-AF65-F5344CB8AC3E}">
        <p14:creationId xmlns:p14="http://schemas.microsoft.com/office/powerpoint/2010/main" val="929056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66</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927141"/>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6573985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fld id="{72AA6BCD-BD42-4510-9143-739AF01BCB1A}" type="slidenum">
              <a:rPr lang="zh-CN" altLang="en-US" smtClean="0"/>
              <a:pPr>
                <a:defRPr/>
              </a:pPr>
              <a:t>67</a:t>
            </a:fld>
            <a:endParaRPr lang="en-US" altLang="zh-CN"/>
          </a:p>
        </p:txBody>
      </p:sp>
      <p:sp>
        <p:nvSpPr>
          <p:cNvPr id="104451" name="Rectangle 3"/>
          <p:cNvSpPr>
            <a:spLocks noGrp="1" noChangeArrowheads="1"/>
          </p:cNvSpPr>
          <p:nvPr>
            <p:ph type="title"/>
          </p:nvPr>
        </p:nvSpPr>
        <p:spPr/>
        <p:txBody>
          <a:bodyPr/>
          <a:lstStyle/>
          <a:p>
            <a:r>
              <a:rPr lang="en-US" altLang="zh-CN" dirty="0">
                <a:ea typeface="SimSun" pitchFamily="2" charset="-122"/>
              </a:rPr>
              <a:t>Memory models …</a:t>
            </a:r>
          </a:p>
        </p:txBody>
      </p:sp>
      <p:sp>
        <p:nvSpPr>
          <p:cNvPr id="104452" name="Rectangle 4"/>
          <p:cNvSpPr>
            <a:spLocks noGrp="1" noChangeArrowheads="1"/>
          </p:cNvSpPr>
          <p:nvPr>
            <p:ph type="body" idx="1"/>
          </p:nvPr>
        </p:nvSpPr>
        <p:spPr/>
        <p:txBody>
          <a:bodyPr/>
          <a:lstStyle/>
          <a:p>
            <a:pPr>
              <a:buFont typeface="Wingdings" pitchFamily="2" charset="2"/>
              <a:buNone/>
            </a:pPr>
            <a:r>
              <a:rPr lang="zh-CN" altLang="en-US" dirty="0">
                <a:ea typeface="SimSun" pitchFamily="2" charset="-122"/>
              </a:rPr>
              <a:t> </a:t>
            </a:r>
          </a:p>
        </p:txBody>
      </p:sp>
      <p:sp>
        <p:nvSpPr>
          <p:cNvPr id="104453" name="Rectangle 28"/>
          <p:cNvSpPr>
            <a:spLocks noChangeArrowheads="1"/>
          </p:cNvSpPr>
          <p:nvPr/>
        </p:nvSpPr>
        <p:spPr bwMode="auto">
          <a:xfrm>
            <a:off x="566607" y="5746219"/>
            <a:ext cx="11017907" cy="943903"/>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Multiple copies of a variable (such as </a:t>
            </a:r>
            <a:r>
              <a:rPr lang="en-US" b="1" dirty="0"/>
              <a:t>𝛾</a:t>
            </a:r>
            <a:r>
              <a:rPr lang="en-US" altLang="zh-CN" dirty="0">
                <a:solidFill>
                  <a:srgbClr val="002060"/>
                </a:solidFill>
                <a:latin typeface="Arial" charset="0"/>
              </a:rPr>
              <a:t>) may be present at various levels of cache, or in registers and they may ALL have different values.</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So which value of </a:t>
            </a:r>
            <a:r>
              <a:rPr lang="en-US" b="1" dirty="0"/>
              <a:t>𝛾</a:t>
            </a:r>
            <a:r>
              <a:rPr lang="en-US" altLang="zh-CN" dirty="0">
                <a:solidFill>
                  <a:srgbClr val="002060"/>
                </a:solidFill>
                <a:latin typeface="Arial" charset="0"/>
              </a:rPr>
              <a:t> is the one a thread should see at any point in a computation?</a:t>
            </a:r>
          </a:p>
        </p:txBody>
      </p:sp>
      <p:sp>
        <p:nvSpPr>
          <p:cNvPr id="104454" name="Rectangle 29"/>
          <p:cNvSpPr>
            <a:spLocks noChangeArrowheads="1"/>
          </p:cNvSpPr>
          <p:nvPr/>
        </p:nvSpPr>
        <p:spPr bwMode="auto">
          <a:xfrm>
            <a:off x="607487" y="822181"/>
            <a:ext cx="10810156" cy="89535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Programming models for Multithreading support shared memory.</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All threads share an address space … but consider the variable  </a:t>
            </a:r>
            <a:r>
              <a:rPr lang="en-US" b="1" dirty="0"/>
              <a:t>𝛾</a:t>
            </a:r>
          </a:p>
        </p:txBody>
      </p:sp>
      <p:grpSp>
        <p:nvGrpSpPr>
          <p:cNvPr id="47" name="Group 46">
            <a:extLst>
              <a:ext uri="{FF2B5EF4-FFF2-40B4-BE49-F238E27FC236}">
                <a16:creationId xmlns:a16="http://schemas.microsoft.com/office/drawing/2014/main" id="{F65F5082-9230-2C4A-9117-75911B0A7FE8}"/>
              </a:ext>
            </a:extLst>
          </p:cNvPr>
          <p:cNvGrpSpPr/>
          <p:nvPr/>
        </p:nvGrpSpPr>
        <p:grpSpPr>
          <a:xfrm>
            <a:off x="2639818" y="1600766"/>
            <a:ext cx="6148251" cy="4055485"/>
            <a:chOff x="1402079" y="801435"/>
            <a:chExt cx="6148251" cy="4055485"/>
          </a:xfrm>
        </p:grpSpPr>
        <p:sp>
          <p:nvSpPr>
            <p:cNvPr id="48" name="Rectangle 47">
              <a:extLst>
                <a:ext uri="{FF2B5EF4-FFF2-40B4-BE49-F238E27FC236}">
                  <a16:creationId xmlns:a16="http://schemas.microsoft.com/office/drawing/2014/main" id="{342ABFF0-9CCF-7F4D-BAE9-2945EE16913C}"/>
                </a:ext>
              </a:extLst>
            </p:cNvPr>
            <p:cNvSpPr/>
            <p:nvPr/>
          </p:nvSpPr>
          <p:spPr bwMode="auto">
            <a:xfrm>
              <a:off x="1402079" y="844732"/>
              <a:ext cx="6148251" cy="2948166"/>
            </a:xfrm>
            <a:prstGeom prst="rect">
              <a:avLst/>
            </a:prstGeom>
            <a:solidFill>
              <a:srgbClr val="D9FFE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49" name="Straight Arrow Connector 48">
              <a:extLst>
                <a:ext uri="{FF2B5EF4-FFF2-40B4-BE49-F238E27FC236}">
                  <a16:creationId xmlns:a16="http://schemas.microsoft.com/office/drawing/2014/main" id="{554CFA58-85B8-F14F-816F-DFCE84C1FAE5}"/>
                </a:ext>
              </a:extLst>
            </p:cNvPr>
            <p:cNvCxnSpPr>
              <a:cxnSpLocks/>
            </p:cNvCxnSpPr>
            <p:nvPr/>
          </p:nvCxnSpPr>
          <p:spPr bwMode="auto">
            <a:xfrm flipV="1">
              <a:off x="4915620"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0" name="Straight Arrow Connector 49">
              <a:extLst>
                <a:ext uri="{FF2B5EF4-FFF2-40B4-BE49-F238E27FC236}">
                  <a16:creationId xmlns:a16="http://schemas.microsoft.com/office/drawing/2014/main" id="{BB63ED7B-5E72-B14E-8726-860C44D46FD4}"/>
                </a:ext>
              </a:extLst>
            </p:cNvPr>
            <p:cNvCxnSpPr>
              <a:cxnSpLocks/>
            </p:cNvCxnSpPr>
            <p:nvPr/>
          </p:nvCxnSpPr>
          <p:spPr bwMode="auto">
            <a:xfrm flipV="1">
              <a:off x="384011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1" name="Straight Arrow Connector 50">
              <a:extLst>
                <a:ext uri="{FF2B5EF4-FFF2-40B4-BE49-F238E27FC236}">
                  <a16:creationId xmlns:a16="http://schemas.microsoft.com/office/drawing/2014/main" id="{8B1CEBD5-9B0C-5642-996B-E23D19F5D7E1}"/>
                </a:ext>
              </a:extLst>
            </p:cNvPr>
            <p:cNvCxnSpPr>
              <a:cxnSpLocks/>
            </p:cNvCxnSpPr>
            <p:nvPr/>
          </p:nvCxnSpPr>
          <p:spPr bwMode="auto">
            <a:xfrm flipV="1">
              <a:off x="579083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2" name="Straight Arrow Connector 51">
              <a:extLst>
                <a:ext uri="{FF2B5EF4-FFF2-40B4-BE49-F238E27FC236}">
                  <a16:creationId xmlns:a16="http://schemas.microsoft.com/office/drawing/2014/main" id="{B2E9A11B-8460-E744-A0A6-E029698D5233}"/>
                </a:ext>
              </a:extLst>
            </p:cNvPr>
            <p:cNvCxnSpPr>
              <a:cxnSpLocks/>
            </p:cNvCxnSpPr>
            <p:nvPr/>
          </p:nvCxnSpPr>
          <p:spPr bwMode="auto">
            <a:xfrm flipV="1">
              <a:off x="3165198" y="3792898"/>
              <a:ext cx="0" cy="359637"/>
            </a:xfrm>
            <a:prstGeom prst="straightConnector1">
              <a:avLst/>
            </a:prstGeom>
            <a:noFill/>
            <a:ln w="34925" cap="flat" cmpd="sng" algn="ctr">
              <a:solidFill>
                <a:schemeClr val="tx1"/>
              </a:solidFill>
              <a:prstDash val="solid"/>
              <a:round/>
              <a:headEnd type="none"/>
              <a:tailEnd type="none"/>
            </a:ln>
            <a:effectLst/>
          </p:spPr>
        </p:cxnSp>
        <p:cxnSp>
          <p:nvCxnSpPr>
            <p:cNvPr id="53" name="Straight Arrow Connector 52">
              <a:extLst>
                <a:ext uri="{FF2B5EF4-FFF2-40B4-BE49-F238E27FC236}">
                  <a16:creationId xmlns:a16="http://schemas.microsoft.com/office/drawing/2014/main" id="{94E2F167-7A87-AE4F-A65A-2165B9A138D7}"/>
                </a:ext>
              </a:extLst>
            </p:cNvPr>
            <p:cNvCxnSpPr>
              <a:cxnSpLocks/>
            </p:cNvCxnSpPr>
            <p:nvPr/>
          </p:nvCxnSpPr>
          <p:spPr bwMode="auto">
            <a:xfrm flipV="1">
              <a:off x="2952208" y="2945506"/>
              <a:ext cx="0" cy="538131"/>
            </a:xfrm>
            <a:prstGeom prst="straightConnector1">
              <a:avLst/>
            </a:prstGeom>
            <a:noFill/>
            <a:ln w="34925" cap="flat" cmpd="sng" algn="ctr">
              <a:solidFill>
                <a:schemeClr val="tx1"/>
              </a:solidFill>
              <a:prstDash val="solid"/>
              <a:round/>
              <a:headEnd type="triangle"/>
              <a:tailEnd type="triangle"/>
            </a:ln>
            <a:effectLst/>
          </p:spPr>
        </p:cxnSp>
        <p:sp>
          <p:nvSpPr>
            <p:cNvPr id="54" name="Rectangle 53">
              <a:extLst>
                <a:ext uri="{FF2B5EF4-FFF2-40B4-BE49-F238E27FC236}">
                  <a16:creationId xmlns:a16="http://schemas.microsoft.com/office/drawing/2014/main" id="{42F1ABCD-6D6D-964A-8395-D08617647435}"/>
                </a:ext>
              </a:extLst>
            </p:cNvPr>
            <p:cNvSpPr/>
            <p:nvPr/>
          </p:nvSpPr>
          <p:spPr bwMode="auto">
            <a:xfrm>
              <a:off x="1471749" y="1218069"/>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5" name="Rectangle 54">
              <a:extLst>
                <a:ext uri="{FF2B5EF4-FFF2-40B4-BE49-F238E27FC236}">
                  <a16:creationId xmlns:a16="http://schemas.microsoft.com/office/drawing/2014/main" id="{D222BDC1-1229-2B48-ADF3-94609CBC676F}"/>
                </a:ext>
              </a:extLst>
            </p:cNvPr>
            <p:cNvSpPr/>
            <p:nvPr/>
          </p:nvSpPr>
          <p:spPr bwMode="auto">
            <a:xfrm>
              <a:off x="4541571" y="1207386"/>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6" name="TextBox 55">
              <a:extLst>
                <a:ext uri="{FF2B5EF4-FFF2-40B4-BE49-F238E27FC236}">
                  <a16:creationId xmlns:a16="http://schemas.microsoft.com/office/drawing/2014/main" id="{6B8B6C8D-0FD1-7742-B0DF-7D706E5C4C2D}"/>
                </a:ext>
              </a:extLst>
            </p:cNvPr>
            <p:cNvSpPr txBox="1"/>
            <p:nvPr/>
          </p:nvSpPr>
          <p:spPr>
            <a:xfrm>
              <a:off x="1479589" y="3933590"/>
              <a:ext cx="5993230" cy="923330"/>
            </a:xfrm>
            <a:prstGeom prst="rect">
              <a:avLst/>
            </a:prstGeom>
            <a:solidFill>
              <a:srgbClr val="E0E0FF"/>
            </a:solidFill>
            <a:ln w="28575">
              <a:solidFill>
                <a:schemeClr val="tx1"/>
              </a:solidFill>
              <a:prstDash val="sysDash"/>
            </a:ln>
          </p:spPr>
          <p:txBody>
            <a:bodyPr wrap="square" rtlCol="0">
              <a:spAutoFit/>
            </a:bodyPr>
            <a:lstStyle/>
            <a:p>
              <a:pPr algn="ctr"/>
              <a:endParaRPr lang="en-US" dirty="0"/>
            </a:p>
            <a:p>
              <a:pPr algn="ctr"/>
              <a:r>
                <a:rPr lang="en-US" dirty="0"/>
                <a:t>Shared Memory (DRAM)</a:t>
              </a:r>
              <a:endParaRPr lang="en-US" baseline="-25000" dirty="0"/>
            </a:p>
            <a:p>
              <a:pPr algn="ctr"/>
              <a:endParaRPr lang="en-US" dirty="0"/>
            </a:p>
          </p:txBody>
        </p:sp>
        <p:sp>
          <p:nvSpPr>
            <p:cNvPr id="96" name="TextBox 95">
              <a:extLst>
                <a:ext uri="{FF2B5EF4-FFF2-40B4-BE49-F238E27FC236}">
                  <a16:creationId xmlns:a16="http://schemas.microsoft.com/office/drawing/2014/main" id="{76E99785-65C4-3A49-991B-D33E1C98253E}"/>
                </a:ext>
              </a:extLst>
            </p:cNvPr>
            <p:cNvSpPr txBox="1"/>
            <p:nvPr/>
          </p:nvSpPr>
          <p:spPr>
            <a:xfrm>
              <a:off x="1470694" y="2855923"/>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cxnSp>
          <p:nvCxnSpPr>
            <p:cNvPr id="97" name="Straight Arrow Connector 96">
              <a:extLst>
                <a:ext uri="{FF2B5EF4-FFF2-40B4-BE49-F238E27FC236}">
                  <a16:creationId xmlns:a16="http://schemas.microsoft.com/office/drawing/2014/main" id="{E2CB018C-9D46-7446-9E0F-7F964A9BFA6B}"/>
                </a:ext>
              </a:extLst>
            </p:cNvPr>
            <p:cNvCxnSpPr>
              <a:cxnSpLocks/>
            </p:cNvCxnSpPr>
            <p:nvPr/>
          </p:nvCxnSpPr>
          <p:spPr bwMode="auto">
            <a:xfrm flipV="1">
              <a:off x="6013321" y="2980344"/>
              <a:ext cx="0" cy="538131"/>
            </a:xfrm>
            <a:prstGeom prst="straightConnector1">
              <a:avLst/>
            </a:prstGeom>
            <a:noFill/>
            <a:ln w="34925" cap="flat" cmpd="sng" algn="ctr">
              <a:solidFill>
                <a:schemeClr val="tx1"/>
              </a:solidFill>
              <a:prstDash val="solid"/>
              <a:round/>
              <a:headEnd type="triangle"/>
              <a:tailEnd type="triangle"/>
            </a:ln>
            <a:effectLst/>
          </p:spPr>
        </p:cxnSp>
        <p:sp>
          <p:nvSpPr>
            <p:cNvPr id="98" name="TextBox 97">
              <a:extLst>
                <a:ext uri="{FF2B5EF4-FFF2-40B4-BE49-F238E27FC236}">
                  <a16:creationId xmlns:a16="http://schemas.microsoft.com/office/drawing/2014/main" id="{9AC3E7C5-52EA-3D43-8FB9-9F8F5279A7B7}"/>
                </a:ext>
              </a:extLst>
            </p:cNvPr>
            <p:cNvSpPr txBox="1"/>
            <p:nvPr/>
          </p:nvSpPr>
          <p:spPr>
            <a:xfrm>
              <a:off x="1619218"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99" name="TextBox 98">
              <a:extLst>
                <a:ext uri="{FF2B5EF4-FFF2-40B4-BE49-F238E27FC236}">
                  <a16:creationId xmlns:a16="http://schemas.microsoft.com/office/drawing/2014/main" id="{A3B5EC8B-7306-8F42-A237-C534D8A8E48E}"/>
                </a:ext>
              </a:extLst>
            </p:cNvPr>
            <p:cNvSpPr txBox="1"/>
            <p:nvPr/>
          </p:nvSpPr>
          <p:spPr>
            <a:xfrm>
              <a:off x="3008391"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0" name="TextBox 99">
              <a:extLst>
                <a:ext uri="{FF2B5EF4-FFF2-40B4-BE49-F238E27FC236}">
                  <a16:creationId xmlns:a16="http://schemas.microsoft.com/office/drawing/2014/main" id="{AF682C79-9C9F-7A4A-8F09-1042682B1A92}"/>
                </a:ext>
              </a:extLst>
            </p:cNvPr>
            <p:cNvSpPr txBox="1"/>
            <p:nvPr/>
          </p:nvSpPr>
          <p:spPr>
            <a:xfrm>
              <a:off x="1619218" y="2413798"/>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1" name="TextBox 100">
              <a:extLst>
                <a:ext uri="{FF2B5EF4-FFF2-40B4-BE49-F238E27FC236}">
                  <a16:creationId xmlns:a16="http://schemas.microsoft.com/office/drawing/2014/main" id="{45182F8D-BF98-7943-97DB-5B11E8DF7086}"/>
                </a:ext>
              </a:extLst>
            </p:cNvPr>
            <p:cNvSpPr txBox="1"/>
            <p:nvPr/>
          </p:nvSpPr>
          <p:spPr>
            <a:xfrm>
              <a:off x="1619218" y="1218069"/>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1</a:t>
              </a:r>
            </a:p>
          </p:txBody>
        </p:sp>
        <p:sp>
          <p:nvSpPr>
            <p:cNvPr id="102" name="TextBox 101">
              <a:extLst>
                <a:ext uri="{FF2B5EF4-FFF2-40B4-BE49-F238E27FC236}">
                  <a16:creationId xmlns:a16="http://schemas.microsoft.com/office/drawing/2014/main" id="{ADB695BE-04A3-984E-8D99-7C1FD0B912AE}"/>
                </a:ext>
              </a:extLst>
            </p:cNvPr>
            <p:cNvSpPr txBox="1"/>
            <p:nvPr/>
          </p:nvSpPr>
          <p:spPr>
            <a:xfrm>
              <a:off x="4540516" y="2845240"/>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sp>
          <p:nvSpPr>
            <p:cNvPr id="103" name="TextBox 102">
              <a:extLst>
                <a:ext uri="{FF2B5EF4-FFF2-40B4-BE49-F238E27FC236}">
                  <a16:creationId xmlns:a16="http://schemas.microsoft.com/office/drawing/2014/main" id="{1318B192-3333-C34C-9504-AC96A41D5585}"/>
                </a:ext>
              </a:extLst>
            </p:cNvPr>
            <p:cNvSpPr txBox="1"/>
            <p:nvPr/>
          </p:nvSpPr>
          <p:spPr>
            <a:xfrm>
              <a:off x="4689040"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104" name="TextBox 103">
              <a:extLst>
                <a:ext uri="{FF2B5EF4-FFF2-40B4-BE49-F238E27FC236}">
                  <a16:creationId xmlns:a16="http://schemas.microsoft.com/office/drawing/2014/main" id="{BD417DCC-D278-E548-9C10-49487905B290}"/>
                </a:ext>
              </a:extLst>
            </p:cNvPr>
            <p:cNvSpPr txBox="1"/>
            <p:nvPr/>
          </p:nvSpPr>
          <p:spPr>
            <a:xfrm>
              <a:off x="6078213"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5" name="TextBox 104">
              <a:extLst>
                <a:ext uri="{FF2B5EF4-FFF2-40B4-BE49-F238E27FC236}">
                  <a16:creationId xmlns:a16="http://schemas.microsoft.com/office/drawing/2014/main" id="{5932D54B-8840-A046-863A-3F5B6EAA578C}"/>
                </a:ext>
              </a:extLst>
            </p:cNvPr>
            <p:cNvSpPr txBox="1"/>
            <p:nvPr/>
          </p:nvSpPr>
          <p:spPr>
            <a:xfrm>
              <a:off x="4689040" y="2403115"/>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6" name="TextBox 105">
              <a:extLst>
                <a:ext uri="{FF2B5EF4-FFF2-40B4-BE49-F238E27FC236}">
                  <a16:creationId xmlns:a16="http://schemas.microsoft.com/office/drawing/2014/main" id="{F1C26A41-3955-5C48-AE20-AE8A0607E01E}"/>
                </a:ext>
              </a:extLst>
            </p:cNvPr>
            <p:cNvSpPr txBox="1"/>
            <p:nvPr/>
          </p:nvSpPr>
          <p:spPr>
            <a:xfrm>
              <a:off x="4689040" y="1207386"/>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2</a:t>
              </a:r>
            </a:p>
          </p:txBody>
        </p:sp>
        <p:sp>
          <p:nvSpPr>
            <p:cNvPr id="107" name="TextBox 106">
              <a:extLst>
                <a:ext uri="{FF2B5EF4-FFF2-40B4-BE49-F238E27FC236}">
                  <a16:creationId xmlns:a16="http://schemas.microsoft.com/office/drawing/2014/main" id="{04EA981B-6995-0B47-8EEB-7D2E13DCF1DF}"/>
                </a:ext>
              </a:extLst>
            </p:cNvPr>
            <p:cNvSpPr txBox="1"/>
            <p:nvPr/>
          </p:nvSpPr>
          <p:spPr>
            <a:xfrm>
              <a:off x="1470694" y="3344255"/>
              <a:ext cx="5993230"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Shared Last Level Cache</a:t>
              </a:r>
              <a:endParaRPr lang="en-US" baseline="-25000" dirty="0"/>
            </a:p>
          </p:txBody>
        </p:sp>
        <p:sp>
          <p:nvSpPr>
            <p:cNvPr id="108" name="TextBox 107">
              <a:extLst>
                <a:ext uri="{FF2B5EF4-FFF2-40B4-BE49-F238E27FC236}">
                  <a16:creationId xmlns:a16="http://schemas.microsoft.com/office/drawing/2014/main" id="{F47ABFF7-2B1B-FA41-A805-6FF308758287}"/>
                </a:ext>
              </a:extLst>
            </p:cNvPr>
            <p:cNvSpPr txBox="1"/>
            <p:nvPr/>
          </p:nvSpPr>
          <p:spPr>
            <a:xfrm>
              <a:off x="3165198" y="801435"/>
              <a:ext cx="2669909" cy="338554"/>
            </a:xfrm>
            <a:prstGeom prst="rect">
              <a:avLst/>
            </a:prstGeom>
            <a:noFill/>
            <a:ln w="28575">
              <a:noFill/>
            </a:ln>
          </p:spPr>
          <p:txBody>
            <a:bodyPr wrap="square" rtlCol="0">
              <a:spAutoFit/>
            </a:bodyPr>
            <a:lstStyle/>
            <a:p>
              <a:pPr algn="ctr"/>
              <a:r>
                <a:rPr lang="en-US" sz="1600" b="1" dirty="0"/>
                <a:t>CPU</a:t>
              </a:r>
              <a:endParaRPr lang="en-US" sz="1600" b="1" baseline="-25000" dirty="0"/>
            </a:p>
          </p:txBody>
        </p:sp>
        <p:grpSp>
          <p:nvGrpSpPr>
            <p:cNvPr id="109" name="Group 108">
              <a:extLst>
                <a:ext uri="{FF2B5EF4-FFF2-40B4-BE49-F238E27FC236}">
                  <a16:creationId xmlns:a16="http://schemas.microsoft.com/office/drawing/2014/main" id="{454B36C0-49AC-E444-9A09-7B8AC3D94301}"/>
                </a:ext>
              </a:extLst>
            </p:cNvPr>
            <p:cNvGrpSpPr/>
            <p:nvPr/>
          </p:nvGrpSpPr>
          <p:grpSpPr>
            <a:xfrm>
              <a:off x="2050058" y="3378568"/>
              <a:ext cx="322787" cy="276999"/>
              <a:chOff x="988852" y="5977488"/>
              <a:chExt cx="322787" cy="276999"/>
            </a:xfrm>
          </p:grpSpPr>
          <p:sp>
            <p:nvSpPr>
              <p:cNvPr id="124" name="Oval 123">
                <a:extLst>
                  <a:ext uri="{FF2B5EF4-FFF2-40B4-BE49-F238E27FC236}">
                    <a16:creationId xmlns:a16="http://schemas.microsoft.com/office/drawing/2014/main" id="{FB08DE7A-6E3A-D847-AB16-A974339B185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5" name="TextBox 124">
                <a:extLst>
                  <a:ext uri="{FF2B5EF4-FFF2-40B4-BE49-F238E27FC236}">
                    <a16:creationId xmlns:a16="http://schemas.microsoft.com/office/drawing/2014/main" id="{C60E43AC-CD04-1A40-9557-80F70C00569E}"/>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0" name="Group 109">
              <a:extLst>
                <a:ext uri="{FF2B5EF4-FFF2-40B4-BE49-F238E27FC236}">
                  <a16:creationId xmlns:a16="http://schemas.microsoft.com/office/drawing/2014/main" id="{BF45D1C5-A1CD-944F-A6A0-0442AE937453}"/>
                </a:ext>
              </a:extLst>
            </p:cNvPr>
            <p:cNvGrpSpPr/>
            <p:nvPr/>
          </p:nvGrpSpPr>
          <p:grpSpPr>
            <a:xfrm>
              <a:off x="3708903" y="2882531"/>
              <a:ext cx="322787" cy="276999"/>
              <a:chOff x="988852" y="5977488"/>
              <a:chExt cx="322787" cy="276999"/>
            </a:xfrm>
          </p:grpSpPr>
          <p:sp>
            <p:nvSpPr>
              <p:cNvPr id="122" name="Oval 121">
                <a:extLst>
                  <a:ext uri="{FF2B5EF4-FFF2-40B4-BE49-F238E27FC236}">
                    <a16:creationId xmlns:a16="http://schemas.microsoft.com/office/drawing/2014/main" id="{BC4B16DC-BF96-9C4D-8EB7-2A55EBA94C59}"/>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3" name="TextBox 122">
                <a:extLst>
                  <a:ext uri="{FF2B5EF4-FFF2-40B4-BE49-F238E27FC236}">
                    <a16:creationId xmlns:a16="http://schemas.microsoft.com/office/drawing/2014/main" id="{6DE08B3A-1CF0-0149-962C-A5B1B6AA90C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1" name="Group 110">
              <a:extLst>
                <a:ext uri="{FF2B5EF4-FFF2-40B4-BE49-F238E27FC236}">
                  <a16:creationId xmlns:a16="http://schemas.microsoft.com/office/drawing/2014/main" id="{A1F76EEA-6EB0-184A-90DE-90F34BAB0C0C}"/>
                </a:ext>
              </a:extLst>
            </p:cNvPr>
            <p:cNvGrpSpPr/>
            <p:nvPr/>
          </p:nvGrpSpPr>
          <p:grpSpPr>
            <a:xfrm>
              <a:off x="6656087" y="2877077"/>
              <a:ext cx="322787" cy="276999"/>
              <a:chOff x="988852" y="5977488"/>
              <a:chExt cx="322787" cy="276999"/>
            </a:xfrm>
          </p:grpSpPr>
          <p:sp>
            <p:nvSpPr>
              <p:cNvPr id="120" name="Oval 119">
                <a:extLst>
                  <a:ext uri="{FF2B5EF4-FFF2-40B4-BE49-F238E27FC236}">
                    <a16:creationId xmlns:a16="http://schemas.microsoft.com/office/drawing/2014/main" id="{FADB6592-D4D0-5443-B01D-57BD20DD0F9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1" name="TextBox 120">
                <a:extLst>
                  <a:ext uri="{FF2B5EF4-FFF2-40B4-BE49-F238E27FC236}">
                    <a16:creationId xmlns:a16="http://schemas.microsoft.com/office/drawing/2014/main" id="{B0C0B808-511D-5F4E-9862-392B52F15E7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2" name="Group 111">
              <a:extLst>
                <a:ext uri="{FF2B5EF4-FFF2-40B4-BE49-F238E27FC236}">
                  <a16:creationId xmlns:a16="http://schemas.microsoft.com/office/drawing/2014/main" id="{14BBF961-6B81-B747-8603-C74A2208857B}"/>
                </a:ext>
              </a:extLst>
            </p:cNvPr>
            <p:cNvGrpSpPr/>
            <p:nvPr/>
          </p:nvGrpSpPr>
          <p:grpSpPr>
            <a:xfrm>
              <a:off x="3962409" y="2428261"/>
              <a:ext cx="322787" cy="276999"/>
              <a:chOff x="988852" y="5977488"/>
              <a:chExt cx="322787" cy="276999"/>
            </a:xfrm>
          </p:grpSpPr>
          <p:sp>
            <p:nvSpPr>
              <p:cNvPr id="118" name="Oval 117">
                <a:extLst>
                  <a:ext uri="{FF2B5EF4-FFF2-40B4-BE49-F238E27FC236}">
                    <a16:creationId xmlns:a16="http://schemas.microsoft.com/office/drawing/2014/main" id="{F55F039D-D8C8-AB41-B85A-ED57E63A7490}"/>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9" name="TextBox 118">
                <a:extLst>
                  <a:ext uri="{FF2B5EF4-FFF2-40B4-BE49-F238E27FC236}">
                    <a16:creationId xmlns:a16="http://schemas.microsoft.com/office/drawing/2014/main" id="{45DC83B5-6A90-A443-B706-0DCC90C7FD3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3" name="Group 112">
              <a:extLst>
                <a:ext uri="{FF2B5EF4-FFF2-40B4-BE49-F238E27FC236}">
                  <a16:creationId xmlns:a16="http://schemas.microsoft.com/office/drawing/2014/main" id="{B2A78EC2-C43A-3640-B700-E4B07C65DE77}"/>
                </a:ext>
              </a:extLst>
            </p:cNvPr>
            <p:cNvGrpSpPr/>
            <p:nvPr/>
          </p:nvGrpSpPr>
          <p:grpSpPr>
            <a:xfrm>
              <a:off x="5028004" y="2408093"/>
              <a:ext cx="322787" cy="276999"/>
              <a:chOff x="988852" y="5977488"/>
              <a:chExt cx="322787" cy="276999"/>
            </a:xfrm>
          </p:grpSpPr>
          <p:sp>
            <p:nvSpPr>
              <p:cNvPr id="116" name="Oval 115">
                <a:extLst>
                  <a:ext uri="{FF2B5EF4-FFF2-40B4-BE49-F238E27FC236}">
                    <a16:creationId xmlns:a16="http://schemas.microsoft.com/office/drawing/2014/main" id="{FE7CF323-2A88-574A-8E38-C62ECF02883B}"/>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7" name="TextBox 116">
                <a:extLst>
                  <a:ext uri="{FF2B5EF4-FFF2-40B4-BE49-F238E27FC236}">
                    <a16:creationId xmlns:a16="http://schemas.microsoft.com/office/drawing/2014/main" id="{589B80A5-0365-8C4B-9D0D-80D581797C1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sp>
          <p:nvSpPr>
            <p:cNvPr id="114" name="Rectangle 113">
              <a:extLst>
                <a:ext uri="{FF2B5EF4-FFF2-40B4-BE49-F238E27FC236}">
                  <a16:creationId xmlns:a16="http://schemas.microsoft.com/office/drawing/2014/main" id="{87072A42-2BFF-F844-A802-DA586458B92A}"/>
                </a:ext>
              </a:extLst>
            </p:cNvPr>
            <p:cNvSpPr/>
            <p:nvPr/>
          </p:nvSpPr>
          <p:spPr bwMode="auto">
            <a:xfrm>
              <a:off x="2259586" y="4253433"/>
              <a:ext cx="204214" cy="228431"/>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5" name="TextBox 114">
              <a:extLst>
                <a:ext uri="{FF2B5EF4-FFF2-40B4-BE49-F238E27FC236}">
                  <a16:creationId xmlns:a16="http://schemas.microsoft.com/office/drawing/2014/main" id="{EDAEA6D9-C891-C545-A2EB-8EC0C43EC8D6}"/>
                </a:ext>
              </a:extLst>
            </p:cNvPr>
            <p:cNvSpPr txBox="1"/>
            <p:nvPr/>
          </p:nvSpPr>
          <p:spPr>
            <a:xfrm>
              <a:off x="2220029" y="4193063"/>
              <a:ext cx="322787" cy="307777"/>
            </a:xfrm>
            <a:prstGeom prst="rect">
              <a:avLst/>
            </a:prstGeom>
            <a:noFill/>
            <a:ln>
              <a:noFill/>
            </a:ln>
          </p:spPr>
          <p:txBody>
            <a:bodyPr wrap="square" rtlCol="0">
              <a:spAutoFit/>
            </a:bodyPr>
            <a:lstStyle/>
            <a:p>
              <a:r>
                <a:rPr lang="en-US" sz="1400" b="1" dirty="0"/>
                <a:t>𝛾</a:t>
              </a:r>
            </a:p>
          </p:txBody>
        </p:sp>
      </p:grpSp>
    </p:spTree>
    <p:extLst>
      <p:ext uri="{BB962C8B-B14F-4D97-AF65-F5344CB8AC3E}">
        <p14:creationId xmlns:p14="http://schemas.microsoft.com/office/powerpoint/2010/main" val="12782148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fld id="{72AA6BCD-BD42-4510-9143-739AF01BCB1A}" type="slidenum">
              <a:rPr lang="zh-CN" altLang="en-US" smtClean="0"/>
              <a:pPr>
                <a:defRPr/>
              </a:pPr>
              <a:t>68</a:t>
            </a:fld>
            <a:endParaRPr lang="en-US" altLang="zh-CN"/>
          </a:p>
        </p:txBody>
      </p:sp>
      <p:sp>
        <p:nvSpPr>
          <p:cNvPr id="104451" name="Rectangle 3"/>
          <p:cNvSpPr>
            <a:spLocks noGrp="1" noChangeArrowheads="1"/>
          </p:cNvSpPr>
          <p:nvPr>
            <p:ph type="title"/>
          </p:nvPr>
        </p:nvSpPr>
        <p:spPr/>
        <p:txBody>
          <a:bodyPr/>
          <a:lstStyle/>
          <a:p>
            <a:r>
              <a:rPr lang="en-US" altLang="zh-CN" dirty="0">
                <a:ea typeface="SimSun" pitchFamily="2" charset="-122"/>
              </a:rPr>
              <a:t>Memory models …</a:t>
            </a:r>
          </a:p>
        </p:txBody>
      </p:sp>
      <p:sp>
        <p:nvSpPr>
          <p:cNvPr id="104452" name="Rectangle 4"/>
          <p:cNvSpPr>
            <a:spLocks noGrp="1" noChangeArrowheads="1"/>
          </p:cNvSpPr>
          <p:nvPr>
            <p:ph type="body" idx="1"/>
          </p:nvPr>
        </p:nvSpPr>
        <p:spPr/>
        <p:txBody>
          <a:bodyPr/>
          <a:lstStyle/>
          <a:p>
            <a:pPr>
              <a:buFont typeface="Wingdings" pitchFamily="2" charset="2"/>
              <a:buNone/>
            </a:pPr>
            <a:r>
              <a:rPr lang="zh-CN" altLang="en-US" dirty="0">
                <a:ea typeface="SimSun" pitchFamily="2" charset="-122"/>
              </a:rPr>
              <a:t> </a:t>
            </a:r>
          </a:p>
        </p:txBody>
      </p:sp>
      <p:sp>
        <p:nvSpPr>
          <p:cNvPr id="104453" name="Rectangle 28"/>
          <p:cNvSpPr>
            <a:spLocks noChangeArrowheads="1"/>
          </p:cNvSpPr>
          <p:nvPr/>
        </p:nvSpPr>
        <p:spPr bwMode="auto">
          <a:xfrm>
            <a:off x="566607" y="5746219"/>
            <a:ext cx="11017907" cy="943903"/>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Multiple copies of a variable (such as </a:t>
            </a:r>
            <a:r>
              <a:rPr lang="en-US" b="1" dirty="0"/>
              <a:t>𝛾</a:t>
            </a:r>
            <a:r>
              <a:rPr lang="en-US" altLang="zh-CN" dirty="0">
                <a:solidFill>
                  <a:srgbClr val="002060"/>
                </a:solidFill>
                <a:latin typeface="Arial" charset="0"/>
              </a:rPr>
              <a:t>) may be present at various levels of cache, or in registers and they may ALL have different values.</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So which value of </a:t>
            </a:r>
            <a:r>
              <a:rPr lang="en-US" b="1" dirty="0"/>
              <a:t>𝛾</a:t>
            </a:r>
            <a:r>
              <a:rPr lang="en-US" altLang="zh-CN" dirty="0">
                <a:solidFill>
                  <a:srgbClr val="002060"/>
                </a:solidFill>
                <a:latin typeface="Arial" charset="0"/>
              </a:rPr>
              <a:t> is the one a thread should see at any point in a computation?</a:t>
            </a:r>
          </a:p>
        </p:txBody>
      </p:sp>
      <p:sp>
        <p:nvSpPr>
          <p:cNvPr id="104454" name="Rectangle 29"/>
          <p:cNvSpPr>
            <a:spLocks noChangeArrowheads="1"/>
          </p:cNvSpPr>
          <p:nvPr/>
        </p:nvSpPr>
        <p:spPr bwMode="auto">
          <a:xfrm>
            <a:off x="607487" y="822181"/>
            <a:ext cx="10810156" cy="89535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Programming models for Multithreading support shared memory.</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All threads share an address space … but consider the variable  </a:t>
            </a:r>
            <a:r>
              <a:rPr lang="en-US" b="1" dirty="0"/>
              <a:t>𝛾</a:t>
            </a:r>
          </a:p>
        </p:txBody>
      </p:sp>
      <p:grpSp>
        <p:nvGrpSpPr>
          <p:cNvPr id="47" name="Group 46">
            <a:extLst>
              <a:ext uri="{FF2B5EF4-FFF2-40B4-BE49-F238E27FC236}">
                <a16:creationId xmlns:a16="http://schemas.microsoft.com/office/drawing/2014/main" id="{F65F5082-9230-2C4A-9117-75911B0A7FE8}"/>
              </a:ext>
            </a:extLst>
          </p:cNvPr>
          <p:cNvGrpSpPr/>
          <p:nvPr/>
        </p:nvGrpSpPr>
        <p:grpSpPr>
          <a:xfrm>
            <a:off x="2639818" y="1600766"/>
            <a:ext cx="6148251" cy="4055485"/>
            <a:chOff x="1402079" y="801435"/>
            <a:chExt cx="6148251" cy="4055485"/>
          </a:xfrm>
        </p:grpSpPr>
        <p:sp>
          <p:nvSpPr>
            <p:cNvPr id="48" name="Rectangle 47">
              <a:extLst>
                <a:ext uri="{FF2B5EF4-FFF2-40B4-BE49-F238E27FC236}">
                  <a16:creationId xmlns:a16="http://schemas.microsoft.com/office/drawing/2014/main" id="{342ABFF0-9CCF-7F4D-BAE9-2945EE16913C}"/>
                </a:ext>
              </a:extLst>
            </p:cNvPr>
            <p:cNvSpPr/>
            <p:nvPr/>
          </p:nvSpPr>
          <p:spPr bwMode="auto">
            <a:xfrm>
              <a:off x="1402079" y="844732"/>
              <a:ext cx="6148251" cy="2948166"/>
            </a:xfrm>
            <a:prstGeom prst="rect">
              <a:avLst/>
            </a:prstGeom>
            <a:solidFill>
              <a:srgbClr val="D9FFE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49" name="Straight Arrow Connector 48">
              <a:extLst>
                <a:ext uri="{FF2B5EF4-FFF2-40B4-BE49-F238E27FC236}">
                  <a16:creationId xmlns:a16="http://schemas.microsoft.com/office/drawing/2014/main" id="{554CFA58-85B8-F14F-816F-DFCE84C1FAE5}"/>
                </a:ext>
              </a:extLst>
            </p:cNvPr>
            <p:cNvCxnSpPr>
              <a:cxnSpLocks/>
            </p:cNvCxnSpPr>
            <p:nvPr/>
          </p:nvCxnSpPr>
          <p:spPr bwMode="auto">
            <a:xfrm flipV="1">
              <a:off x="4915620"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0" name="Straight Arrow Connector 49">
              <a:extLst>
                <a:ext uri="{FF2B5EF4-FFF2-40B4-BE49-F238E27FC236}">
                  <a16:creationId xmlns:a16="http://schemas.microsoft.com/office/drawing/2014/main" id="{BB63ED7B-5E72-B14E-8726-860C44D46FD4}"/>
                </a:ext>
              </a:extLst>
            </p:cNvPr>
            <p:cNvCxnSpPr>
              <a:cxnSpLocks/>
            </p:cNvCxnSpPr>
            <p:nvPr/>
          </p:nvCxnSpPr>
          <p:spPr bwMode="auto">
            <a:xfrm flipV="1">
              <a:off x="384011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1" name="Straight Arrow Connector 50">
              <a:extLst>
                <a:ext uri="{FF2B5EF4-FFF2-40B4-BE49-F238E27FC236}">
                  <a16:creationId xmlns:a16="http://schemas.microsoft.com/office/drawing/2014/main" id="{8B1CEBD5-9B0C-5642-996B-E23D19F5D7E1}"/>
                </a:ext>
              </a:extLst>
            </p:cNvPr>
            <p:cNvCxnSpPr>
              <a:cxnSpLocks/>
            </p:cNvCxnSpPr>
            <p:nvPr/>
          </p:nvCxnSpPr>
          <p:spPr bwMode="auto">
            <a:xfrm flipV="1">
              <a:off x="579083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2" name="Straight Arrow Connector 51">
              <a:extLst>
                <a:ext uri="{FF2B5EF4-FFF2-40B4-BE49-F238E27FC236}">
                  <a16:creationId xmlns:a16="http://schemas.microsoft.com/office/drawing/2014/main" id="{B2E9A11B-8460-E744-A0A6-E029698D5233}"/>
                </a:ext>
              </a:extLst>
            </p:cNvPr>
            <p:cNvCxnSpPr>
              <a:cxnSpLocks/>
            </p:cNvCxnSpPr>
            <p:nvPr/>
          </p:nvCxnSpPr>
          <p:spPr bwMode="auto">
            <a:xfrm flipV="1">
              <a:off x="3165198" y="3792898"/>
              <a:ext cx="0" cy="359637"/>
            </a:xfrm>
            <a:prstGeom prst="straightConnector1">
              <a:avLst/>
            </a:prstGeom>
            <a:noFill/>
            <a:ln w="34925" cap="flat" cmpd="sng" algn="ctr">
              <a:solidFill>
                <a:schemeClr val="tx1"/>
              </a:solidFill>
              <a:prstDash val="solid"/>
              <a:round/>
              <a:headEnd type="none"/>
              <a:tailEnd type="none"/>
            </a:ln>
            <a:effectLst/>
          </p:spPr>
        </p:cxnSp>
        <p:cxnSp>
          <p:nvCxnSpPr>
            <p:cNvPr id="53" name="Straight Arrow Connector 52">
              <a:extLst>
                <a:ext uri="{FF2B5EF4-FFF2-40B4-BE49-F238E27FC236}">
                  <a16:creationId xmlns:a16="http://schemas.microsoft.com/office/drawing/2014/main" id="{94E2F167-7A87-AE4F-A65A-2165B9A138D7}"/>
                </a:ext>
              </a:extLst>
            </p:cNvPr>
            <p:cNvCxnSpPr>
              <a:cxnSpLocks/>
            </p:cNvCxnSpPr>
            <p:nvPr/>
          </p:nvCxnSpPr>
          <p:spPr bwMode="auto">
            <a:xfrm flipV="1">
              <a:off x="2952208" y="2945506"/>
              <a:ext cx="0" cy="538131"/>
            </a:xfrm>
            <a:prstGeom prst="straightConnector1">
              <a:avLst/>
            </a:prstGeom>
            <a:noFill/>
            <a:ln w="34925" cap="flat" cmpd="sng" algn="ctr">
              <a:solidFill>
                <a:schemeClr val="tx1"/>
              </a:solidFill>
              <a:prstDash val="solid"/>
              <a:round/>
              <a:headEnd type="triangle"/>
              <a:tailEnd type="triangle"/>
            </a:ln>
            <a:effectLst/>
          </p:spPr>
        </p:cxnSp>
        <p:sp>
          <p:nvSpPr>
            <p:cNvPr id="54" name="Rectangle 53">
              <a:extLst>
                <a:ext uri="{FF2B5EF4-FFF2-40B4-BE49-F238E27FC236}">
                  <a16:creationId xmlns:a16="http://schemas.microsoft.com/office/drawing/2014/main" id="{42F1ABCD-6D6D-964A-8395-D08617647435}"/>
                </a:ext>
              </a:extLst>
            </p:cNvPr>
            <p:cNvSpPr/>
            <p:nvPr/>
          </p:nvSpPr>
          <p:spPr bwMode="auto">
            <a:xfrm>
              <a:off x="1471749" y="1218069"/>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5" name="Rectangle 54">
              <a:extLst>
                <a:ext uri="{FF2B5EF4-FFF2-40B4-BE49-F238E27FC236}">
                  <a16:creationId xmlns:a16="http://schemas.microsoft.com/office/drawing/2014/main" id="{D222BDC1-1229-2B48-ADF3-94609CBC676F}"/>
                </a:ext>
              </a:extLst>
            </p:cNvPr>
            <p:cNvSpPr/>
            <p:nvPr/>
          </p:nvSpPr>
          <p:spPr bwMode="auto">
            <a:xfrm>
              <a:off x="4541571" y="1207386"/>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6" name="TextBox 55">
              <a:extLst>
                <a:ext uri="{FF2B5EF4-FFF2-40B4-BE49-F238E27FC236}">
                  <a16:creationId xmlns:a16="http://schemas.microsoft.com/office/drawing/2014/main" id="{6B8B6C8D-0FD1-7742-B0DF-7D706E5C4C2D}"/>
                </a:ext>
              </a:extLst>
            </p:cNvPr>
            <p:cNvSpPr txBox="1"/>
            <p:nvPr/>
          </p:nvSpPr>
          <p:spPr>
            <a:xfrm>
              <a:off x="1479589" y="3933590"/>
              <a:ext cx="5993230" cy="923330"/>
            </a:xfrm>
            <a:prstGeom prst="rect">
              <a:avLst/>
            </a:prstGeom>
            <a:solidFill>
              <a:srgbClr val="E0E0FF"/>
            </a:solidFill>
            <a:ln w="28575">
              <a:solidFill>
                <a:schemeClr val="tx1"/>
              </a:solidFill>
              <a:prstDash val="sysDash"/>
            </a:ln>
          </p:spPr>
          <p:txBody>
            <a:bodyPr wrap="square" rtlCol="0">
              <a:spAutoFit/>
            </a:bodyPr>
            <a:lstStyle/>
            <a:p>
              <a:pPr algn="ctr"/>
              <a:endParaRPr lang="en-US" dirty="0"/>
            </a:p>
            <a:p>
              <a:pPr algn="ctr"/>
              <a:r>
                <a:rPr lang="en-US" dirty="0"/>
                <a:t>Shared Memory (DRAM)</a:t>
              </a:r>
              <a:endParaRPr lang="en-US" baseline="-25000" dirty="0"/>
            </a:p>
            <a:p>
              <a:pPr algn="ctr"/>
              <a:endParaRPr lang="en-US" dirty="0"/>
            </a:p>
          </p:txBody>
        </p:sp>
        <p:sp>
          <p:nvSpPr>
            <p:cNvPr id="96" name="TextBox 95">
              <a:extLst>
                <a:ext uri="{FF2B5EF4-FFF2-40B4-BE49-F238E27FC236}">
                  <a16:creationId xmlns:a16="http://schemas.microsoft.com/office/drawing/2014/main" id="{76E99785-65C4-3A49-991B-D33E1C98253E}"/>
                </a:ext>
              </a:extLst>
            </p:cNvPr>
            <p:cNvSpPr txBox="1"/>
            <p:nvPr/>
          </p:nvSpPr>
          <p:spPr>
            <a:xfrm>
              <a:off x="1470694" y="2855923"/>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cxnSp>
          <p:nvCxnSpPr>
            <p:cNvPr id="97" name="Straight Arrow Connector 96">
              <a:extLst>
                <a:ext uri="{FF2B5EF4-FFF2-40B4-BE49-F238E27FC236}">
                  <a16:creationId xmlns:a16="http://schemas.microsoft.com/office/drawing/2014/main" id="{E2CB018C-9D46-7446-9E0F-7F964A9BFA6B}"/>
                </a:ext>
              </a:extLst>
            </p:cNvPr>
            <p:cNvCxnSpPr>
              <a:cxnSpLocks/>
            </p:cNvCxnSpPr>
            <p:nvPr/>
          </p:nvCxnSpPr>
          <p:spPr bwMode="auto">
            <a:xfrm flipV="1">
              <a:off x="6013321" y="2980344"/>
              <a:ext cx="0" cy="538131"/>
            </a:xfrm>
            <a:prstGeom prst="straightConnector1">
              <a:avLst/>
            </a:prstGeom>
            <a:noFill/>
            <a:ln w="34925" cap="flat" cmpd="sng" algn="ctr">
              <a:solidFill>
                <a:schemeClr val="tx1"/>
              </a:solidFill>
              <a:prstDash val="solid"/>
              <a:round/>
              <a:headEnd type="triangle"/>
              <a:tailEnd type="triangle"/>
            </a:ln>
            <a:effectLst/>
          </p:spPr>
        </p:cxnSp>
        <p:sp>
          <p:nvSpPr>
            <p:cNvPr id="98" name="TextBox 97">
              <a:extLst>
                <a:ext uri="{FF2B5EF4-FFF2-40B4-BE49-F238E27FC236}">
                  <a16:creationId xmlns:a16="http://schemas.microsoft.com/office/drawing/2014/main" id="{9AC3E7C5-52EA-3D43-8FB9-9F8F5279A7B7}"/>
                </a:ext>
              </a:extLst>
            </p:cNvPr>
            <p:cNvSpPr txBox="1"/>
            <p:nvPr/>
          </p:nvSpPr>
          <p:spPr>
            <a:xfrm>
              <a:off x="1619218"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99" name="TextBox 98">
              <a:extLst>
                <a:ext uri="{FF2B5EF4-FFF2-40B4-BE49-F238E27FC236}">
                  <a16:creationId xmlns:a16="http://schemas.microsoft.com/office/drawing/2014/main" id="{A3B5EC8B-7306-8F42-A237-C534D8A8E48E}"/>
                </a:ext>
              </a:extLst>
            </p:cNvPr>
            <p:cNvSpPr txBox="1"/>
            <p:nvPr/>
          </p:nvSpPr>
          <p:spPr>
            <a:xfrm>
              <a:off x="3008391"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0" name="TextBox 99">
              <a:extLst>
                <a:ext uri="{FF2B5EF4-FFF2-40B4-BE49-F238E27FC236}">
                  <a16:creationId xmlns:a16="http://schemas.microsoft.com/office/drawing/2014/main" id="{AF682C79-9C9F-7A4A-8F09-1042682B1A92}"/>
                </a:ext>
              </a:extLst>
            </p:cNvPr>
            <p:cNvSpPr txBox="1"/>
            <p:nvPr/>
          </p:nvSpPr>
          <p:spPr>
            <a:xfrm>
              <a:off x="1619218" y="2413798"/>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1" name="TextBox 100">
              <a:extLst>
                <a:ext uri="{FF2B5EF4-FFF2-40B4-BE49-F238E27FC236}">
                  <a16:creationId xmlns:a16="http://schemas.microsoft.com/office/drawing/2014/main" id="{45182F8D-BF98-7943-97DB-5B11E8DF7086}"/>
                </a:ext>
              </a:extLst>
            </p:cNvPr>
            <p:cNvSpPr txBox="1"/>
            <p:nvPr/>
          </p:nvSpPr>
          <p:spPr>
            <a:xfrm>
              <a:off x="1619218" y="1218069"/>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1</a:t>
              </a:r>
            </a:p>
          </p:txBody>
        </p:sp>
        <p:sp>
          <p:nvSpPr>
            <p:cNvPr id="102" name="TextBox 101">
              <a:extLst>
                <a:ext uri="{FF2B5EF4-FFF2-40B4-BE49-F238E27FC236}">
                  <a16:creationId xmlns:a16="http://schemas.microsoft.com/office/drawing/2014/main" id="{ADB695BE-04A3-984E-8D99-7C1FD0B912AE}"/>
                </a:ext>
              </a:extLst>
            </p:cNvPr>
            <p:cNvSpPr txBox="1"/>
            <p:nvPr/>
          </p:nvSpPr>
          <p:spPr>
            <a:xfrm>
              <a:off x="4540516" y="2845240"/>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sp>
          <p:nvSpPr>
            <p:cNvPr id="103" name="TextBox 102">
              <a:extLst>
                <a:ext uri="{FF2B5EF4-FFF2-40B4-BE49-F238E27FC236}">
                  <a16:creationId xmlns:a16="http://schemas.microsoft.com/office/drawing/2014/main" id="{1318B192-3333-C34C-9504-AC96A41D5585}"/>
                </a:ext>
              </a:extLst>
            </p:cNvPr>
            <p:cNvSpPr txBox="1"/>
            <p:nvPr/>
          </p:nvSpPr>
          <p:spPr>
            <a:xfrm>
              <a:off x="4689040"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104" name="TextBox 103">
              <a:extLst>
                <a:ext uri="{FF2B5EF4-FFF2-40B4-BE49-F238E27FC236}">
                  <a16:creationId xmlns:a16="http://schemas.microsoft.com/office/drawing/2014/main" id="{BD417DCC-D278-E548-9C10-49487905B290}"/>
                </a:ext>
              </a:extLst>
            </p:cNvPr>
            <p:cNvSpPr txBox="1"/>
            <p:nvPr/>
          </p:nvSpPr>
          <p:spPr>
            <a:xfrm>
              <a:off x="6078213"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5" name="TextBox 104">
              <a:extLst>
                <a:ext uri="{FF2B5EF4-FFF2-40B4-BE49-F238E27FC236}">
                  <a16:creationId xmlns:a16="http://schemas.microsoft.com/office/drawing/2014/main" id="{5932D54B-8840-A046-863A-3F5B6EAA578C}"/>
                </a:ext>
              </a:extLst>
            </p:cNvPr>
            <p:cNvSpPr txBox="1"/>
            <p:nvPr/>
          </p:nvSpPr>
          <p:spPr>
            <a:xfrm>
              <a:off x="4689040" y="2403115"/>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6" name="TextBox 105">
              <a:extLst>
                <a:ext uri="{FF2B5EF4-FFF2-40B4-BE49-F238E27FC236}">
                  <a16:creationId xmlns:a16="http://schemas.microsoft.com/office/drawing/2014/main" id="{F1C26A41-3955-5C48-AE20-AE8A0607E01E}"/>
                </a:ext>
              </a:extLst>
            </p:cNvPr>
            <p:cNvSpPr txBox="1"/>
            <p:nvPr/>
          </p:nvSpPr>
          <p:spPr>
            <a:xfrm>
              <a:off x="4689040" y="1207386"/>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2</a:t>
              </a:r>
            </a:p>
          </p:txBody>
        </p:sp>
        <p:sp>
          <p:nvSpPr>
            <p:cNvPr id="107" name="TextBox 106">
              <a:extLst>
                <a:ext uri="{FF2B5EF4-FFF2-40B4-BE49-F238E27FC236}">
                  <a16:creationId xmlns:a16="http://schemas.microsoft.com/office/drawing/2014/main" id="{04EA981B-6995-0B47-8EEB-7D2E13DCF1DF}"/>
                </a:ext>
              </a:extLst>
            </p:cNvPr>
            <p:cNvSpPr txBox="1"/>
            <p:nvPr/>
          </p:nvSpPr>
          <p:spPr>
            <a:xfrm>
              <a:off x="1470694" y="3344255"/>
              <a:ext cx="5993230"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Shared Last Level Cache</a:t>
              </a:r>
              <a:endParaRPr lang="en-US" baseline="-25000" dirty="0"/>
            </a:p>
          </p:txBody>
        </p:sp>
        <p:sp>
          <p:nvSpPr>
            <p:cNvPr id="108" name="TextBox 107">
              <a:extLst>
                <a:ext uri="{FF2B5EF4-FFF2-40B4-BE49-F238E27FC236}">
                  <a16:creationId xmlns:a16="http://schemas.microsoft.com/office/drawing/2014/main" id="{F47ABFF7-2B1B-FA41-A805-6FF308758287}"/>
                </a:ext>
              </a:extLst>
            </p:cNvPr>
            <p:cNvSpPr txBox="1"/>
            <p:nvPr/>
          </p:nvSpPr>
          <p:spPr>
            <a:xfrm>
              <a:off x="3165198" y="801435"/>
              <a:ext cx="2669909" cy="338554"/>
            </a:xfrm>
            <a:prstGeom prst="rect">
              <a:avLst/>
            </a:prstGeom>
            <a:noFill/>
            <a:ln w="28575">
              <a:noFill/>
            </a:ln>
          </p:spPr>
          <p:txBody>
            <a:bodyPr wrap="square" rtlCol="0">
              <a:spAutoFit/>
            </a:bodyPr>
            <a:lstStyle/>
            <a:p>
              <a:pPr algn="ctr"/>
              <a:r>
                <a:rPr lang="en-US" sz="1600" b="1" dirty="0"/>
                <a:t>CPU</a:t>
              </a:r>
              <a:endParaRPr lang="en-US" sz="1600" b="1" baseline="-25000" dirty="0"/>
            </a:p>
          </p:txBody>
        </p:sp>
        <p:grpSp>
          <p:nvGrpSpPr>
            <p:cNvPr id="109" name="Group 108">
              <a:extLst>
                <a:ext uri="{FF2B5EF4-FFF2-40B4-BE49-F238E27FC236}">
                  <a16:creationId xmlns:a16="http://schemas.microsoft.com/office/drawing/2014/main" id="{454B36C0-49AC-E444-9A09-7B8AC3D94301}"/>
                </a:ext>
              </a:extLst>
            </p:cNvPr>
            <p:cNvGrpSpPr/>
            <p:nvPr/>
          </p:nvGrpSpPr>
          <p:grpSpPr>
            <a:xfrm>
              <a:off x="2050058" y="3378568"/>
              <a:ext cx="322787" cy="276999"/>
              <a:chOff x="988852" y="5977488"/>
              <a:chExt cx="322787" cy="276999"/>
            </a:xfrm>
          </p:grpSpPr>
          <p:sp>
            <p:nvSpPr>
              <p:cNvPr id="124" name="Oval 123">
                <a:extLst>
                  <a:ext uri="{FF2B5EF4-FFF2-40B4-BE49-F238E27FC236}">
                    <a16:creationId xmlns:a16="http://schemas.microsoft.com/office/drawing/2014/main" id="{FB08DE7A-6E3A-D847-AB16-A974339B185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5" name="TextBox 124">
                <a:extLst>
                  <a:ext uri="{FF2B5EF4-FFF2-40B4-BE49-F238E27FC236}">
                    <a16:creationId xmlns:a16="http://schemas.microsoft.com/office/drawing/2014/main" id="{C60E43AC-CD04-1A40-9557-80F70C00569E}"/>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0" name="Group 109">
              <a:extLst>
                <a:ext uri="{FF2B5EF4-FFF2-40B4-BE49-F238E27FC236}">
                  <a16:creationId xmlns:a16="http://schemas.microsoft.com/office/drawing/2014/main" id="{BF45D1C5-A1CD-944F-A6A0-0442AE937453}"/>
                </a:ext>
              </a:extLst>
            </p:cNvPr>
            <p:cNvGrpSpPr/>
            <p:nvPr/>
          </p:nvGrpSpPr>
          <p:grpSpPr>
            <a:xfrm>
              <a:off x="3708903" y="2882531"/>
              <a:ext cx="322787" cy="276999"/>
              <a:chOff x="988852" y="5977488"/>
              <a:chExt cx="322787" cy="276999"/>
            </a:xfrm>
          </p:grpSpPr>
          <p:sp>
            <p:nvSpPr>
              <p:cNvPr id="122" name="Oval 121">
                <a:extLst>
                  <a:ext uri="{FF2B5EF4-FFF2-40B4-BE49-F238E27FC236}">
                    <a16:creationId xmlns:a16="http://schemas.microsoft.com/office/drawing/2014/main" id="{BC4B16DC-BF96-9C4D-8EB7-2A55EBA94C59}"/>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3" name="TextBox 122">
                <a:extLst>
                  <a:ext uri="{FF2B5EF4-FFF2-40B4-BE49-F238E27FC236}">
                    <a16:creationId xmlns:a16="http://schemas.microsoft.com/office/drawing/2014/main" id="{6DE08B3A-1CF0-0149-962C-A5B1B6AA90C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1" name="Group 110">
              <a:extLst>
                <a:ext uri="{FF2B5EF4-FFF2-40B4-BE49-F238E27FC236}">
                  <a16:creationId xmlns:a16="http://schemas.microsoft.com/office/drawing/2014/main" id="{A1F76EEA-6EB0-184A-90DE-90F34BAB0C0C}"/>
                </a:ext>
              </a:extLst>
            </p:cNvPr>
            <p:cNvGrpSpPr/>
            <p:nvPr/>
          </p:nvGrpSpPr>
          <p:grpSpPr>
            <a:xfrm>
              <a:off x="6656087" y="2877077"/>
              <a:ext cx="322787" cy="276999"/>
              <a:chOff x="988852" y="5977488"/>
              <a:chExt cx="322787" cy="276999"/>
            </a:xfrm>
          </p:grpSpPr>
          <p:sp>
            <p:nvSpPr>
              <p:cNvPr id="120" name="Oval 119">
                <a:extLst>
                  <a:ext uri="{FF2B5EF4-FFF2-40B4-BE49-F238E27FC236}">
                    <a16:creationId xmlns:a16="http://schemas.microsoft.com/office/drawing/2014/main" id="{FADB6592-D4D0-5443-B01D-57BD20DD0F9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1" name="TextBox 120">
                <a:extLst>
                  <a:ext uri="{FF2B5EF4-FFF2-40B4-BE49-F238E27FC236}">
                    <a16:creationId xmlns:a16="http://schemas.microsoft.com/office/drawing/2014/main" id="{B0C0B808-511D-5F4E-9862-392B52F15E7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2" name="Group 111">
              <a:extLst>
                <a:ext uri="{FF2B5EF4-FFF2-40B4-BE49-F238E27FC236}">
                  <a16:creationId xmlns:a16="http://schemas.microsoft.com/office/drawing/2014/main" id="{14BBF961-6B81-B747-8603-C74A2208857B}"/>
                </a:ext>
              </a:extLst>
            </p:cNvPr>
            <p:cNvGrpSpPr/>
            <p:nvPr/>
          </p:nvGrpSpPr>
          <p:grpSpPr>
            <a:xfrm>
              <a:off x="3962409" y="2428261"/>
              <a:ext cx="322787" cy="276999"/>
              <a:chOff x="988852" y="5977488"/>
              <a:chExt cx="322787" cy="276999"/>
            </a:xfrm>
          </p:grpSpPr>
          <p:sp>
            <p:nvSpPr>
              <p:cNvPr id="118" name="Oval 117">
                <a:extLst>
                  <a:ext uri="{FF2B5EF4-FFF2-40B4-BE49-F238E27FC236}">
                    <a16:creationId xmlns:a16="http://schemas.microsoft.com/office/drawing/2014/main" id="{F55F039D-D8C8-AB41-B85A-ED57E63A7490}"/>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9" name="TextBox 118">
                <a:extLst>
                  <a:ext uri="{FF2B5EF4-FFF2-40B4-BE49-F238E27FC236}">
                    <a16:creationId xmlns:a16="http://schemas.microsoft.com/office/drawing/2014/main" id="{45DC83B5-6A90-A443-B706-0DCC90C7FD3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3" name="Group 112">
              <a:extLst>
                <a:ext uri="{FF2B5EF4-FFF2-40B4-BE49-F238E27FC236}">
                  <a16:creationId xmlns:a16="http://schemas.microsoft.com/office/drawing/2014/main" id="{B2A78EC2-C43A-3640-B700-E4B07C65DE77}"/>
                </a:ext>
              </a:extLst>
            </p:cNvPr>
            <p:cNvGrpSpPr/>
            <p:nvPr/>
          </p:nvGrpSpPr>
          <p:grpSpPr>
            <a:xfrm>
              <a:off x="5028004" y="2408093"/>
              <a:ext cx="322787" cy="276999"/>
              <a:chOff x="988852" y="5977488"/>
              <a:chExt cx="322787" cy="276999"/>
            </a:xfrm>
          </p:grpSpPr>
          <p:sp>
            <p:nvSpPr>
              <p:cNvPr id="116" name="Oval 115">
                <a:extLst>
                  <a:ext uri="{FF2B5EF4-FFF2-40B4-BE49-F238E27FC236}">
                    <a16:creationId xmlns:a16="http://schemas.microsoft.com/office/drawing/2014/main" id="{FE7CF323-2A88-574A-8E38-C62ECF02883B}"/>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7" name="TextBox 116">
                <a:extLst>
                  <a:ext uri="{FF2B5EF4-FFF2-40B4-BE49-F238E27FC236}">
                    <a16:creationId xmlns:a16="http://schemas.microsoft.com/office/drawing/2014/main" id="{589B80A5-0365-8C4B-9D0D-80D581797C1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sp>
          <p:nvSpPr>
            <p:cNvPr id="114" name="Rectangle 113">
              <a:extLst>
                <a:ext uri="{FF2B5EF4-FFF2-40B4-BE49-F238E27FC236}">
                  <a16:creationId xmlns:a16="http://schemas.microsoft.com/office/drawing/2014/main" id="{87072A42-2BFF-F844-A802-DA586458B92A}"/>
                </a:ext>
              </a:extLst>
            </p:cNvPr>
            <p:cNvSpPr/>
            <p:nvPr/>
          </p:nvSpPr>
          <p:spPr bwMode="auto">
            <a:xfrm>
              <a:off x="2259586" y="4253433"/>
              <a:ext cx="204214" cy="228431"/>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5" name="TextBox 114">
              <a:extLst>
                <a:ext uri="{FF2B5EF4-FFF2-40B4-BE49-F238E27FC236}">
                  <a16:creationId xmlns:a16="http://schemas.microsoft.com/office/drawing/2014/main" id="{EDAEA6D9-C891-C545-A2EB-8EC0C43EC8D6}"/>
                </a:ext>
              </a:extLst>
            </p:cNvPr>
            <p:cNvSpPr txBox="1"/>
            <p:nvPr/>
          </p:nvSpPr>
          <p:spPr>
            <a:xfrm>
              <a:off x="2220029" y="4193063"/>
              <a:ext cx="322787" cy="307777"/>
            </a:xfrm>
            <a:prstGeom prst="rect">
              <a:avLst/>
            </a:prstGeom>
            <a:noFill/>
            <a:ln>
              <a:noFill/>
            </a:ln>
          </p:spPr>
          <p:txBody>
            <a:bodyPr wrap="square" rtlCol="0">
              <a:spAutoFit/>
            </a:bodyPr>
            <a:lstStyle/>
            <a:p>
              <a:r>
                <a:rPr lang="en-US" sz="1400" b="1" dirty="0"/>
                <a:t>𝛾</a:t>
              </a:r>
            </a:p>
          </p:txBody>
        </p:sp>
      </p:grpSp>
      <p:sp>
        <p:nvSpPr>
          <p:cNvPr id="57" name="TextBox 56">
            <a:extLst>
              <a:ext uri="{FF2B5EF4-FFF2-40B4-BE49-F238E27FC236}">
                <a16:creationId xmlns:a16="http://schemas.microsoft.com/office/drawing/2014/main" id="{DD05B3BE-5DF6-8842-81D4-6D097284DE09}"/>
              </a:ext>
            </a:extLst>
          </p:cNvPr>
          <p:cNvSpPr txBox="1"/>
          <p:nvPr/>
        </p:nvSpPr>
        <p:spPr>
          <a:xfrm>
            <a:off x="9722771" y="4124423"/>
            <a:ext cx="2091273" cy="1569660"/>
          </a:xfrm>
          <a:prstGeom prst="rect">
            <a:avLst/>
          </a:prstGeom>
          <a:solidFill>
            <a:schemeClr val="bg1"/>
          </a:solidFill>
          <a:ln w="28575">
            <a:solidFill>
              <a:schemeClr val="tx1"/>
            </a:solidFill>
          </a:ln>
        </p:spPr>
        <p:txBody>
          <a:bodyPr wrap="square" rtlCol="0">
            <a:spAutoFit/>
          </a:bodyPr>
          <a:lstStyle/>
          <a:p>
            <a:pPr algn="ctr"/>
            <a:r>
              <a:rPr lang="en-US" sz="1600" dirty="0"/>
              <a:t>A memory consistency model (or “memory model” for short) provides the rules needed to answer this question. </a:t>
            </a:r>
          </a:p>
        </p:txBody>
      </p:sp>
      <p:sp>
        <p:nvSpPr>
          <p:cNvPr id="58" name="Oval 57">
            <a:extLst>
              <a:ext uri="{FF2B5EF4-FFF2-40B4-BE49-F238E27FC236}">
                <a16:creationId xmlns:a16="http://schemas.microsoft.com/office/drawing/2014/main" id="{E2886FCD-33E2-4447-A6BB-BAE3F93E0724}"/>
              </a:ext>
            </a:extLst>
          </p:cNvPr>
          <p:cNvSpPr/>
          <p:nvPr/>
        </p:nvSpPr>
        <p:spPr bwMode="auto">
          <a:xfrm>
            <a:off x="315309" y="6262342"/>
            <a:ext cx="10255821" cy="47991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59" name="Straight Arrow Connector 58">
            <a:extLst>
              <a:ext uri="{FF2B5EF4-FFF2-40B4-BE49-F238E27FC236}">
                <a16:creationId xmlns:a16="http://schemas.microsoft.com/office/drawing/2014/main" id="{ACDD8D8F-5CC9-CC4F-89FD-5A71B7249529}"/>
              </a:ext>
            </a:extLst>
          </p:cNvPr>
          <p:cNvCxnSpPr>
            <a:cxnSpLocks/>
            <a:stCxn id="57" idx="1"/>
          </p:cNvCxnSpPr>
          <p:nvPr/>
        </p:nvCxnSpPr>
        <p:spPr bwMode="auto">
          <a:xfrm flipH="1">
            <a:off x="7207515" y="4909253"/>
            <a:ext cx="2515256" cy="132083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81119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D8E65CA-1E11-49AD-983E-75AAEB2F8022}" type="slidenum">
              <a:rPr lang="zh-CN" altLang="en-US" smtClean="0"/>
              <a:pPr>
                <a:defRPr/>
              </a:pPr>
              <a:t>69</a:t>
            </a:fld>
            <a:endParaRPr lang="en-US" altLang="zh-CN"/>
          </a:p>
        </p:txBody>
      </p:sp>
      <p:sp>
        <p:nvSpPr>
          <p:cNvPr id="105475" name="Rectangle 2"/>
          <p:cNvSpPr>
            <a:spLocks noGrp="1" noChangeArrowheads="1"/>
          </p:cNvSpPr>
          <p:nvPr>
            <p:ph type="title"/>
          </p:nvPr>
        </p:nvSpPr>
        <p:spPr/>
        <p:txBody>
          <a:bodyPr/>
          <a:lstStyle/>
          <a:p>
            <a:r>
              <a:rPr lang="en-US" altLang="zh-CN" sz="3600" dirty="0" err="1">
                <a:ea typeface="SimSun" pitchFamily="2" charset="-122"/>
              </a:rPr>
              <a:t>OpenMP</a:t>
            </a:r>
            <a:r>
              <a:rPr lang="en-US" altLang="zh-CN" sz="3600" dirty="0">
                <a:ea typeface="SimSun" pitchFamily="2" charset="-122"/>
              </a:rPr>
              <a:t> and relaxed consistency</a:t>
            </a:r>
            <a:endParaRPr lang="en-US" sz="3600" dirty="0">
              <a:ea typeface="SimSun" pitchFamily="2" charset="-122"/>
            </a:endParaRPr>
          </a:p>
        </p:txBody>
      </p:sp>
      <p:sp>
        <p:nvSpPr>
          <p:cNvPr id="105476" name="Rectangle 3"/>
          <p:cNvSpPr>
            <a:spLocks noGrp="1" noChangeArrowheads="1"/>
          </p:cNvSpPr>
          <p:nvPr>
            <p:ph type="body" idx="1"/>
          </p:nvPr>
        </p:nvSpPr>
        <p:spPr>
          <a:xfrm>
            <a:off x="494270" y="1201749"/>
            <a:ext cx="11269362" cy="4515880"/>
          </a:xfrm>
        </p:spPr>
        <p:txBody>
          <a:bodyPr/>
          <a:lstStyle/>
          <a:p>
            <a:r>
              <a:rPr lang="en-GB" dirty="0"/>
              <a:t>Most (if not all) multithreading programming models (including OpenMP) supports a </a:t>
            </a:r>
            <a:r>
              <a:rPr lang="en-GB" b="1" dirty="0">
                <a:solidFill>
                  <a:srgbClr val="002060"/>
                </a:solidFill>
              </a:rPr>
              <a:t>relaxed-consistency</a:t>
            </a:r>
            <a:r>
              <a:rPr lang="en-GB" dirty="0"/>
              <a:t> </a:t>
            </a:r>
            <a:br>
              <a:rPr lang="en-GB" dirty="0"/>
            </a:br>
            <a:r>
              <a:rPr lang="en-GB" dirty="0"/>
              <a:t>memory model</a:t>
            </a:r>
          </a:p>
          <a:p>
            <a:pPr lvl="1"/>
            <a:r>
              <a:rPr lang="en-GB" dirty="0"/>
              <a:t>Threads can maintain a </a:t>
            </a:r>
            <a:r>
              <a:rPr lang="en-GB" b="1" dirty="0">
                <a:solidFill>
                  <a:srgbClr val="002060"/>
                </a:solidFill>
              </a:rPr>
              <a:t>temporary view </a:t>
            </a:r>
            <a:r>
              <a:rPr lang="en-GB" dirty="0"/>
              <a:t>of shared memory </a:t>
            </a:r>
            <a:br>
              <a:rPr lang="en-GB" dirty="0"/>
            </a:br>
            <a:r>
              <a:rPr lang="en-GB" dirty="0"/>
              <a:t>that is not consistent with that of other threads</a:t>
            </a:r>
          </a:p>
          <a:p>
            <a:pPr lvl="1"/>
            <a:endParaRPr lang="en-GB" dirty="0"/>
          </a:p>
          <a:p>
            <a:pPr lvl="1"/>
            <a:r>
              <a:rPr lang="en-GB" dirty="0"/>
              <a:t>These temporary views are made consistent only at certain </a:t>
            </a:r>
            <a:br>
              <a:rPr lang="en-GB" dirty="0"/>
            </a:br>
            <a:r>
              <a:rPr lang="en-GB" dirty="0"/>
              <a:t>points in the program</a:t>
            </a:r>
          </a:p>
          <a:p>
            <a:pPr lvl="1"/>
            <a:endParaRPr lang="en-GB" dirty="0"/>
          </a:p>
          <a:p>
            <a:pPr lvl="1"/>
            <a:r>
              <a:rPr lang="en-GB" dirty="0"/>
              <a:t>The operation that enforces consistency is called the </a:t>
            </a:r>
            <a:r>
              <a:rPr lang="en-GB" b="1" dirty="0">
                <a:solidFill>
                  <a:srgbClr val="002060"/>
                </a:solidFill>
              </a:rPr>
              <a:t>flush operation*</a:t>
            </a:r>
          </a:p>
          <a:p>
            <a:pPr lvl="1"/>
            <a:endParaRPr lang="en-US" dirty="0">
              <a:solidFill>
                <a:srgbClr val="FFFF00"/>
              </a:solidFill>
            </a:endParaRPr>
          </a:p>
        </p:txBody>
      </p:sp>
      <p:sp>
        <p:nvSpPr>
          <p:cNvPr id="2" name="TextBox 1">
            <a:extLst>
              <a:ext uri="{FF2B5EF4-FFF2-40B4-BE49-F238E27FC236}">
                <a16:creationId xmlns:a16="http://schemas.microsoft.com/office/drawing/2014/main" id="{724EEE18-3E2B-9847-BB76-20FD5C7DD91D}"/>
              </a:ext>
            </a:extLst>
          </p:cNvPr>
          <p:cNvSpPr txBox="1"/>
          <p:nvPr/>
        </p:nvSpPr>
        <p:spPr>
          <a:xfrm>
            <a:off x="1187548" y="6056484"/>
            <a:ext cx="10459457" cy="523220"/>
          </a:xfrm>
          <a:prstGeom prst="rect">
            <a:avLst/>
          </a:prstGeom>
          <a:noFill/>
          <a:ln>
            <a:solidFill>
              <a:schemeClr val="tx1"/>
            </a:solidFill>
          </a:ln>
        </p:spPr>
        <p:txBody>
          <a:bodyPr wrap="square" rtlCol="0">
            <a:spAutoFit/>
          </a:bodyPr>
          <a:lstStyle/>
          <a:p>
            <a:r>
              <a:rPr lang="en-US" sz="1400" dirty="0"/>
              <a:t>*Note: in OpenMP 5.0 the name for the flush described here was changed to a ”strong flush”. This was done so we could distinguish the traditional OpenMP flush (the strong flush) from the new synchronizing flushes (acquire flush and release flush).</a:t>
            </a:r>
          </a:p>
        </p:txBody>
      </p:sp>
    </p:spTree>
    <p:extLst>
      <p:ext uri="{BB962C8B-B14F-4D97-AF65-F5344CB8AC3E}">
        <p14:creationId xmlns:p14="http://schemas.microsoft.com/office/powerpoint/2010/main" val="14355159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3686308"/>
              </p:ext>
            </p:extLst>
          </p:nvPr>
        </p:nvGraphicFramePr>
        <p:xfrm>
          <a:off x="551432" y="635820"/>
          <a:ext cx="11123113" cy="6083634"/>
        </p:xfrm>
        <a:graphic>
          <a:graphicData uri="http://schemas.openxmlformats.org/drawingml/2006/table">
            <a:tbl>
              <a:tblPr firstRow="1" bandRow="1">
                <a:tableStyleId>{5940675A-B579-460E-94D1-54222C63F5DA}</a:tableStyleId>
              </a:tblPr>
              <a:tblGrid>
                <a:gridCol w="3292259">
                  <a:extLst>
                    <a:ext uri="{9D8B030D-6E8A-4147-A177-3AD203B41FA5}">
                      <a16:colId xmlns:a16="http://schemas.microsoft.com/office/drawing/2014/main" val="20000"/>
                    </a:ext>
                  </a:extLst>
                </a:gridCol>
                <a:gridCol w="7830854">
                  <a:extLst>
                    <a:ext uri="{9D8B030D-6E8A-4147-A177-3AD203B41FA5}">
                      <a16:colId xmlns:a16="http://schemas.microsoft.com/office/drawing/2014/main" val="20001"/>
                    </a:ext>
                  </a:extLst>
                </a:gridCol>
              </a:tblGrid>
              <a:tr h="321554">
                <a:tc>
                  <a:txBody>
                    <a:bodyPr/>
                    <a:lstStyle/>
                    <a:p>
                      <a:r>
                        <a:rPr lang="en-US" sz="1400" b="1" dirty="0" err="1"/>
                        <a:t>OpenMP</a:t>
                      </a:r>
                      <a:r>
                        <a:rPr lang="en-US" sz="1400" b="1" dirty="0"/>
                        <a:t> pragma,</a:t>
                      </a:r>
                      <a:r>
                        <a:rPr lang="en-US" sz="1400" b="1" baseline="0" dirty="0"/>
                        <a:t> function, or clause</a:t>
                      </a:r>
                      <a:endParaRPr lang="en-US" sz="1400" b="1" dirty="0"/>
                    </a:p>
                  </a:txBody>
                  <a:tcPr>
                    <a:solidFill>
                      <a:srgbClr val="FFFFE7"/>
                    </a:solidFill>
                  </a:tcPr>
                </a:tc>
                <a:tc>
                  <a:txBody>
                    <a:bodyPr/>
                    <a:lstStyle/>
                    <a:p>
                      <a:r>
                        <a:rPr lang="en-US" sz="1400" b="1" dirty="0"/>
                        <a:t>Concepts</a:t>
                      </a:r>
                    </a:p>
                  </a:txBody>
                  <a:tcPr>
                    <a:solidFill>
                      <a:srgbClr val="FFFFE7"/>
                    </a:solidFill>
                  </a:tcPr>
                </a:tc>
                <a:extLst>
                  <a:ext uri="{0D108BD9-81ED-4DB2-BD59-A6C34878D82A}">
                    <a16:rowId xmlns:a16="http://schemas.microsoft.com/office/drawing/2014/main" val="10000"/>
                  </a:ext>
                </a:extLst>
              </a:tr>
              <a:tr h="171385">
                <a:tc>
                  <a:txBody>
                    <a:bodyPr/>
                    <a:lstStyle/>
                    <a:p>
                      <a:r>
                        <a:rPr lang="en-US" sz="1400" dirty="0"/>
                        <a:t>#pragma </a:t>
                      </a:r>
                      <a:r>
                        <a:rPr lang="en-US" sz="1400" dirty="0" err="1"/>
                        <a:t>omp</a:t>
                      </a:r>
                      <a:r>
                        <a:rPr lang="en-US" sz="1400" baseline="0" dirty="0"/>
                        <a:t> parallel</a:t>
                      </a:r>
                      <a:endParaRPr lang="en-US" sz="1400" dirty="0"/>
                    </a:p>
                  </a:txBody>
                  <a:tcPr/>
                </a:tc>
                <a:tc>
                  <a:txBody>
                    <a:bodyPr/>
                    <a:lstStyle/>
                    <a:p>
                      <a:r>
                        <a:rPr lang="en-US" sz="1400" dirty="0"/>
                        <a:t>Parallel region, teams of threads,</a:t>
                      </a:r>
                      <a:r>
                        <a:rPr lang="en-US" sz="1400" baseline="0" dirty="0"/>
                        <a:t> </a:t>
                      </a:r>
                      <a:r>
                        <a:rPr lang="en-US" sz="1400" dirty="0"/>
                        <a:t> structured</a:t>
                      </a:r>
                      <a:r>
                        <a:rPr lang="en-US" sz="1400" baseline="0" dirty="0"/>
                        <a:t> block, interleaved execution across threads.</a:t>
                      </a:r>
                      <a:endParaRPr lang="en-US" sz="1400" dirty="0"/>
                    </a:p>
                  </a:txBody>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void </a:t>
                      </a:r>
                      <a:r>
                        <a:rPr lang="en-US" sz="1400" dirty="0" err="1"/>
                        <a:t>omp_set_thread_num</a:t>
                      </a:r>
                      <a:r>
                        <a:rPr lang="en-US" sz="1400" dirty="0"/>
                        <a:t>()</a:t>
                      </a:r>
                      <a:br>
                        <a:rPr lang="en-US" sz="1400" dirty="0"/>
                      </a:br>
                      <a:r>
                        <a:rPr lang="en-US" sz="1400" dirty="0" err="1"/>
                        <a:t>int</a:t>
                      </a:r>
                      <a:r>
                        <a:rPr lang="en-US" sz="1400" dirty="0"/>
                        <a:t> </a:t>
                      </a:r>
                      <a:r>
                        <a:rPr lang="en-US" sz="1400" dirty="0" err="1"/>
                        <a:t>omp_get_thread_num</a:t>
                      </a:r>
                      <a:r>
                        <a:rPr lang="en-US" sz="1400" dirty="0"/>
                        <a:t>()</a:t>
                      </a:r>
                    </a:p>
                    <a:p>
                      <a:r>
                        <a:rPr lang="en-US" sz="1400" dirty="0" err="1"/>
                        <a:t>int</a:t>
                      </a:r>
                      <a:r>
                        <a:rPr lang="en-US" sz="1400" dirty="0"/>
                        <a:t> </a:t>
                      </a:r>
                      <a:r>
                        <a:rPr lang="en-US" sz="1400" dirty="0" err="1"/>
                        <a:t>omp_get_num_threads</a:t>
                      </a:r>
                      <a:r>
                        <a:rPr lang="en-US" sz="1400" dirty="0"/>
                        <a:t>()</a:t>
                      </a:r>
                    </a:p>
                  </a:txBody>
                  <a:tcPr/>
                </a:tc>
                <a:tc>
                  <a:txBody>
                    <a:bodyPr/>
                    <a:lstStyle/>
                    <a:p>
                      <a:r>
                        <a:rPr lang="en-US" sz="1400" dirty="0"/>
                        <a:t>Default number of threads and internal control variables.  </a:t>
                      </a:r>
                      <a:br>
                        <a:rPr lang="en-US" sz="1400" dirty="0"/>
                      </a:br>
                      <a:r>
                        <a:rPr lang="en-US" sz="1400" dirty="0"/>
                        <a:t>SPMD pattern: Create threads with</a:t>
                      </a:r>
                      <a:r>
                        <a:rPr lang="en-US" sz="1400" baseline="0" dirty="0"/>
                        <a:t> a parallel region and split up the work using the number of threads and the thread ID.  </a:t>
                      </a:r>
                      <a:endParaRPr lang="en-US" sz="1400" dirty="0"/>
                    </a:p>
                  </a:txBody>
                  <a:tcPr/>
                </a:tc>
                <a:extLst>
                  <a:ext uri="{0D108BD9-81ED-4DB2-BD59-A6C34878D82A}">
                    <a16:rowId xmlns:a16="http://schemas.microsoft.com/office/drawing/2014/main" val="10002"/>
                  </a:ext>
                </a:extLst>
              </a:tr>
              <a:tr h="3944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double </a:t>
                      </a:r>
                      <a:r>
                        <a:rPr lang="en-US" sz="1400" dirty="0" err="1"/>
                        <a:t>omp_get_wtime</a:t>
                      </a:r>
                      <a:r>
                        <a:rPr lang="en-US" sz="1400" dirty="0"/>
                        <a:t>()</a:t>
                      </a:r>
                    </a:p>
                  </a:txBody>
                  <a:tcPr/>
                </a:tc>
                <a:tc>
                  <a:txBody>
                    <a:bodyPr/>
                    <a:lstStyle/>
                    <a:p>
                      <a:r>
                        <a:rPr lang="en-US" sz="1400" dirty="0"/>
                        <a:t>Speedup and Amdahl's law.    False</a:t>
                      </a:r>
                      <a:r>
                        <a:rPr lang="en-US" sz="1400" baseline="0" dirty="0"/>
                        <a:t> sharing </a:t>
                      </a:r>
                      <a:r>
                        <a:rPr lang="en-US" sz="1400" dirty="0"/>
                        <a:t>and other performance issues.</a:t>
                      </a:r>
                    </a:p>
                  </a:txBody>
                  <a:tcPr/>
                </a:tc>
                <a:extLst>
                  <a:ext uri="{0D108BD9-81ED-4DB2-BD59-A6C34878D82A}">
                    <a16:rowId xmlns:a16="http://schemas.microsoft.com/office/drawing/2014/main" val="10003"/>
                  </a:ext>
                </a:extLst>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setenv</a:t>
                      </a:r>
                      <a:r>
                        <a:rPr lang="en-US" sz="1400" dirty="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Setting the internal control variable for the </a:t>
                      </a:r>
                      <a:r>
                        <a:rPr lang="en-US" sz="1400" baseline="0" dirty="0"/>
                        <a:t>default number of threads with an environment variable</a:t>
                      </a:r>
                      <a:endParaRPr lang="en-US" sz="1400" dirty="0"/>
                    </a:p>
                  </a:txBody>
                  <a:tcPr/>
                </a:tc>
                <a:extLst>
                  <a:ext uri="{0D108BD9-81ED-4DB2-BD59-A6C34878D82A}">
                    <a16:rowId xmlns:a16="http://schemas.microsoft.com/office/drawing/2014/main" val="10004"/>
                  </a:ext>
                </a:extLst>
              </a:tr>
              <a:tr h="4399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 </a:t>
                      </a:r>
                      <a:r>
                        <a:rPr lang="en-US" sz="1400" dirty="0" err="1"/>
                        <a:t>omp</a:t>
                      </a:r>
                      <a:r>
                        <a:rPr lang="en-US" sz="1400" dirty="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c</a:t>
                      </a:r>
                      <a:r>
                        <a:rPr lang="en-US" sz="1400" dirty="0"/>
                        <a:t>ritical</a:t>
                      </a:r>
                    </a:p>
                  </a:txBody>
                  <a:tcPr/>
                </a:tc>
                <a:tc>
                  <a:txBody>
                    <a:bodyPr/>
                    <a:lstStyle/>
                    <a:p>
                      <a:r>
                        <a:rPr lang="en-US" sz="1400" dirty="0"/>
                        <a:t>Synchronization and race conditions.</a:t>
                      </a:r>
                      <a:r>
                        <a:rPr lang="en-US" sz="1400" baseline="0" dirty="0"/>
                        <a:t>    </a:t>
                      </a:r>
                      <a:br>
                        <a:rPr lang="en-US" sz="1400" baseline="0" dirty="0"/>
                      </a:br>
                      <a:r>
                        <a:rPr lang="en-US" sz="1400" baseline="0" dirty="0"/>
                        <a:t>Revisit interleaved execution. </a:t>
                      </a:r>
                      <a:endParaRPr lang="en-US" sz="1400" dirty="0"/>
                    </a:p>
                  </a:txBody>
                  <a:tcPr/>
                </a:tc>
                <a:extLst>
                  <a:ext uri="{0D108BD9-81ED-4DB2-BD59-A6C34878D82A}">
                    <a16:rowId xmlns:a16="http://schemas.microsoft.com/office/drawing/2014/main" val="10005"/>
                  </a:ext>
                </a:extLst>
              </a:tr>
              <a:tr h="122519">
                <a:tc>
                  <a:txBody>
                    <a:bodyPr/>
                    <a:lstStyle/>
                    <a:p>
                      <a:r>
                        <a:rPr lang="en-US" sz="1400" dirty="0"/>
                        <a:t>#pragma </a:t>
                      </a:r>
                      <a:r>
                        <a:rPr lang="en-US" sz="1400" dirty="0" err="1"/>
                        <a:t>omp</a:t>
                      </a:r>
                      <a:r>
                        <a:rPr lang="en-US" sz="1400" dirty="0"/>
                        <a:t> for</a:t>
                      </a:r>
                      <a:endParaRPr lang="en-US" sz="1400" baseline="0" dirty="0"/>
                    </a:p>
                    <a:p>
                      <a:r>
                        <a:rPr lang="en-US" sz="1400" baseline="0" dirty="0"/>
                        <a:t>#pragma </a:t>
                      </a:r>
                      <a:r>
                        <a:rPr lang="en-US" sz="1400" baseline="0" dirty="0" err="1"/>
                        <a:t>omp</a:t>
                      </a:r>
                      <a:r>
                        <a:rPr lang="en-US" sz="1400" baseline="0" dirty="0"/>
                        <a:t> parallel for</a:t>
                      </a:r>
                      <a:endParaRPr lang="en-US" sz="1400" dirty="0"/>
                    </a:p>
                  </a:txBody>
                  <a:tcPr/>
                </a:tc>
                <a:tc>
                  <a:txBody>
                    <a:bodyPr/>
                    <a:lstStyle/>
                    <a:p>
                      <a:r>
                        <a:rPr lang="en-US" sz="1400" dirty="0" err="1"/>
                        <a:t>Worksharing</a:t>
                      </a:r>
                      <a:r>
                        <a:rPr lang="en-US" sz="1400" dirty="0"/>
                        <a:t>,</a:t>
                      </a:r>
                      <a:r>
                        <a:rPr lang="en-US" sz="1400" baseline="0" dirty="0"/>
                        <a:t> parallel loops, loop carried dependencies.</a:t>
                      </a:r>
                      <a:endParaRPr lang="en-US" sz="1400" dirty="0"/>
                    </a:p>
                  </a:txBody>
                  <a:tcPr/>
                </a:tc>
                <a:extLst>
                  <a:ext uri="{0D108BD9-81ED-4DB2-BD59-A6C34878D82A}">
                    <a16:rowId xmlns:a16="http://schemas.microsoft.com/office/drawing/2014/main" val="10006"/>
                  </a:ext>
                </a:extLst>
              </a:tr>
              <a:tr h="0">
                <a:tc>
                  <a:txBody>
                    <a:bodyPr/>
                    <a:lstStyle/>
                    <a:p>
                      <a:r>
                        <a:rPr lang="en-US" sz="1400" dirty="0"/>
                        <a:t>reduction(</a:t>
                      </a:r>
                      <a:r>
                        <a:rPr lang="en-US" sz="1400" dirty="0" err="1"/>
                        <a:t>op:list</a:t>
                      </a:r>
                      <a:r>
                        <a:rPr lang="en-US" sz="1400" dirty="0"/>
                        <a:t>)</a:t>
                      </a:r>
                    </a:p>
                  </a:txBody>
                  <a:tcPr/>
                </a:tc>
                <a:tc>
                  <a:txBody>
                    <a:bodyPr/>
                    <a:lstStyle/>
                    <a:p>
                      <a:r>
                        <a:rPr lang="en-US" sz="1400" dirty="0"/>
                        <a:t>Reductions of values across a</a:t>
                      </a:r>
                      <a:r>
                        <a:rPr lang="en-US" sz="1400" baseline="0" dirty="0"/>
                        <a:t> team of threads.</a:t>
                      </a:r>
                      <a:endParaRPr lang="en-US" sz="1400" dirty="0"/>
                    </a:p>
                  </a:txBody>
                  <a:tcPr/>
                </a:tc>
                <a:extLst>
                  <a:ext uri="{0D108BD9-81ED-4DB2-BD59-A6C34878D82A}">
                    <a16:rowId xmlns:a16="http://schemas.microsoft.com/office/drawing/2014/main" val="1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schedule</a:t>
                      </a:r>
                      <a:r>
                        <a:rPr lang="en-US" sz="1400" baseline="0" dirty="0"/>
                        <a:t> (static [,chunk])</a:t>
                      </a:r>
                      <a:endParaRPr lang="en-US" sz="1400" dirty="0"/>
                    </a:p>
                    <a:p>
                      <a:r>
                        <a:rPr lang="en-US" sz="1400" dirty="0"/>
                        <a:t>schedule(dynamic [,chunk])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Loop</a:t>
                      </a:r>
                      <a:r>
                        <a:rPr lang="en-US" sz="1400" baseline="0" dirty="0"/>
                        <a:t> schedules, loop overheads, and load balance.</a:t>
                      </a:r>
                      <a:endParaRPr lang="en-US" sz="1400" dirty="0"/>
                    </a:p>
                    <a:p>
                      <a:endParaRPr lang="en-US" sz="1400" dirty="0"/>
                    </a:p>
                  </a:txBody>
                  <a:tcPr/>
                </a:tc>
                <a:extLst>
                  <a:ext uri="{0D108BD9-81ED-4DB2-BD59-A6C34878D82A}">
                    <a16:rowId xmlns:a16="http://schemas.microsoft.com/office/drawing/2014/main" val="10008"/>
                  </a:ext>
                </a:extLst>
              </a:tr>
              <a:tr h="128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shared(list), private(list), </a:t>
                      </a:r>
                      <a:r>
                        <a:rPr lang="en-US" sz="1400" dirty="0" err="1"/>
                        <a:t>firstprivate</a:t>
                      </a:r>
                      <a:r>
                        <a:rPr lang="en-US" sz="1400" dirty="0"/>
                        <a:t>(list) </a:t>
                      </a:r>
                    </a:p>
                  </a:txBody>
                  <a:tcPr/>
                </a:tc>
                <a:tc>
                  <a:txBody>
                    <a:bodyPr/>
                    <a:lstStyle/>
                    <a:p>
                      <a:r>
                        <a:rPr lang="en-US" sz="1400" dirty="0"/>
                        <a:t>Data environment.</a:t>
                      </a:r>
                    </a:p>
                  </a:txBody>
                  <a:tcPr/>
                </a:tc>
                <a:extLst>
                  <a:ext uri="{0D108BD9-81ED-4DB2-BD59-A6C34878D82A}">
                    <a16:rowId xmlns:a16="http://schemas.microsoft.com/office/drawing/2014/main" val="10009"/>
                  </a:ext>
                </a:extLst>
              </a:tr>
              <a:tr h="305675">
                <a:tc>
                  <a:txBody>
                    <a:bodyPr/>
                    <a:lstStyle/>
                    <a:p>
                      <a:r>
                        <a:rPr lang="en-US" sz="1400" dirty="0"/>
                        <a:t>default(none)</a:t>
                      </a:r>
                    </a:p>
                  </a:txBody>
                  <a:tcPr/>
                </a:tc>
                <a:tc>
                  <a:txBody>
                    <a:bodyPr/>
                    <a:lstStyle/>
                    <a:p>
                      <a:r>
                        <a:rPr lang="en-US" sz="1400" dirty="0"/>
                        <a:t>Force explicit definition of each variable’s storage attribute </a:t>
                      </a:r>
                    </a:p>
                  </a:txBody>
                  <a:tcPr/>
                </a:tc>
                <a:extLst>
                  <a:ext uri="{0D108BD9-81ED-4DB2-BD59-A6C34878D82A}">
                    <a16:rowId xmlns:a16="http://schemas.microsoft.com/office/drawing/2014/main" val="737847050"/>
                  </a:ext>
                </a:extLst>
              </a:tr>
              <a:tr h="305675">
                <a:tc>
                  <a:txBody>
                    <a:bodyPr/>
                    <a:lstStyle/>
                    <a:p>
                      <a:r>
                        <a:rPr lang="en-US" sz="1400" dirty="0" err="1"/>
                        <a:t>nowait</a:t>
                      </a:r>
                      <a:endParaRPr lang="en-US" sz="1400" dirty="0"/>
                    </a:p>
                  </a:txBody>
                  <a:tcPr/>
                </a:tc>
                <a:tc>
                  <a:txBody>
                    <a:bodyPr/>
                    <a:lstStyle/>
                    <a:p>
                      <a:r>
                        <a:rPr lang="en-US" sz="1400" dirty="0"/>
                        <a:t>Disabling implied barriers on workshare constructs</a:t>
                      </a:r>
                      <a:r>
                        <a:rPr lang="en-US" sz="1400" baseline="0" dirty="0"/>
                        <a:t>, the high cost of barriers, and the flush concept (but not the flush directive).</a:t>
                      </a:r>
                      <a:endParaRPr lang="en-US" sz="1400" dirty="0"/>
                    </a:p>
                  </a:txBody>
                  <a:tcPr/>
                </a:tc>
                <a:extLst>
                  <a:ext uri="{0D108BD9-81ED-4DB2-BD59-A6C34878D82A}">
                    <a16:rowId xmlns:a16="http://schemas.microsoft.com/office/drawing/2014/main" val="10010"/>
                  </a:ext>
                </a:extLst>
              </a:tr>
              <a:tr h="305675">
                <a:tc>
                  <a:txBody>
                    <a:bodyPr/>
                    <a:lstStyle/>
                    <a:p>
                      <a:r>
                        <a:rPr lang="en-US" sz="1400" dirty="0"/>
                        <a:t>#pragma </a:t>
                      </a:r>
                      <a:r>
                        <a:rPr lang="en-US" sz="1400" dirty="0" err="1"/>
                        <a:t>omp</a:t>
                      </a:r>
                      <a:r>
                        <a:rPr lang="en-US" sz="1400" dirty="0"/>
                        <a:t> single</a:t>
                      </a:r>
                    </a:p>
                  </a:txBody>
                  <a:tcPr/>
                </a:tc>
                <a:tc>
                  <a:txBody>
                    <a:bodyPr/>
                    <a:lstStyle/>
                    <a:p>
                      <a:r>
                        <a:rPr lang="en-US" sz="1400" dirty="0"/>
                        <a:t>Workshare with a single</a:t>
                      </a:r>
                      <a:r>
                        <a:rPr lang="en-US" sz="1400" baseline="0" dirty="0"/>
                        <a:t> thread.</a:t>
                      </a:r>
                      <a:endParaRPr lang="en-US" sz="1400" dirty="0"/>
                    </a:p>
                  </a:txBody>
                  <a:tcPr/>
                </a:tc>
                <a:extLst>
                  <a:ext uri="{0D108BD9-81ED-4DB2-BD59-A6C34878D82A}">
                    <a16:rowId xmlns:a16="http://schemas.microsoft.com/office/drawing/2014/main" val="10011"/>
                  </a:ext>
                </a:extLst>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#pragma </a:t>
                      </a:r>
                      <a:r>
                        <a:rPr lang="en-US" sz="1400" baseline="0" dirty="0" err="1"/>
                        <a:t>omp</a:t>
                      </a:r>
                      <a:r>
                        <a:rPr lang="en-US" sz="1400" baseline="0" dirty="0"/>
                        <a:t> </a:t>
                      </a:r>
                      <a:r>
                        <a:rPr lang="en-US" sz="1400" baseline="0" dirty="0" err="1"/>
                        <a:t>taskwait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Tasks including the data environment for tasks.</a:t>
                      </a:r>
                    </a:p>
                  </a:txBody>
                  <a:tcPr/>
                </a:tc>
                <a:extLst>
                  <a:ext uri="{0D108BD9-81ED-4DB2-BD59-A6C34878D82A}">
                    <a16:rowId xmlns:a16="http://schemas.microsoft.com/office/drawing/2014/main" val="10012"/>
                  </a:ext>
                </a:extLst>
              </a:tr>
            </a:tbl>
          </a:graphicData>
        </a:graphic>
      </p:graphicFrame>
      <p:sp>
        <p:nvSpPr>
          <p:cNvPr id="2" name="TextBox 1"/>
          <p:cNvSpPr txBox="1"/>
          <p:nvPr/>
        </p:nvSpPr>
        <p:spPr>
          <a:xfrm>
            <a:off x="621579" y="138546"/>
            <a:ext cx="11498893" cy="461665"/>
          </a:xfrm>
          <a:prstGeom prst="rect">
            <a:avLst/>
          </a:prstGeom>
          <a:noFill/>
        </p:spPr>
        <p:txBody>
          <a:bodyPr wrap="square" rtlCol="0">
            <a:spAutoFit/>
          </a:bodyPr>
          <a:lstStyle/>
          <a:p>
            <a:pPr eaLnBrk="0" fontAlgn="base" hangingPunct="0">
              <a:spcBef>
                <a:spcPct val="0"/>
              </a:spcBef>
              <a:spcAft>
                <a:spcPct val="0"/>
              </a:spcAft>
            </a:pPr>
            <a:r>
              <a:rPr lang="en-US" sz="2400" b="1" dirty="0">
                <a:solidFill>
                  <a:schemeClr val="tx2"/>
                </a:solidFill>
                <a:latin typeface="Arial" pitchFamily="34" charset="0"/>
                <a:ea typeface="+mj-ea"/>
                <a:cs typeface="+mj-cs"/>
              </a:rPr>
              <a:t>The OpenMP Common Core: Most OpenMP programs only use these 21 items</a:t>
            </a:r>
          </a:p>
        </p:txBody>
      </p:sp>
      <p:sp>
        <p:nvSpPr>
          <p:cNvPr id="4" name="Slide Number Placeholder 3"/>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7</a:t>
            </a:fld>
            <a:endParaRPr lang="en-US" altLang="zh-CN" sz="1000" dirty="0"/>
          </a:p>
        </p:txBody>
      </p:sp>
    </p:spTree>
    <p:extLst>
      <p:ext uri="{BB962C8B-B14F-4D97-AF65-F5344CB8AC3E}">
        <p14:creationId xmlns:p14="http://schemas.microsoft.com/office/powerpoint/2010/main" val="4213064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8C98988-2A24-4B40-B60E-FFE3BB9C8827}" type="slidenum">
              <a:rPr lang="zh-CN" altLang="en-US" smtClean="0"/>
              <a:pPr>
                <a:defRPr/>
              </a:pPr>
              <a:t>70</a:t>
            </a:fld>
            <a:endParaRPr lang="en-US" altLang="zh-CN"/>
          </a:p>
        </p:txBody>
      </p:sp>
      <p:sp>
        <p:nvSpPr>
          <p:cNvPr id="106499" name="Rectangle 2"/>
          <p:cNvSpPr>
            <a:spLocks noGrp="1" noChangeArrowheads="1"/>
          </p:cNvSpPr>
          <p:nvPr>
            <p:ph type="title"/>
          </p:nvPr>
        </p:nvSpPr>
        <p:spPr/>
        <p:txBody>
          <a:bodyPr/>
          <a:lstStyle/>
          <a:p>
            <a:r>
              <a:rPr lang="en-US" altLang="zh-CN" dirty="0">
                <a:ea typeface="SimSun" pitchFamily="2" charset="-122"/>
              </a:rPr>
              <a:t>Flush operation</a:t>
            </a:r>
          </a:p>
        </p:txBody>
      </p:sp>
      <p:sp>
        <p:nvSpPr>
          <p:cNvPr id="106500" name="Rectangle 3"/>
          <p:cNvSpPr>
            <a:spLocks noGrp="1" noChangeArrowheads="1"/>
          </p:cNvSpPr>
          <p:nvPr>
            <p:ph type="body" idx="1"/>
          </p:nvPr>
        </p:nvSpPr>
        <p:spPr>
          <a:xfrm>
            <a:off x="345988" y="1108075"/>
            <a:ext cx="11281719" cy="4819650"/>
          </a:xfrm>
        </p:spPr>
        <p:txBody>
          <a:bodyPr/>
          <a:lstStyle/>
          <a:p>
            <a:endParaRPr lang="en-US" altLang="zh-CN" dirty="0">
              <a:ea typeface="SimSun" pitchFamily="2" charset="-122"/>
            </a:endParaRPr>
          </a:p>
          <a:p>
            <a:r>
              <a:rPr lang="en-US" altLang="zh-CN" dirty="0">
                <a:ea typeface="SimSun" pitchFamily="2" charset="-122"/>
              </a:rPr>
              <a:t>Defines a sequence point at which a thread is guaranteed to see a consistent view of memory*</a:t>
            </a:r>
          </a:p>
          <a:p>
            <a:pPr lvl="1"/>
            <a:r>
              <a:rPr lang="en-GB" altLang="zh-CN" dirty="0">
                <a:ea typeface="SimSun" pitchFamily="2" charset="-122"/>
              </a:rPr>
              <a:t>Previous read/writes by this thread have completed and are visible to other threads</a:t>
            </a:r>
          </a:p>
          <a:p>
            <a:pPr lvl="1"/>
            <a:r>
              <a:rPr lang="en-GB" altLang="zh-CN" dirty="0">
                <a:ea typeface="SimSun" pitchFamily="2" charset="-122"/>
              </a:rPr>
              <a:t>No subsequent read/writes by this thread have occurred</a:t>
            </a:r>
          </a:p>
          <a:p>
            <a:endParaRPr lang="en-US" altLang="zh-CN" dirty="0">
              <a:ea typeface="SimSun" pitchFamily="2" charset="-122"/>
            </a:endParaRPr>
          </a:p>
          <a:p>
            <a:endParaRPr lang="en-US" altLang="zh-CN" dirty="0">
              <a:ea typeface="SimSun" pitchFamily="2" charset="-122"/>
            </a:endParaRPr>
          </a:p>
          <a:p>
            <a:r>
              <a:rPr lang="en-US" altLang="zh-CN" dirty="0">
                <a:ea typeface="SimSun" pitchFamily="2" charset="-122"/>
              </a:rPr>
              <a:t>A flush operation is analogous to a </a:t>
            </a:r>
            <a:r>
              <a:rPr lang="en-US" altLang="zh-CN" b="1" dirty="0">
                <a:solidFill>
                  <a:srgbClr val="800000"/>
                </a:solidFill>
                <a:ea typeface="SimSun" pitchFamily="2" charset="-122"/>
              </a:rPr>
              <a:t>fence</a:t>
            </a:r>
            <a:r>
              <a:rPr lang="en-US" altLang="zh-CN" dirty="0">
                <a:solidFill>
                  <a:srgbClr val="800000"/>
                </a:solidFill>
                <a:ea typeface="SimSun" pitchFamily="2" charset="-122"/>
              </a:rPr>
              <a:t> </a:t>
            </a:r>
            <a:r>
              <a:rPr lang="en-US" altLang="zh-CN" dirty="0">
                <a:ea typeface="SimSun" pitchFamily="2" charset="-122"/>
              </a:rPr>
              <a:t>in other shared memory APIs</a:t>
            </a:r>
            <a:endParaRPr lang="en-GB" altLang="zh-CN" dirty="0">
              <a:ea typeface="SimSun" pitchFamily="2" charset="-122"/>
            </a:endParaRPr>
          </a:p>
          <a:p>
            <a:pPr lvl="1"/>
            <a:endParaRPr lang="en-US" altLang="zh-CN" dirty="0">
              <a:ea typeface="SimSun" pitchFamily="2" charset="-122"/>
            </a:endParaRPr>
          </a:p>
        </p:txBody>
      </p:sp>
      <p:sp>
        <p:nvSpPr>
          <p:cNvPr id="2" name="TextBox 1">
            <a:extLst>
              <a:ext uri="{FF2B5EF4-FFF2-40B4-BE49-F238E27FC236}">
                <a16:creationId xmlns:a16="http://schemas.microsoft.com/office/drawing/2014/main" id="{0E7633CC-D6D1-2F4F-8669-0777191B4929}"/>
              </a:ext>
            </a:extLst>
          </p:cNvPr>
          <p:cNvSpPr txBox="1"/>
          <p:nvPr/>
        </p:nvSpPr>
        <p:spPr>
          <a:xfrm>
            <a:off x="222252" y="6084437"/>
            <a:ext cx="11739089" cy="338554"/>
          </a:xfrm>
          <a:prstGeom prst="rect">
            <a:avLst/>
          </a:prstGeom>
          <a:noFill/>
          <a:ln>
            <a:solidFill>
              <a:schemeClr val="tx1"/>
            </a:solidFill>
          </a:ln>
        </p:spPr>
        <p:txBody>
          <a:bodyPr wrap="square" rtlCol="0">
            <a:spAutoFit/>
          </a:bodyPr>
          <a:lstStyle/>
          <a:p>
            <a:r>
              <a:rPr lang="en-US" sz="1600" dirty="0"/>
              <a:t>* This applies to the set of shared variables visible to a thread at the point the flush is encountered.  We call this “</a:t>
            </a:r>
            <a:r>
              <a:rPr lang="en-US" sz="1600" b="1" dirty="0"/>
              <a:t>the flush set</a:t>
            </a:r>
            <a:r>
              <a:rPr lang="en-US" sz="1600" dirty="0"/>
              <a:t>”</a:t>
            </a:r>
          </a:p>
        </p:txBody>
      </p:sp>
    </p:spTree>
    <p:extLst>
      <p:ext uri="{BB962C8B-B14F-4D97-AF65-F5344CB8AC3E}">
        <p14:creationId xmlns:p14="http://schemas.microsoft.com/office/powerpoint/2010/main" val="1885802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a:xfrm>
            <a:off x="11696700" y="6554788"/>
            <a:ext cx="495300" cy="285750"/>
          </a:xfrm>
        </p:spPr>
        <p:txBody>
          <a:bodyPr/>
          <a:lstStyle/>
          <a:p>
            <a:pPr algn="r">
              <a:defRPr/>
            </a:pPr>
            <a:fld id="{3AFCA8F0-A143-4ED4-88C9-211F8068F549}" type="slidenum">
              <a:rPr lang="zh-CN" altLang="en-US"/>
              <a:pPr algn="r">
                <a:defRPr/>
              </a:pPr>
              <a:t>71</a:t>
            </a:fld>
            <a:endParaRPr lang="en-US" altLang="zh-CN" dirty="0"/>
          </a:p>
        </p:txBody>
      </p:sp>
      <p:sp>
        <p:nvSpPr>
          <p:cNvPr id="169987" name="Rectangle 2"/>
          <p:cNvSpPr>
            <a:spLocks noGrp="1" noChangeArrowheads="1"/>
          </p:cNvSpPr>
          <p:nvPr>
            <p:ph type="title"/>
          </p:nvPr>
        </p:nvSpPr>
        <p:spPr>
          <a:xfrm>
            <a:off x="467370" y="161369"/>
            <a:ext cx="8237538" cy="889000"/>
          </a:xfrm>
        </p:spPr>
        <p:txBody>
          <a:bodyPr/>
          <a:lstStyle/>
          <a:p>
            <a:pPr algn="l" eaLnBrk="1" hangingPunct="1"/>
            <a:r>
              <a:rPr lang="en-US" altLang="zh-CN" dirty="0">
                <a:ea typeface="SimSun" pitchFamily="2" charset="-122"/>
              </a:rPr>
              <a:t>flush example</a:t>
            </a:r>
          </a:p>
        </p:txBody>
      </p:sp>
      <p:sp>
        <p:nvSpPr>
          <p:cNvPr id="169988" name="Rectangle 3"/>
          <p:cNvSpPr>
            <a:spLocks noChangeArrowheads="1"/>
          </p:cNvSpPr>
          <p:nvPr/>
        </p:nvSpPr>
        <p:spPr bwMode="auto">
          <a:xfrm>
            <a:off x="358345" y="1517650"/>
            <a:ext cx="10725665" cy="1225550"/>
          </a:xfrm>
          <a:prstGeom prst="rect">
            <a:avLst/>
          </a:prstGeom>
          <a:noFill/>
          <a:ln w="9525">
            <a:noFill/>
            <a:miter lim="800000"/>
            <a:headEnd/>
            <a:tailEnd/>
          </a:ln>
        </p:spPr>
        <p:txBody>
          <a:bodyPr lIns="92075" tIns="46038" rIns="92075" bIns="46038"/>
          <a:lstStyle/>
          <a:p>
            <a:pPr marL="285750" indent="-285750">
              <a:lnSpc>
                <a:spcPct val="94000"/>
              </a:lnSpc>
              <a:spcBef>
                <a:spcPct val="30000"/>
              </a:spcBef>
              <a:buClr>
                <a:srgbClr val="0860A8"/>
              </a:buClr>
              <a:buSzPct val="75000"/>
              <a:buFont typeface="Wingdings" pitchFamily="2" charset="2"/>
              <a:buChar char="l"/>
            </a:pPr>
            <a:r>
              <a:rPr lang="en-US" altLang="zh-CN" sz="2400" dirty="0">
                <a:latin typeface="Arial" charset="0"/>
              </a:rPr>
              <a:t>Flush forces data to be updated in memory so other threads see the most recent value*</a:t>
            </a:r>
          </a:p>
        </p:txBody>
      </p:sp>
      <p:sp>
        <p:nvSpPr>
          <p:cNvPr id="169989" name="Text Box 4"/>
          <p:cNvSpPr txBox="1">
            <a:spLocks noChangeArrowheads="1"/>
          </p:cNvSpPr>
          <p:nvPr/>
        </p:nvSpPr>
        <p:spPr bwMode="auto">
          <a:xfrm>
            <a:off x="2260600" y="2616201"/>
            <a:ext cx="7772400" cy="2092881"/>
          </a:xfrm>
          <a:prstGeom prst="rect">
            <a:avLst/>
          </a:prstGeom>
          <a:solidFill>
            <a:srgbClr val="ECF7F8"/>
          </a:solidFill>
          <a:ln w="12700">
            <a:noFill/>
            <a:miter lim="800000"/>
            <a:headEnd type="none" w="sm" len="sm"/>
            <a:tailEnd type="none" w="sm" len="sm"/>
          </a:ln>
        </p:spPr>
        <p:txBody>
          <a:bodyPr>
            <a:spAutoFit/>
          </a:bodyPr>
          <a:lstStyle/>
          <a:p>
            <a:pPr algn="l">
              <a:spcBef>
                <a:spcPct val="50000"/>
              </a:spcBef>
            </a:pPr>
            <a:r>
              <a:rPr lang="en-US" altLang="zh-CN" sz="2000" b="1" dirty="0">
                <a:solidFill>
                  <a:srgbClr val="000000"/>
                </a:solidFill>
              </a:rPr>
              <a:t>double A;</a:t>
            </a:r>
          </a:p>
          <a:p>
            <a:pPr algn="l">
              <a:spcBef>
                <a:spcPct val="50000"/>
              </a:spcBef>
            </a:pPr>
            <a:r>
              <a:rPr lang="en-US" altLang="zh-CN" sz="2000" b="1" dirty="0">
                <a:solidFill>
                  <a:srgbClr val="000000"/>
                </a:solidFill>
              </a:rPr>
              <a:t>A = compute();</a:t>
            </a:r>
          </a:p>
          <a:p>
            <a:pPr algn="l">
              <a:spcBef>
                <a:spcPct val="50000"/>
              </a:spcBef>
            </a:pPr>
            <a:r>
              <a:rPr lang="en-US" altLang="zh-CN" sz="2000" b="1" dirty="0">
                <a:solidFill>
                  <a:srgbClr val="000000"/>
                </a:solidFill>
              </a:rPr>
              <a:t>#pragma </a:t>
            </a:r>
            <a:r>
              <a:rPr lang="en-US" altLang="zh-CN" sz="2000" b="1" dirty="0" err="1">
                <a:solidFill>
                  <a:srgbClr val="000000"/>
                </a:solidFill>
              </a:rPr>
              <a:t>omp</a:t>
            </a:r>
            <a:r>
              <a:rPr lang="en-US" altLang="zh-CN" sz="2000" b="1" dirty="0">
                <a:solidFill>
                  <a:srgbClr val="000000"/>
                </a:solidFill>
              </a:rPr>
              <a:t> flush(A)</a:t>
            </a:r>
          </a:p>
          <a:p>
            <a:pPr algn="l">
              <a:spcBef>
                <a:spcPct val="50000"/>
              </a:spcBef>
            </a:pPr>
            <a:r>
              <a:rPr lang="en-US" altLang="zh-CN" sz="2000" b="1" dirty="0">
                <a:solidFill>
                  <a:srgbClr val="000000"/>
                </a:solidFill>
              </a:rPr>
              <a:t>   // flush to memory to make sure other</a:t>
            </a:r>
            <a:br>
              <a:rPr lang="en-US" altLang="zh-CN" sz="2000" b="1" dirty="0">
                <a:solidFill>
                  <a:srgbClr val="000000"/>
                </a:solidFill>
              </a:rPr>
            </a:br>
            <a:r>
              <a:rPr lang="en-US" altLang="zh-CN" sz="2000" b="1" dirty="0">
                <a:solidFill>
                  <a:srgbClr val="000000"/>
                </a:solidFill>
              </a:rPr>
              <a:t>   //  threads can pick up the right value  </a:t>
            </a:r>
          </a:p>
        </p:txBody>
      </p:sp>
      <p:sp>
        <p:nvSpPr>
          <p:cNvPr id="3648517" name="Text Box 5"/>
          <p:cNvSpPr txBox="1">
            <a:spLocks noChangeArrowheads="1"/>
          </p:cNvSpPr>
          <p:nvPr/>
        </p:nvSpPr>
        <p:spPr bwMode="auto">
          <a:xfrm>
            <a:off x="1280402" y="5407523"/>
            <a:ext cx="8881549" cy="400110"/>
          </a:xfrm>
          <a:prstGeom prst="rect">
            <a:avLst/>
          </a:prstGeom>
          <a:solidFill>
            <a:schemeClr val="bg1"/>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spcBef>
                <a:spcPct val="50000"/>
              </a:spcBef>
              <a:defRPr/>
            </a:pPr>
            <a:r>
              <a:rPr lang="en-US" altLang="zh-CN" sz="2000" dirty="0">
                <a:latin typeface="Arial" charset="0"/>
              </a:rPr>
              <a:t>Note: </a:t>
            </a:r>
            <a:r>
              <a:rPr lang="en-US" altLang="zh-CN" sz="2000" dirty="0" err="1">
                <a:latin typeface="Arial" charset="0"/>
              </a:rPr>
              <a:t>OpenMP’s</a:t>
            </a:r>
            <a:r>
              <a:rPr lang="en-US" altLang="zh-CN" sz="2000" dirty="0">
                <a:latin typeface="Arial" charset="0"/>
              </a:rPr>
              <a:t> flush is analogous to a fence in other shared memory APIs</a:t>
            </a:r>
          </a:p>
        </p:txBody>
      </p:sp>
      <p:sp>
        <p:nvSpPr>
          <p:cNvPr id="7" name="TextBox 6">
            <a:extLst>
              <a:ext uri="{FF2B5EF4-FFF2-40B4-BE49-F238E27FC236}">
                <a16:creationId xmlns:a16="http://schemas.microsoft.com/office/drawing/2014/main" id="{F837BEF0-3DB5-444C-B437-24F10FBEAAFC}"/>
              </a:ext>
            </a:extLst>
          </p:cNvPr>
          <p:cNvSpPr txBox="1"/>
          <p:nvPr/>
        </p:nvSpPr>
        <p:spPr>
          <a:xfrm>
            <a:off x="2108200" y="6385511"/>
            <a:ext cx="7761890" cy="338554"/>
          </a:xfrm>
          <a:prstGeom prst="rect">
            <a:avLst/>
          </a:prstGeom>
          <a:noFill/>
          <a:ln>
            <a:solidFill>
              <a:schemeClr val="tx1"/>
            </a:solidFill>
          </a:ln>
        </p:spPr>
        <p:txBody>
          <a:bodyPr wrap="square" rtlCol="0">
            <a:spAutoFit/>
          </a:bodyPr>
          <a:lstStyle/>
          <a:p>
            <a:r>
              <a:rPr lang="en-US" sz="1600" dirty="0"/>
              <a:t>* If you pass a list of variables to the flush directive, then that list is “</a:t>
            </a:r>
            <a:r>
              <a:rPr lang="en-US" sz="1600" b="1" dirty="0"/>
              <a:t>the flush set</a:t>
            </a:r>
            <a:r>
              <a:rPr lang="en-US" sz="1600" dirty="0"/>
              <a:t>”</a:t>
            </a:r>
          </a:p>
        </p:txBody>
      </p:sp>
    </p:spTree>
    <p:extLst>
      <p:ext uri="{BB962C8B-B14F-4D97-AF65-F5344CB8AC3E}">
        <p14:creationId xmlns:p14="http://schemas.microsoft.com/office/powerpoint/2010/main" val="85298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3476D8F-D4DE-4D2A-B4FD-31960045A91F}" type="slidenum">
              <a:rPr lang="zh-CN" altLang="en-US"/>
              <a:pPr>
                <a:defRPr/>
              </a:pPr>
              <a:t>72</a:t>
            </a:fld>
            <a:endParaRPr lang="en-US" altLang="zh-CN" dirty="0"/>
          </a:p>
        </p:txBody>
      </p:sp>
      <p:sp>
        <p:nvSpPr>
          <p:cNvPr id="17101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What is the BIG DEAL with flush?</a:t>
            </a:r>
            <a:br>
              <a:rPr lang="en-US" altLang="zh-CN" sz="3600" dirty="0">
                <a:ea typeface="SimSun" pitchFamily="2" charset="-122"/>
              </a:rPr>
            </a:br>
            <a:endParaRPr lang="en-US" altLang="zh-CN" sz="3600" dirty="0">
              <a:ea typeface="SimSun" pitchFamily="2" charset="-122"/>
            </a:endParaRPr>
          </a:p>
        </p:txBody>
      </p:sp>
      <p:sp>
        <p:nvSpPr>
          <p:cNvPr id="171012" name="Rectangle 3"/>
          <p:cNvSpPr>
            <a:spLocks noGrp="1" noChangeArrowheads="1"/>
          </p:cNvSpPr>
          <p:nvPr>
            <p:ph type="body" idx="1"/>
          </p:nvPr>
        </p:nvSpPr>
        <p:spPr>
          <a:xfrm>
            <a:off x="543696" y="1127125"/>
            <a:ext cx="11380573" cy="4819650"/>
          </a:xfrm>
          <a:noFill/>
        </p:spPr>
        <p:txBody>
          <a:bodyPr/>
          <a:lstStyle/>
          <a:p>
            <a:pPr eaLnBrk="1" hangingPunct="1">
              <a:lnSpc>
                <a:spcPct val="94000"/>
              </a:lnSpc>
            </a:pPr>
            <a:r>
              <a:rPr lang="en-US" altLang="zh-CN" dirty="0">
                <a:ea typeface="SimSun" pitchFamily="2" charset="-122"/>
              </a:rPr>
              <a:t>Compilers routinely reorder instructions implementing a program</a:t>
            </a:r>
          </a:p>
          <a:p>
            <a:pPr lvl="1" eaLnBrk="1" hangingPunct="1">
              <a:lnSpc>
                <a:spcPct val="94000"/>
              </a:lnSpc>
            </a:pPr>
            <a:r>
              <a:rPr lang="en-US" altLang="zh-CN" dirty="0">
                <a:ea typeface="SimSun" pitchFamily="2" charset="-122"/>
              </a:rPr>
              <a:t>Can better exploit the functional units, keep the machine busy, hide memory latencies, etc.</a:t>
            </a:r>
          </a:p>
          <a:p>
            <a:pPr eaLnBrk="1" hangingPunct="1">
              <a:lnSpc>
                <a:spcPct val="94000"/>
              </a:lnSpc>
            </a:pPr>
            <a:r>
              <a:rPr lang="en-US" altLang="zh-CN" dirty="0">
                <a:ea typeface="SimSun" pitchFamily="2" charset="-122"/>
              </a:rPr>
              <a:t>Compilers generally cannot move instructions:</a:t>
            </a:r>
          </a:p>
          <a:p>
            <a:pPr lvl="1" eaLnBrk="1" hangingPunct="1">
              <a:lnSpc>
                <a:spcPct val="94000"/>
              </a:lnSpc>
            </a:pPr>
            <a:r>
              <a:rPr lang="en-US" altLang="zh-CN" dirty="0">
                <a:ea typeface="SimSun" pitchFamily="2" charset="-122"/>
              </a:rPr>
              <a:t>Past a barrier</a:t>
            </a:r>
          </a:p>
          <a:p>
            <a:pPr lvl="1" eaLnBrk="1" hangingPunct="1">
              <a:lnSpc>
                <a:spcPct val="94000"/>
              </a:lnSpc>
            </a:pPr>
            <a:r>
              <a:rPr lang="en-US" altLang="zh-CN" dirty="0">
                <a:ea typeface="SimSun" pitchFamily="2" charset="-122"/>
              </a:rPr>
              <a:t>Past a flush on all variables</a:t>
            </a:r>
          </a:p>
          <a:p>
            <a:pPr eaLnBrk="1" hangingPunct="1">
              <a:lnSpc>
                <a:spcPct val="94000"/>
              </a:lnSpc>
            </a:pPr>
            <a:r>
              <a:rPr lang="en-US" altLang="zh-CN" dirty="0">
                <a:ea typeface="SimSun" pitchFamily="2" charset="-122"/>
              </a:rPr>
              <a:t>But it can move them past a flush with a list of variables so long as those variables are not accessed</a:t>
            </a:r>
          </a:p>
          <a:p>
            <a:pPr eaLnBrk="1" hangingPunct="1">
              <a:lnSpc>
                <a:spcPct val="94000"/>
              </a:lnSpc>
            </a:pPr>
            <a:r>
              <a:rPr lang="en-US" altLang="zh-CN" dirty="0">
                <a:ea typeface="SimSun" pitchFamily="2" charset="-122"/>
              </a:rPr>
              <a:t>Keeping track of consistency when flushes are used can be confusing … especially if “flush(list)” is used.</a:t>
            </a:r>
          </a:p>
        </p:txBody>
      </p:sp>
      <p:sp>
        <p:nvSpPr>
          <p:cNvPr id="171013" name="Text Box 4"/>
          <p:cNvSpPr txBox="1">
            <a:spLocks noChangeArrowheads="1"/>
          </p:cNvSpPr>
          <p:nvPr/>
        </p:nvSpPr>
        <p:spPr bwMode="auto">
          <a:xfrm>
            <a:off x="1024582" y="5933373"/>
            <a:ext cx="9761836" cy="646331"/>
          </a:xfrm>
          <a:prstGeom prst="rect">
            <a:avLst/>
          </a:prstGeom>
          <a:solidFill>
            <a:srgbClr val="FFFFE7"/>
          </a:solidFill>
          <a:ln w="12700">
            <a:solidFill>
              <a:schemeClr val="tx1"/>
            </a:solidFill>
            <a:miter lim="800000"/>
            <a:headEnd type="none" w="sm" len="sm"/>
            <a:tailEnd type="none" w="sm" len="sm"/>
          </a:ln>
        </p:spPr>
        <p:txBody>
          <a:bodyPr wrap="square">
            <a:spAutoFit/>
          </a:bodyPr>
          <a:lstStyle/>
          <a:p>
            <a:pPr>
              <a:spcBef>
                <a:spcPct val="50000"/>
              </a:spcBef>
            </a:pPr>
            <a:r>
              <a:rPr lang="en-US" altLang="zh-CN" dirty="0">
                <a:latin typeface="Arial Unicode MS" pitchFamily="34" charset="-128"/>
              </a:rPr>
              <a:t>Warning: the flush operation (a strong flush) does not actually synchronize different threads. It just ensures that a thread</a:t>
            </a:r>
            <a:r>
              <a:rPr lang="en-US" altLang="zh-CN" dirty="0">
                <a:latin typeface="Arial" charset="0"/>
              </a:rPr>
              <a:t>’</a:t>
            </a:r>
            <a:r>
              <a:rPr lang="en-US" altLang="zh-CN" dirty="0">
                <a:latin typeface="Arial Unicode MS" pitchFamily="34" charset="-128"/>
              </a:rPr>
              <a:t>s variables are made consistent with main memory </a:t>
            </a:r>
          </a:p>
        </p:txBody>
      </p:sp>
    </p:spTree>
    <p:extLst>
      <p:ext uri="{BB962C8B-B14F-4D97-AF65-F5344CB8AC3E}">
        <p14:creationId xmlns:p14="http://schemas.microsoft.com/office/powerpoint/2010/main" val="3224738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58F780-475D-4B5F-B878-08E0773296C6}" type="slidenum">
              <a:rPr lang="zh-CN" altLang="en-US" smtClean="0"/>
              <a:pPr>
                <a:defRPr/>
              </a:pPr>
              <a:t>73</a:t>
            </a:fld>
            <a:endParaRPr lang="en-US" altLang="zh-CN"/>
          </a:p>
        </p:txBody>
      </p:sp>
      <p:sp>
        <p:nvSpPr>
          <p:cNvPr id="107523" name="Rectangle 2"/>
          <p:cNvSpPr>
            <a:spLocks noGrp="1" noChangeArrowheads="1"/>
          </p:cNvSpPr>
          <p:nvPr>
            <p:ph type="title"/>
          </p:nvPr>
        </p:nvSpPr>
        <p:spPr/>
        <p:txBody>
          <a:bodyPr/>
          <a:lstStyle/>
          <a:p>
            <a:r>
              <a:rPr lang="en-GB"/>
              <a:t>Flush and synchronization</a:t>
            </a:r>
            <a:endParaRPr lang="en-US"/>
          </a:p>
        </p:txBody>
      </p:sp>
      <p:sp>
        <p:nvSpPr>
          <p:cNvPr id="107524" name="Rectangle 3"/>
          <p:cNvSpPr>
            <a:spLocks noGrp="1" noChangeArrowheads="1"/>
          </p:cNvSpPr>
          <p:nvPr>
            <p:ph type="body" idx="1"/>
          </p:nvPr>
        </p:nvSpPr>
        <p:spPr>
          <a:xfrm>
            <a:off x="568411" y="1201749"/>
            <a:ext cx="9863107" cy="2835862"/>
          </a:xfrm>
        </p:spPr>
        <p:txBody>
          <a:bodyPr/>
          <a:lstStyle/>
          <a:p>
            <a:r>
              <a:rPr lang="en-GB" dirty="0"/>
              <a:t>A flush operation is implied by </a:t>
            </a:r>
            <a:r>
              <a:rPr lang="en-GB" dirty="0" err="1"/>
              <a:t>OpenMP</a:t>
            </a:r>
            <a:r>
              <a:rPr lang="en-GB" dirty="0"/>
              <a:t> synchronizations, e.g.,</a:t>
            </a:r>
          </a:p>
          <a:p>
            <a:pPr lvl="1"/>
            <a:r>
              <a:rPr lang="en-GB" dirty="0"/>
              <a:t>at entry/exit of parallel regions</a:t>
            </a:r>
          </a:p>
          <a:p>
            <a:pPr lvl="1"/>
            <a:r>
              <a:rPr lang="en-GB" dirty="0"/>
              <a:t>at implicit and explicit barriers</a:t>
            </a:r>
          </a:p>
          <a:p>
            <a:pPr lvl="1"/>
            <a:r>
              <a:rPr lang="en-GB" dirty="0"/>
              <a:t>at entry/exit of critical regions</a:t>
            </a:r>
          </a:p>
          <a:p>
            <a:pPr lvl="1">
              <a:buFont typeface="Wingdings" pitchFamily="2" charset="2"/>
              <a:buNone/>
            </a:pPr>
            <a:r>
              <a:rPr lang="en-GB" dirty="0"/>
              <a:t>….</a:t>
            </a:r>
          </a:p>
          <a:p>
            <a:pPr lvl="1">
              <a:buFont typeface="Wingdings" pitchFamily="2" charset="2"/>
              <a:buNone/>
            </a:pPr>
            <a:r>
              <a:rPr lang="en-GB" dirty="0"/>
              <a:t>(but not on entry to </a:t>
            </a:r>
            <a:r>
              <a:rPr lang="en-GB" dirty="0" err="1"/>
              <a:t>worksharing</a:t>
            </a:r>
            <a:r>
              <a:rPr lang="en-GB" dirty="0"/>
              <a:t> regions) </a:t>
            </a:r>
            <a:endParaRPr lang="en-US" dirty="0"/>
          </a:p>
        </p:txBody>
      </p:sp>
      <p:sp>
        <p:nvSpPr>
          <p:cNvPr id="2" name="TextBox 1"/>
          <p:cNvSpPr txBox="1"/>
          <p:nvPr/>
        </p:nvSpPr>
        <p:spPr>
          <a:xfrm>
            <a:off x="1218961" y="4471862"/>
            <a:ext cx="9986675" cy="1754326"/>
          </a:xfrm>
          <a:prstGeom prst="rect">
            <a:avLst/>
          </a:prstGeom>
          <a:solidFill>
            <a:srgbClr val="FFFFE7"/>
          </a:solidFill>
          <a:ln>
            <a:solidFill>
              <a:srgbClr val="0070C0"/>
            </a:solidFill>
          </a:ln>
        </p:spPr>
        <p:txBody>
          <a:bodyPr wrap="square" rtlCol="0">
            <a:spAutoFit/>
          </a:bodyPr>
          <a:lstStyle/>
          <a:p>
            <a:pPr algn="ctr"/>
            <a:r>
              <a:rPr lang="en-US" dirty="0"/>
              <a:t>WARNING:</a:t>
            </a:r>
          </a:p>
          <a:p>
            <a:pPr algn="ctr"/>
            <a:r>
              <a:rPr lang="en-US" dirty="0"/>
              <a:t>If you find your self wanting to write code with explicit flushes, stop and get help.  It is very difficult to manage flushes on your own.  Even experts often get them wrong.</a:t>
            </a:r>
          </a:p>
          <a:p>
            <a:pPr algn="ctr"/>
            <a:endParaRPr lang="en-US" dirty="0"/>
          </a:p>
          <a:p>
            <a:pPr algn="ctr"/>
            <a:r>
              <a:rPr lang="en-US" dirty="0"/>
              <a:t>This is why we defined </a:t>
            </a:r>
            <a:r>
              <a:rPr lang="en-US" dirty="0" err="1"/>
              <a:t>OpenMP</a:t>
            </a:r>
            <a:r>
              <a:rPr lang="en-US" dirty="0"/>
              <a:t> constructs to automatically apply flushes most places where you really need them. </a:t>
            </a:r>
          </a:p>
        </p:txBody>
      </p:sp>
    </p:spTree>
    <p:extLst>
      <p:ext uri="{BB962C8B-B14F-4D97-AF65-F5344CB8AC3E}">
        <p14:creationId xmlns:p14="http://schemas.microsoft.com/office/powerpoint/2010/main" val="10444627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74</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3322559"/>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7986819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75</a:t>
            </a:fld>
            <a:endParaRPr lang="en-US" altLang="zh-CN"/>
          </a:p>
        </p:txBody>
      </p:sp>
      <p:sp>
        <p:nvSpPr>
          <p:cNvPr id="101379" name="Rectangle 2"/>
          <p:cNvSpPr>
            <a:spLocks noGrp="1" noChangeArrowheads="1"/>
          </p:cNvSpPr>
          <p:nvPr>
            <p:ph type="title"/>
          </p:nvPr>
        </p:nvSpPr>
        <p:spPr/>
        <p:txBody>
          <a:bodyPr/>
          <a:lstStyle/>
          <a:p>
            <a:pPr eaLnBrk="1" hangingPunct="1"/>
            <a:r>
              <a:rPr lang="en-US" sz="3600" dirty="0"/>
              <a:t>Irregular parallelism</a:t>
            </a:r>
          </a:p>
        </p:txBody>
      </p:sp>
      <p:sp>
        <p:nvSpPr>
          <p:cNvPr id="101380" name="Rectangle 3"/>
          <p:cNvSpPr>
            <a:spLocks noGrp="1" noChangeArrowheads="1"/>
          </p:cNvSpPr>
          <p:nvPr>
            <p:ph type="body" idx="1"/>
          </p:nvPr>
        </p:nvSpPr>
        <p:spPr>
          <a:xfrm>
            <a:off x="469557" y="989876"/>
            <a:ext cx="9975976" cy="2355491"/>
          </a:xfrm>
        </p:spPr>
        <p:txBody>
          <a:bodyPr/>
          <a:lstStyle/>
          <a:p>
            <a:pPr eaLnBrk="1" hangingPunct="1"/>
            <a:r>
              <a:rPr lang="en-US" dirty="0"/>
              <a:t>Let’s call a problem “irregular” when one or both of the following hold:</a:t>
            </a:r>
          </a:p>
          <a:p>
            <a:pPr lvl="1" eaLnBrk="1" hangingPunct="1"/>
            <a:r>
              <a:rPr lang="en-US" dirty="0"/>
              <a:t>Data Structures are sparse</a:t>
            </a:r>
            <a:endParaRPr lang="en-US" b="1" dirty="0">
              <a:solidFill>
                <a:srgbClr val="C00000"/>
              </a:solidFill>
            </a:endParaRPr>
          </a:p>
          <a:p>
            <a:pPr lvl="1" eaLnBrk="1" hangingPunct="1"/>
            <a:r>
              <a:rPr lang="en-US" dirty="0"/>
              <a:t>Control structures are not basic for-loops</a:t>
            </a:r>
          </a:p>
          <a:p>
            <a:pPr lvl="1" eaLnBrk="1" hangingPunct="1"/>
            <a:endParaRPr lang="en-US" dirty="0"/>
          </a:p>
          <a:p>
            <a:pPr eaLnBrk="1" hangingPunct="1"/>
            <a:r>
              <a:rPr lang="en-US" dirty="0"/>
              <a:t>Example: Traversing Linked lists:</a:t>
            </a:r>
          </a:p>
          <a:p>
            <a:pPr marL="0" indent="0" eaLnBrk="1" hangingPunct="1">
              <a:buNone/>
            </a:pPr>
            <a:endParaRPr lang="en-US" dirty="0"/>
          </a:p>
        </p:txBody>
      </p:sp>
      <p:sp>
        <p:nvSpPr>
          <p:cNvPr id="6" name="Rectangle 3">
            <a:extLst>
              <a:ext uri="{FF2B5EF4-FFF2-40B4-BE49-F238E27FC236}">
                <a16:creationId xmlns:a16="http://schemas.microsoft.com/office/drawing/2014/main" id="{60A66F9E-4067-304D-A600-D61284C53018}"/>
              </a:ext>
            </a:extLst>
          </p:cNvPr>
          <p:cNvSpPr txBox="1">
            <a:spLocks noChangeArrowheads="1"/>
          </p:cNvSpPr>
          <p:nvPr/>
        </p:nvSpPr>
        <p:spPr bwMode="auto">
          <a:xfrm>
            <a:off x="469557" y="5916654"/>
            <a:ext cx="11170508" cy="9413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Using what we’ve learned so far, traversing a linked list in parallel using OpenMP is difficult.</a:t>
            </a:r>
          </a:p>
          <a:p>
            <a:pPr marL="0" indent="0" eaLnBrk="1" hangingPunct="1">
              <a:buNone/>
            </a:pPr>
            <a:endParaRPr lang="en-US" kern="0" dirty="0"/>
          </a:p>
        </p:txBody>
      </p:sp>
      <p:sp>
        <p:nvSpPr>
          <p:cNvPr id="8" name="Rectangle 3">
            <a:extLst>
              <a:ext uri="{FF2B5EF4-FFF2-40B4-BE49-F238E27FC236}">
                <a16:creationId xmlns:a16="http://schemas.microsoft.com/office/drawing/2014/main" id="{543DC40F-ACE5-C141-B6CD-913E9364F392}"/>
              </a:ext>
            </a:extLst>
          </p:cNvPr>
          <p:cNvSpPr>
            <a:spLocks noChangeArrowheads="1"/>
          </p:cNvSpPr>
          <p:nvPr/>
        </p:nvSpPr>
        <p:spPr bwMode="auto">
          <a:xfrm>
            <a:off x="3372975" y="3476898"/>
            <a:ext cx="3349101" cy="1938992"/>
          </a:xfrm>
          <a:prstGeom prst="rect">
            <a:avLst/>
          </a:prstGeom>
          <a:solidFill>
            <a:srgbClr val="EAF3FC"/>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 = </a:t>
            </a:r>
            <a:r>
              <a:rPr lang="en-US" altLang="en-US" dirty="0" err="1">
                <a:latin typeface="Courier New" panose="02070309020205020404" pitchFamily="49" charset="0"/>
                <a:ea typeface="SimSun" panose="02010600030101010101" pitchFamily="2" charset="-122"/>
              </a:rPr>
              <a:t>listhead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while (p) { </a:t>
            </a:r>
          </a:p>
          <a:p>
            <a:pPr algn="l" eaLnBrk="1" hangingPunct="1"/>
            <a:r>
              <a:rPr lang="en-US" altLang="en-US" dirty="0">
                <a:latin typeface="Courier New" panose="02070309020205020404" pitchFamily="49" charset="0"/>
                <a:ea typeface="SimSun" panose="02010600030101010101" pitchFamily="2" charset="-122"/>
              </a:rPr>
              <a:t>  process(p);</a:t>
            </a:r>
          </a:p>
          <a:p>
            <a:pPr algn="l" eaLnBrk="1" hangingPunct="1"/>
            <a:r>
              <a:rPr lang="en-US" altLang="en-US" dirty="0">
                <a:latin typeface="Courier New" panose="02070309020205020404" pitchFamily="49" charset="0"/>
                <a:ea typeface="SimSun" panose="02010600030101010101" pitchFamily="2" charset="-122"/>
              </a:rPr>
              <a:t>  p=p-&gt;next;</a:t>
            </a:r>
          </a:p>
          <a:p>
            <a:pPr algn="l" eaLnBrk="1" hangingPunct="1"/>
            <a:r>
              <a:rPr lang="en-US" altLang="en-US" dirty="0">
                <a:latin typeface="Courier New" panose="02070309020205020404" pitchFamily="49" charset="0"/>
                <a:ea typeface="SimSun" panose="02010600030101010101" pitchFamily="2" charset="-122"/>
              </a:rPr>
              <a:t>} </a:t>
            </a:r>
          </a:p>
        </p:txBody>
      </p:sp>
    </p:spTree>
    <p:extLst>
      <p:ext uri="{BB962C8B-B14F-4D97-AF65-F5344CB8AC3E}">
        <p14:creationId xmlns:p14="http://schemas.microsoft.com/office/powerpoint/2010/main" val="87026821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76</a:t>
            </a:fld>
            <a:endParaRPr lang="en-US" altLang="zh-CN"/>
          </a:p>
        </p:txBody>
      </p:sp>
      <p:sp>
        <p:nvSpPr>
          <p:cNvPr id="101379" name="Rectangle 2"/>
          <p:cNvSpPr>
            <a:spLocks noGrp="1" noChangeArrowheads="1"/>
          </p:cNvSpPr>
          <p:nvPr>
            <p:ph type="title"/>
          </p:nvPr>
        </p:nvSpPr>
        <p:spPr/>
        <p:txBody>
          <a:bodyPr/>
          <a:lstStyle/>
          <a:p>
            <a:pPr eaLnBrk="1" hangingPunct="1"/>
            <a:r>
              <a:rPr lang="en-US" sz="3600" dirty="0"/>
              <a:t>Exercise: traversing linked lists  </a:t>
            </a:r>
          </a:p>
        </p:txBody>
      </p:sp>
      <p:sp>
        <p:nvSpPr>
          <p:cNvPr id="101380" name="Rectangle 3"/>
          <p:cNvSpPr>
            <a:spLocks noGrp="1" noChangeArrowheads="1"/>
          </p:cNvSpPr>
          <p:nvPr>
            <p:ph type="body" idx="1"/>
          </p:nvPr>
        </p:nvSpPr>
        <p:spPr>
          <a:xfrm>
            <a:off x="432486" y="929032"/>
            <a:ext cx="10983384" cy="5928968"/>
          </a:xfrm>
        </p:spPr>
        <p:txBody>
          <a:bodyPr/>
          <a:lstStyle/>
          <a:p>
            <a:pPr eaLnBrk="1" hangingPunct="1"/>
            <a:r>
              <a:rPr lang="en-US" dirty="0"/>
              <a:t>Consider the program </a:t>
            </a:r>
            <a:r>
              <a:rPr lang="en-US" dirty="0" err="1"/>
              <a:t>linked.c</a:t>
            </a:r>
            <a:endParaRPr lang="en-US" dirty="0"/>
          </a:p>
          <a:p>
            <a:pPr lvl="1" eaLnBrk="1" hangingPunct="1"/>
            <a:r>
              <a:rPr lang="en-US" dirty="0"/>
              <a:t>Traverses a linked list computing a sequence of Fibonacci numbers at each node.</a:t>
            </a:r>
          </a:p>
          <a:p>
            <a:pPr eaLnBrk="1" hangingPunct="1"/>
            <a:r>
              <a:rPr lang="en-US" dirty="0"/>
              <a:t>Parallelize this program selecting from the following list of constructs:</a:t>
            </a:r>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for</a:t>
            </a:r>
          </a:p>
          <a:p>
            <a:pPr marL="677862" lvl="2" indent="0" eaLnBrk="1" hangingPunct="1">
              <a:buNone/>
            </a:pPr>
            <a:r>
              <a:rPr lang="en-US" dirty="0"/>
              <a:t>#pragma </a:t>
            </a:r>
            <a:r>
              <a:rPr lang="en-US" dirty="0" err="1"/>
              <a:t>omp</a:t>
            </a:r>
            <a:r>
              <a:rPr lang="en-US" dirty="0"/>
              <a:t> parallel for</a:t>
            </a:r>
          </a:p>
          <a:p>
            <a:pPr marL="677862" lvl="2" indent="0" eaLnBrk="1" hangingPunct="1">
              <a:buNone/>
            </a:pPr>
            <a:r>
              <a:rPr lang="en-US" dirty="0"/>
              <a:t>#pragma </a:t>
            </a:r>
            <a:r>
              <a:rPr lang="en-US" dirty="0" err="1"/>
              <a:t>omp</a:t>
            </a:r>
            <a:r>
              <a:rPr lang="en-US" dirty="0"/>
              <a:t> for reduction(</a:t>
            </a:r>
            <a:r>
              <a:rPr lang="en-US" dirty="0" err="1"/>
              <a:t>op:list</a:t>
            </a:r>
            <a:r>
              <a:rPr lang="en-US" dirty="0"/>
              <a:t>)</a:t>
            </a:r>
          </a:p>
          <a:p>
            <a:pPr marL="677862" lvl="2" indent="0" eaLnBrk="1" hangingPunct="1">
              <a:buNone/>
            </a:pPr>
            <a:r>
              <a:rPr lang="en-US" dirty="0"/>
              <a:t>#pragma </a:t>
            </a:r>
            <a:r>
              <a:rPr lang="en-US" dirty="0" err="1"/>
              <a:t>omp</a:t>
            </a:r>
            <a:r>
              <a:rPr lang="en-US" dirty="0"/>
              <a:t> critical</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marL="677862" lvl="2" indent="0" eaLnBrk="1" hangingPunct="1">
              <a:buNone/>
            </a:pPr>
            <a:r>
              <a:rPr lang="en-US" dirty="0"/>
              <a:t>schedule(static[,chunk]) or schedule(dynamic[,chunk])</a:t>
            </a:r>
          </a:p>
          <a:p>
            <a:pPr marL="677862" lvl="2" indent="0" eaLnBrk="1" hangingPunct="1">
              <a:buNone/>
            </a:pPr>
            <a:r>
              <a:rPr lang="en-US" dirty="0"/>
              <a:t>private(), </a:t>
            </a:r>
            <a:r>
              <a:rPr lang="en-US" dirty="0" err="1"/>
              <a:t>firstprivate</a:t>
            </a:r>
            <a:r>
              <a:rPr lang="en-US" dirty="0"/>
              <a:t>(), default(none)</a:t>
            </a:r>
          </a:p>
        </p:txBody>
      </p:sp>
      <p:sp>
        <p:nvSpPr>
          <p:cNvPr id="7" name="Rectangle 3">
            <a:extLst>
              <a:ext uri="{FF2B5EF4-FFF2-40B4-BE49-F238E27FC236}">
                <a16:creationId xmlns:a16="http://schemas.microsoft.com/office/drawing/2014/main" id="{67694472-0690-FC48-AB09-64621989C591}"/>
              </a:ext>
            </a:extLst>
          </p:cNvPr>
          <p:cNvSpPr txBox="1">
            <a:spLocks noChangeArrowheads="1"/>
          </p:cNvSpPr>
          <p:nvPr/>
        </p:nvSpPr>
        <p:spPr bwMode="auto">
          <a:xfrm>
            <a:off x="1918454" y="6151443"/>
            <a:ext cx="8451904" cy="8035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kern="0" dirty="0"/>
              <a:t>Hint: Just worry about the while loop that is timed inside main().  You don’t need to make any changes to the “list functions”</a:t>
            </a:r>
          </a:p>
        </p:txBody>
      </p:sp>
    </p:spTree>
    <p:extLst>
      <p:ext uri="{BB962C8B-B14F-4D97-AF65-F5344CB8AC3E}">
        <p14:creationId xmlns:p14="http://schemas.microsoft.com/office/powerpoint/2010/main" val="314733277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fld id="{611FE75E-5AEE-40E5-BCF0-63668B49A8E6}" type="slidenum">
              <a:rPr lang="zh-CN" altLang="en-US"/>
              <a:pPr>
                <a:defRPr/>
              </a:pPr>
              <a:t>77</a:t>
            </a:fld>
            <a:endParaRPr lang="en-US" altLang="zh-CN"/>
          </a:p>
        </p:txBody>
      </p:sp>
      <p:sp>
        <p:nvSpPr>
          <p:cNvPr id="147459" name="Rectangle 2"/>
          <p:cNvSpPr>
            <a:spLocks noGrp="1" noChangeArrowheads="1"/>
          </p:cNvSpPr>
          <p:nvPr>
            <p:ph type="title"/>
          </p:nvPr>
        </p:nvSpPr>
        <p:spPr>
          <a:xfrm>
            <a:off x="205002" y="107950"/>
            <a:ext cx="8496300" cy="469900"/>
          </a:xfrm>
        </p:spPr>
        <p:txBody>
          <a:bodyPr/>
          <a:lstStyle/>
          <a:p>
            <a:pPr eaLnBrk="1" hangingPunct="1"/>
            <a:r>
              <a:rPr lang="en-US" sz="3600" dirty="0"/>
              <a:t>Linked lists with OpenMP </a:t>
            </a:r>
            <a:r>
              <a:rPr lang="en-US" sz="2800" dirty="0"/>
              <a:t>(without tasks)</a:t>
            </a:r>
          </a:p>
        </p:txBody>
      </p:sp>
      <p:sp>
        <p:nvSpPr>
          <p:cNvPr id="147460" name="Rectangle 3"/>
          <p:cNvSpPr>
            <a:spLocks noGrp="1" noChangeArrowheads="1"/>
          </p:cNvSpPr>
          <p:nvPr>
            <p:ph type="body" idx="1"/>
          </p:nvPr>
        </p:nvSpPr>
        <p:spPr>
          <a:xfrm>
            <a:off x="1838325" y="700154"/>
            <a:ext cx="8515350" cy="361950"/>
          </a:xfrm>
        </p:spPr>
        <p:txBody>
          <a:bodyPr/>
          <a:lstStyle/>
          <a:p>
            <a:pPr eaLnBrk="1" hangingPunct="1">
              <a:lnSpc>
                <a:spcPct val="83000"/>
              </a:lnSpc>
            </a:pPr>
            <a:r>
              <a:rPr lang="en-US" sz="2000" dirty="0"/>
              <a:t>See the file solutions/</a:t>
            </a:r>
            <a:r>
              <a:rPr lang="en-US" sz="2000" dirty="0" err="1"/>
              <a:t>linked_notasks.c</a:t>
            </a:r>
            <a:endParaRPr lang="en-US" sz="2000" dirty="0"/>
          </a:p>
        </p:txBody>
      </p:sp>
      <p:sp>
        <p:nvSpPr>
          <p:cNvPr id="147461" name="Rectangle 4"/>
          <p:cNvSpPr>
            <a:spLocks noChangeArrowheads="1"/>
          </p:cNvSpPr>
          <p:nvPr/>
        </p:nvSpPr>
        <p:spPr bwMode="auto">
          <a:xfrm>
            <a:off x="370702" y="1073150"/>
            <a:ext cx="7006281" cy="4603750"/>
          </a:xfrm>
          <a:prstGeom prst="rect">
            <a:avLst/>
          </a:prstGeom>
          <a:solidFill>
            <a:srgbClr val="F7FDFF"/>
          </a:solid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pPr>
            <a:r>
              <a:rPr lang="en-US" sz="1600" dirty="0">
                <a:solidFill>
                  <a:srgbClr val="FFFFFF"/>
                </a:solidFill>
                <a:latin typeface="Arial" charset="0"/>
              </a:rPr>
              <a:t> </a:t>
            </a:r>
            <a:r>
              <a:rPr lang="en-US" sz="1600" dirty="0">
                <a:latin typeface="Arial" charset="0"/>
              </a:rPr>
              <a:t>while (p != NULL) {</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count++;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struct node *parr = (struct node*) malloc(count*</a:t>
            </a:r>
            <a:r>
              <a:rPr lang="en-US" sz="1600" dirty="0" err="1">
                <a:latin typeface="Arial" charset="0"/>
              </a:rPr>
              <a:t>sizeof</a:t>
            </a:r>
            <a:r>
              <a:rPr lang="en-US" sz="1600" dirty="0">
                <a:latin typeface="Arial" charset="0"/>
              </a:rPr>
              <a:t>(struct node));</a:t>
            </a:r>
          </a:p>
          <a:p>
            <a:pPr marL="285750" indent="-285750">
              <a:lnSpc>
                <a:spcPct val="93000"/>
              </a:lnSpc>
              <a:spcBef>
                <a:spcPct val="30000"/>
              </a:spcBef>
              <a:buClr>
                <a:schemeClr val="tx2"/>
              </a:buClr>
              <a:buSzPct val="75000"/>
            </a:pPr>
            <a:r>
              <a:rPr lang="en-US" sz="1600" dirty="0">
                <a:latin typeface="Arial" charset="0"/>
              </a:rPr>
              <a:t> p = head;</a:t>
            </a:r>
          </a:p>
          <a:p>
            <a:pPr marL="285750" indent="-285750">
              <a:lnSpc>
                <a:spcPct val="93000"/>
              </a:lnSpc>
              <a:spcBef>
                <a:spcPct val="30000"/>
              </a:spcBef>
              <a:buClr>
                <a:schemeClr val="tx2"/>
              </a:buClr>
              <a:buSzPct val="75000"/>
            </a:pPr>
            <a:r>
              <a:rPr lang="en-US" sz="1600" dirty="0">
                <a:latin typeface="Arial" charset="0"/>
              </a:rPr>
              <a:t> for(i=0; i&lt;count; i++) {</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parr</a:t>
            </a:r>
            <a:r>
              <a:rPr lang="en-US" sz="1600" dirty="0">
                <a:latin typeface="Arial" charset="0"/>
              </a:rPr>
              <a:t>[i] = p;</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parallel </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for schedule(static,1)</a:t>
            </a:r>
          </a:p>
          <a:p>
            <a:pPr marL="285750" indent="-285750">
              <a:lnSpc>
                <a:spcPct val="93000"/>
              </a:lnSpc>
              <a:spcBef>
                <a:spcPct val="30000"/>
              </a:spcBef>
              <a:buClr>
                <a:schemeClr val="tx2"/>
              </a:buClr>
              <a:buSzPct val="75000"/>
            </a:pPr>
            <a:r>
              <a:rPr lang="en-US" sz="1600" dirty="0">
                <a:latin typeface="Arial" charset="0"/>
              </a:rPr>
              <a:t>      for(i=0; i&lt;count; i++)</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processwork</a:t>
            </a:r>
            <a:r>
              <a:rPr lang="en-US" sz="1600" dirty="0">
                <a:latin typeface="Arial" charset="0"/>
              </a:rPr>
              <a:t>(</a:t>
            </a:r>
            <a:r>
              <a:rPr lang="en-US" sz="1600" dirty="0" err="1">
                <a:latin typeface="Arial" charset="0"/>
              </a:rPr>
              <a:t>parr</a:t>
            </a:r>
            <a:r>
              <a:rPr lang="en-US" sz="1600" dirty="0">
                <a:latin typeface="Arial" charset="0"/>
              </a:rPr>
              <a:t>[i]);</a:t>
            </a:r>
          </a:p>
          <a:p>
            <a:pPr marL="285750" indent="-285750">
              <a:lnSpc>
                <a:spcPct val="93000"/>
              </a:lnSpc>
              <a:spcBef>
                <a:spcPct val="30000"/>
              </a:spcBef>
              <a:buClr>
                <a:schemeClr val="tx2"/>
              </a:buClr>
              <a:buSzPct val="75000"/>
            </a:pPr>
            <a:r>
              <a:rPr lang="en-US" sz="1600" dirty="0">
                <a:latin typeface="Arial" charset="0"/>
              </a:rPr>
              <a:t> }</a:t>
            </a:r>
          </a:p>
        </p:txBody>
      </p:sp>
      <p:sp>
        <p:nvSpPr>
          <p:cNvPr id="147462" name="Text Box 5"/>
          <p:cNvSpPr txBox="1">
            <a:spLocks noChangeArrowheads="1"/>
          </p:cNvSpPr>
          <p:nvPr/>
        </p:nvSpPr>
        <p:spPr bwMode="auto">
          <a:xfrm>
            <a:off x="5775325" y="13970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Count number of items in the linked list</a:t>
            </a:r>
          </a:p>
        </p:txBody>
      </p:sp>
      <p:sp>
        <p:nvSpPr>
          <p:cNvPr id="147463" name="Text Box 6"/>
          <p:cNvSpPr txBox="1">
            <a:spLocks noChangeArrowheads="1"/>
          </p:cNvSpPr>
          <p:nvPr/>
        </p:nvSpPr>
        <p:spPr bwMode="auto">
          <a:xfrm>
            <a:off x="5775325" y="3035300"/>
            <a:ext cx="43688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Copy pointer to each node into an array</a:t>
            </a:r>
          </a:p>
        </p:txBody>
      </p:sp>
      <p:sp>
        <p:nvSpPr>
          <p:cNvPr id="147464" name="Text Box 7"/>
          <p:cNvSpPr txBox="1">
            <a:spLocks noChangeArrowheads="1"/>
          </p:cNvSpPr>
          <p:nvPr/>
        </p:nvSpPr>
        <p:spPr bwMode="auto">
          <a:xfrm>
            <a:off x="5775325" y="46736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Process nodes in parallel with a for loop</a:t>
            </a:r>
          </a:p>
        </p:txBody>
      </p:sp>
      <p:sp>
        <p:nvSpPr>
          <p:cNvPr id="147483" name="Text Box 26"/>
          <p:cNvSpPr txBox="1">
            <a:spLocks noChangeArrowheads="1"/>
          </p:cNvSpPr>
          <p:nvPr/>
        </p:nvSpPr>
        <p:spPr bwMode="auto">
          <a:xfrm>
            <a:off x="2057400" y="6553200"/>
            <a:ext cx="7543800" cy="304800"/>
          </a:xfrm>
          <a:prstGeom prst="rect">
            <a:avLst/>
          </a:prstGeom>
          <a:noFill/>
          <a:ln w="12700">
            <a:noFill/>
            <a:miter lim="800000"/>
            <a:headEnd type="none" w="sm" len="sm"/>
            <a:tailEnd type="none" w="sm" len="sm"/>
          </a:ln>
        </p:spPr>
        <p:txBody>
          <a:bodyPr>
            <a:spAutoFit/>
          </a:bodyPr>
          <a:lstStyle/>
          <a:p>
            <a:pPr algn="l">
              <a:spcBef>
                <a:spcPct val="50000"/>
              </a:spcBef>
            </a:pPr>
            <a:r>
              <a:rPr lang="en-US" sz="1400">
                <a:latin typeface="Arial Unicode MS" pitchFamily="34" charset="-128"/>
              </a:rPr>
              <a:t>Results on an Intel dual core 1.83 GHz CPU,   Intel IA-32  compiler 10.1 build 2</a:t>
            </a:r>
          </a:p>
        </p:txBody>
      </p:sp>
      <p:graphicFrame>
        <p:nvGraphicFramePr>
          <p:cNvPr id="11" name="Group 8">
            <a:extLst>
              <a:ext uri="{FF2B5EF4-FFF2-40B4-BE49-F238E27FC236}">
                <a16:creationId xmlns:a16="http://schemas.microsoft.com/office/drawing/2014/main" id="{A2A42B9D-FEE3-5441-AC64-98878A0BBFD5}"/>
              </a:ext>
            </a:extLst>
          </p:cNvPr>
          <p:cNvGraphicFramePr>
            <a:graphicFrameLocks noGrp="1"/>
          </p:cNvGraphicFramePr>
          <p:nvPr/>
        </p:nvGraphicFramePr>
        <p:xfrm>
          <a:off x="5901965" y="5126360"/>
          <a:ext cx="4267560" cy="1372998"/>
        </p:xfrm>
        <a:graphic>
          <a:graphicData uri="http://schemas.openxmlformats.org/drawingml/2006/table">
            <a:tbl>
              <a:tblPr/>
              <a:tblGrid>
                <a:gridCol w="1203849">
                  <a:extLst>
                    <a:ext uri="{9D8B030D-6E8A-4147-A177-3AD203B41FA5}">
                      <a16:colId xmlns:a16="http://schemas.microsoft.com/office/drawing/2014/main" val="20000"/>
                    </a:ext>
                  </a:extLst>
                </a:gridCol>
                <a:gridCol w="1706252">
                  <a:extLst>
                    <a:ext uri="{9D8B030D-6E8A-4147-A177-3AD203B41FA5}">
                      <a16:colId xmlns:a16="http://schemas.microsoft.com/office/drawing/2014/main" val="20001"/>
                    </a:ext>
                  </a:extLst>
                </a:gridCol>
                <a:gridCol w="1357459">
                  <a:extLst>
                    <a:ext uri="{9D8B030D-6E8A-4147-A177-3AD203B41FA5}">
                      <a16:colId xmlns:a16="http://schemas.microsoft.com/office/drawing/2014/main" val="20002"/>
                    </a:ext>
                  </a:extLst>
                </a:gridCol>
              </a:tblGrid>
              <a:tr h="316012">
                <a:tc rowSpan="2">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Schedule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h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225377072"/>
                  </a:ext>
                </a:extLst>
              </a:tr>
              <a:tr h="290044">
                <a:tc v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Default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Static,1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48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45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1"/>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39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28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273011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fld id="{611FE75E-5AEE-40E5-BCF0-63668B49A8E6}" type="slidenum">
              <a:rPr lang="zh-CN" altLang="en-US"/>
              <a:pPr>
                <a:defRPr/>
              </a:pPr>
              <a:t>78</a:t>
            </a:fld>
            <a:endParaRPr lang="en-US" altLang="zh-CN"/>
          </a:p>
        </p:txBody>
      </p:sp>
      <p:sp>
        <p:nvSpPr>
          <p:cNvPr id="147459" name="Rectangle 2"/>
          <p:cNvSpPr>
            <a:spLocks noGrp="1" noChangeArrowheads="1"/>
          </p:cNvSpPr>
          <p:nvPr>
            <p:ph type="title"/>
          </p:nvPr>
        </p:nvSpPr>
        <p:spPr>
          <a:xfrm>
            <a:off x="205002" y="107950"/>
            <a:ext cx="8496300" cy="469900"/>
          </a:xfrm>
        </p:spPr>
        <p:txBody>
          <a:bodyPr/>
          <a:lstStyle/>
          <a:p>
            <a:pPr eaLnBrk="1" hangingPunct="1"/>
            <a:r>
              <a:rPr lang="en-US" sz="3600" dirty="0"/>
              <a:t>Linked lists with OpenMP </a:t>
            </a:r>
            <a:r>
              <a:rPr lang="en-US" sz="2800" dirty="0"/>
              <a:t>(without tasks)</a:t>
            </a:r>
          </a:p>
        </p:txBody>
      </p:sp>
      <p:sp>
        <p:nvSpPr>
          <p:cNvPr id="147460" name="Rectangle 3"/>
          <p:cNvSpPr>
            <a:spLocks noGrp="1" noChangeArrowheads="1"/>
          </p:cNvSpPr>
          <p:nvPr>
            <p:ph type="body" idx="1"/>
          </p:nvPr>
        </p:nvSpPr>
        <p:spPr>
          <a:xfrm>
            <a:off x="1838325" y="700154"/>
            <a:ext cx="8515350" cy="361950"/>
          </a:xfrm>
        </p:spPr>
        <p:txBody>
          <a:bodyPr/>
          <a:lstStyle/>
          <a:p>
            <a:pPr eaLnBrk="1" hangingPunct="1">
              <a:lnSpc>
                <a:spcPct val="83000"/>
              </a:lnSpc>
            </a:pPr>
            <a:r>
              <a:rPr lang="en-US" sz="2000" dirty="0"/>
              <a:t>See the file solutions/</a:t>
            </a:r>
            <a:r>
              <a:rPr lang="en-US" sz="2000" dirty="0" err="1"/>
              <a:t>linked_notasks.c</a:t>
            </a:r>
            <a:endParaRPr lang="en-US" sz="2000" dirty="0"/>
          </a:p>
        </p:txBody>
      </p:sp>
      <p:sp>
        <p:nvSpPr>
          <p:cNvPr id="147461" name="Rectangle 4"/>
          <p:cNvSpPr>
            <a:spLocks noChangeArrowheads="1"/>
          </p:cNvSpPr>
          <p:nvPr/>
        </p:nvSpPr>
        <p:spPr bwMode="auto">
          <a:xfrm>
            <a:off x="370702" y="1073150"/>
            <a:ext cx="7006281" cy="4603750"/>
          </a:xfrm>
          <a:prstGeom prst="rect">
            <a:avLst/>
          </a:prstGeom>
          <a:solidFill>
            <a:srgbClr val="F7FDFF"/>
          </a:solid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pPr>
            <a:r>
              <a:rPr lang="en-US" sz="1600" dirty="0">
                <a:solidFill>
                  <a:srgbClr val="FFFFFF"/>
                </a:solidFill>
                <a:latin typeface="Arial" charset="0"/>
              </a:rPr>
              <a:t> </a:t>
            </a:r>
            <a:r>
              <a:rPr lang="en-US" sz="1600" dirty="0">
                <a:latin typeface="Arial" charset="0"/>
              </a:rPr>
              <a:t>while (p != NULL) {</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count++;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struct node *parr = (struct node*) malloc(count*</a:t>
            </a:r>
            <a:r>
              <a:rPr lang="en-US" sz="1600" dirty="0" err="1">
                <a:latin typeface="Arial" charset="0"/>
              </a:rPr>
              <a:t>sizeof</a:t>
            </a:r>
            <a:r>
              <a:rPr lang="en-US" sz="1600" dirty="0">
                <a:latin typeface="Arial" charset="0"/>
              </a:rPr>
              <a:t>(struct node));</a:t>
            </a:r>
          </a:p>
          <a:p>
            <a:pPr marL="285750" indent="-285750">
              <a:lnSpc>
                <a:spcPct val="93000"/>
              </a:lnSpc>
              <a:spcBef>
                <a:spcPct val="30000"/>
              </a:spcBef>
              <a:buClr>
                <a:schemeClr val="tx2"/>
              </a:buClr>
              <a:buSzPct val="75000"/>
            </a:pPr>
            <a:r>
              <a:rPr lang="en-US" sz="1600" dirty="0">
                <a:latin typeface="Arial" charset="0"/>
              </a:rPr>
              <a:t> p = head;</a:t>
            </a:r>
          </a:p>
          <a:p>
            <a:pPr marL="285750" indent="-285750">
              <a:lnSpc>
                <a:spcPct val="93000"/>
              </a:lnSpc>
              <a:spcBef>
                <a:spcPct val="30000"/>
              </a:spcBef>
              <a:buClr>
                <a:schemeClr val="tx2"/>
              </a:buClr>
              <a:buSzPct val="75000"/>
            </a:pPr>
            <a:r>
              <a:rPr lang="en-US" sz="1600" dirty="0">
                <a:latin typeface="Arial" charset="0"/>
              </a:rPr>
              <a:t> for(i=0; i&lt;count; i++) {</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parr</a:t>
            </a:r>
            <a:r>
              <a:rPr lang="en-US" sz="1600" dirty="0">
                <a:latin typeface="Arial" charset="0"/>
              </a:rPr>
              <a:t>[i] = p;</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parallel </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for schedule(static,1)</a:t>
            </a:r>
          </a:p>
          <a:p>
            <a:pPr marL="285750" indent="-285750">
              <a:lnSpc>
                <a:spcPct val="93000"/>
              </a:lnSpc>
              <a:spcBef>
                <a:spcPct val="30000"/>
              </a:spcBef>
              <a:buClr>
                <a:schemeClr val="tx2"/>
              </a:buClr>
              <a:buSzPct val="75000"/>
            </a:pPr>
            <a:r>
              <a:rPr lang="en-US" sz="1600" dirty="0">
                <a:latin typeface="Arial" charset="0"/>
              </a:rPr>
              <a:t>      for(i=0; i&lt;count; i++)</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processwork</a:t>
            </a:r>
            <a:r>
              <a:rPr lang="en-US" sz="1600" dirty="0">
                <a:latin typeface="Arial" charset="0"/>
              </a:rPr>
              <a:t>(</a:t>
            </a:r>
            <a:r>
              <a:rPr lang="en-US" sz="1600" dirty="0" err="1">
                <a:latin typeface="Arial" charset="0"/>
              </a:rPr>
              <a:t>parr</a:t>
            </a:r>
            <a:r>
              <a:rPr lang="en-US" sz="1600" dirty="0">
                <a:latin typeface="Arial" charset="0"/>
              </a:rPr>
              <a:t>[i]);</a:t>
            </a:r>
          </a:p>
          <a:p>
            <a:pPr marL="285750" indent="-285750">
              <a:lnSpc>
                <a:spcPct val="93000"/>
              </a:lnSpc>
              <a:spcBef>
                <a:spcPct val="30000"/>
              </a:spcBef>
              <a:buClr>
                <a:schemeClr val="tx2"/>
              </a:buClr>
              <a:buSzPct val="75000"/>
            </a:pPr>
            <a:r>
              <a:rPr lang="en-US" sz="1600" dirty="0">
                <a:latin typeface="Arial" charset="0"/>
              </a:rPr>
              <a:t> }</a:t>
            </a:r>
          </a:p>
        </p:txBody>
      </p:sp>
      <p:sp>
        <p:nvSpPr>
          <p:cNvPr id="147462" name="Text Box 5"/>
          <p:cNvSpPr txBox="1">
            <a:spLocks noChangeArrowheads="1"/>
          </p:cNvSpPr>
          <p:nvPr/>
        </p:nvSpPr>
        <p:spPr bwMode="auto">
          <a:xfrm>
            <a:off x="5775325" y="13970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Count number of items in the linked list</a:t>
            </a:r>
          </a:p>
        </p:txBody>
      </p:sp>
      <p:sp>
        <p:nvSpPr>
          <p:cNvPr id="147463" name="Text Box 6"/>
          <p:cNvSpPr txBox="1">
            <a:spLocks noChangeArrowheads="1"/>
          </p:cNvSpPr>
          <p:nvPr/>
        </p:nvSpPr>
        <p:spPr bwMode="auto">
          <a:xfrm>
            <a:off x="5775325" y="3035300"/>
            <a:ext cx="43688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Copy pointer to each node into an array</a:t>
            </a:r>
          </a:p>
        </p:txBody>
      </p:sp>
      <p:sp>
        <p:nvSpPr>
          <p:cNvPr id="147464" name="Text Box 7"/>
          <p:cNvSpPr txBox="1">
            <a:spLocks noChangeArrowheads="1"/>
          </p:cNvSpPr>
          <p:nvPr/>
        </p:nvSpPr>
        <p:spPr bwMode="auto">
          <a:xfrm>
            <a:off x="5775325" y="46736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Process nodes in parallel with a for loop</a:t>
            </a:r>
          </a:p>
        </p:txBody>
      </p:sp>
      <p:sp>
        <p:nvSpPr>
          <p:cNvPr id="147483" name="Text Box 26"/>
          <p:cNvSpPr txBox="1">
            <a:spLocks noChangeArrowheads="1"/>
          </p:cNvSpPr>
          <p:nvPr/>
        </p:nvSpPr>
        <p:spPr bwMode="auto">
          <a:xfrm>
            <a:off x="2057400" y="6553200"/>
            <a:ext cx="7543800" cy="304800"/>
          </a:xfrm>
          <a:prstGeom prst="rect">
            <a:avLst/>
          </a:prstGeom>
          <a:noFill/>
          <a:ln w="12700">
            <a:noFill/>
            <a:miter lim="800000"/>
            <a:headEnd type="none" w="sm" len="sm"/>
            <a:tailEnd type="none" w="sm" len="sm"/>
          </a:ln>
        </p:spPr>
        <p:txBody>
          <a:bodyPr>
            <a:spAutoFit/>
          </a:bodyPr>
          <a:lstStyle/>
          <a:p>
            <a:pPr algn="l">
              <a:spcBef>
                <a:spcPct val="50000"/>
              </a:spcBef>
            </a:pPr>
            <a:r>
              <a:rPr lang="en-US" sz="1400">
                <a:latin typeface="Arial Unicode MS" pitchFamily="34" charset="-128"/>
              </a:rPr>
              <a:t>Results on an Intel dual core 1.83 GHz CPU,   Intel IA-32  compiler 10.1 build 2</a:t>
            </a:r>
          </a:p>
        </p:txBody>
      </p:sp>
      <p:graphicFrame>
        <p:nvGraphicFramePr>
          <p:cNvPr id="11" name="Group 8">
            <a:extLst>
              <a:ext uri="{FF2B5EF4-FFF2-40B4-BE49-F238E27FC236}">
                <a16:creationId xmlns:a16="http://schemas.microsoft.com/office/drawing/2014/main" id="{A2A42B9D-FEE3-5441-AC64-98878A0BBFD5}"/>
              </a:ext>
            </a:extLst>
          </p:cNvPr>
          <p:cNvGraphicFramePr>
            <a:graphicFrameLocks noGrp="1"/>
          </p:cNvGraphicFramePr>
          <p:nvPr/>
        </p:nvGraphicFramePr>
        <p:xfrm>
          <a:off x="5901965" y="5126360"/>
          <a:ext cx="4267560" cy="1372998"/>
        </p:xfrm>
        <a:graphic>
          <a:graphicData uri="http://schemas.openxmlformats.org/drawingml/2006/table">
            <a:tbl>
              <a:tblPr/>
              <a:tblGrid>
                <a:gridCol w="1203849">
                  <a:extLst>
                    <a:ext uri="{9D8B030D-6E8A-4147-A177-3AD203B41FA5}">
                      <a16:colId xmlns:a16="http://schemas.microsoft.com/office/drawing/2014/main" val="20000"/>
                    </a:ext>
                  </a:extLst>
                </a:gridCol>
                <a:gridCol w="1706252">
                  <a:extLst>
                    <a:ext uri="{9D8B030D-6E8A-4147-A177-3AD203B41FA5}">
                      <a16:colId xmlns:a16="http://schemas.microsoft.com/office/drawing/2014/main" val="20001"/>
                    </a:ext>
                  </a:extLst>
                </a:gridCol>
                <a:gridCol w="1357459">
                  <a:extLst>
                    <a:ext uri="{9D8B030D-6E8A-4147-A177-3AD203B41FA5}">
                      <a16:colId xmlns:a16="http://schemas.microsoft.com/office/drawing/2014/main" val="20002"/>
                    </a:ext>
                  </a:extLst>
                </a:gridCol>
              </a:tblGrid>
              <a:tr h="316012">
                <a:tc rowSpan="2">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Schedule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h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225377072"/>
                  </a:ext>
                </a:extLst>
              </a:tr>
              <a:tr h="290044">
                <a:tc v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Default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Static,1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48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45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1"/>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39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28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EDB73DE-9C4D-D446-A801-FC79EC64235E}"/>
              </a:ext>
            </a:extLst>
          </p:cNvPr>
          <p:cNvSpPr txBox="1"/>
          <p:nvPr/>
        </p:nvSpPr>
        <p:spPr>
          <a:xfrm>
            <a:off x="4900865" y="2479944"/>
            <a:ext cx="5005137" cy="1323439"/>
          </a:xfrm>
          <a:prstGeom prst="rect">
            <a:avLst/>
          </a:prstGeom>
          <a:solidFill>
            <a:srgbClr val="EAF3FC"/>
          </a:solidFill>
          <a:ln w="28575">
            <a:solidFill>
              <a:schemeClr val="bg2">
                <a:lumMod val="50000"/>
              </a:schemeClr>
            </a:solidFill>
          </a:ln>
        </p:spPr>
        <p:txBody>
          <a:bodyPr wrap="square" rtlCol="0">
            <a:spAutoFit/>
          </a:bodyPr>
          <a:lstStyle/>
          <a:p>
            <a:pPr algn="ctr"/>
            <a:r>
              <a:rPr lang="en-US" sz="2000" dirty="0"/>
              <a:t>With so much code to add and three passes through the data, this is really ugly.</a:t>
            </a:r>
          </a:p>
          <a:p>
            <a:pPr algn="ctr"/>
            <a:endParaRPr lang="en-US" sz="2000" dirty="0"/>
          </a:p>
          <a:p>
            <a:pPr algn="ctr"/>
            <a:r>
              <a:rPr lang="en-US" sz="2000" dirty="0"/>
              <a:t>There has got to be a better way to do this</a:t>
            </a:r>
          </a:p>
        </p:txBody>
      </p:sp>
    </p:spTree>
    <p:extLst>
      <p:ext uri="{BB962C8B-B14F-4D97-AF65-F5344CB8AC3E}">
        <p14:creationId xmlns:p14="http://schemas.microsoft.com/office/powerpoint/2010/main" val="14934648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7487" y="171451"/>
            <a:ext cx="8237538" cy="427037"/>
          </a:xfrm>
        </p:spPr>
        <p:txBody>
          <a:bodyPr/>
          <a:lstStyle/>
          <a:p>
            <a:pPr eaLnBrk="1" hangingPunct="1">
              <a:defRPr/>
            </a:pPr>
            <a:r>
              <a:rPr lang="en-US" dirty="0"/>
              <a:t>What are tasks?</a:t>
            </a:r>
          </a:p>
        </p:txBody>
      </p:sp>
      <p:sp>
        <p:nvSpPr>
          <p:cNvPr id="3075" name="Rectangle 3"/>
          <p:cNvSpPr>
            <a:spLocks noGrp="1" noChangeArrowheads="1"/>
          </p:cNvSpPr>
          <p:nvPr>
            <p:ph type="body" idx="1"/>
          </p:nvPr>
        </p:nvSpPr>
        <p:spPr>
          <a:xfrm>
            <a:off x="249410" y="1104900"/>
            <a:ext cx="7370590" cy="4434176"/>
          </a:xfrm>
        </p:spPr>
        <p:txBody>
          <a:bodyPr/>
          <a:lstStyle/>
          <a:p>
            <a:pPr eaLnBrk="1" hangingPunct="1">
              <a:defRPr/>
            </a:pPr>
            <a:r>
              <a:rPr lang="en-US" dirty="0"/>
              <a:t>Tasks are independent units of work</a:t>
            </a:r>
          </a:p>
          <a:p>
            <a:pPr eaLnBrk="1" hangingPunct="1">
              <a:defRPr/>
            </a:pPr>
            <a:endParaRPr lang="en-US" dirty="0"/>
          </a:p>
          <a:p>
            <a:pPr eaLnBrk="1" hangingPunct="1">
              <a:defRPr/>
            </a:pPr>
            <a:r>
              <a:rPr lang="en-US" dirty="0"/>
              <a:t>Tasks are composed of:</a:t>
            </a:r>
          </a:p>
          <a:p>
            <a:pPr lvl="1" eaLnBrk="1" hangingPunct="1">
              <a:defRPr/>
            </a:pPr>
            <a:r>
              <a:rPr lang="en-US" dirty="0"/>
              <a:t>code to execute</a:t>
            </a:r>
          </a:p>
          <a:p>
            <a:pPr lvl="1" eaLnBrk="1" hangingPunct="1">
              <a:defRPr/>
            </a:pPr>
            <a:r>
              <a:rPr lang="en-US" dirty="0"/>
              <a:t>data to compute with</a:t>
            </a:r>
          </a:p>
          <a:p>
            <a:pPr eaLnBrk="1" hangingPunct="1">
              <a:defRPr/>
            </a:pPr>
            <a:endParaRPr lang="en-US" dirty="0"/>
          </a:p>
          <a:p>
            <a:pPr eaLnBrk="1" hangingPunct="1">
              <a:defRPr/>
            </a:pPr>
            <a:r>
              <a:rPr lang="en-US" dirty="0"/>
              <a:t>Threads are assigned to perform the work of each task.</a:t>
            </a:r>
          </a:p>
          <a:p>
            <a:pPr lvl="1" eaLnBrk="1" hangingPunct="1">
              <a:defRPr/>
            </a:pPr>
            <a:r>
              <a:rPr lang="en-US" dirty="0"/>
              <a:t>The thread that encounters the task construct may execute the task immediately.</a:t>
            </a:r>
          </a:p>
          <a:p>
            <a:pPr lvl="1" eaLnBrk="1" hangingPunct="1">
              <a:defRPr/>
            </a:pPr>
            <a:r>
              <a:rPr lang="en-US" dirty="0"/>
              <a:t>The threads may defer execution until later</a:t>
            </a:r>
          </a:p>
        </p:txBody>
      </p:sp>
      <p:sp>
        <p:nvSpPr>
          <p:cNvPr id="15363" name="Rectangle 4"/>
          <p:cNvSpPr>
            <a:spLocks noChangeArrowheads="1"/>
          </p:cNvSpPr>
          <p:nvPr/>
        </p:nvSpPr>
        <p:spPr bwMode="auto">
          <a:xfrm>
            <a:off x="801687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4" name="Rectangle 5"/>
          <p:cNvSpPr>
            <a:spLocks noChangeArrowheads="1"/>
          </p:cNvSpPr>
          <p:nvPr/>
        </p:nvSpPr>
        <p:spPr bwMode="auto">
          <a:xfrm>
            <a:off x="8016875" y="2220913"/>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5" name="Rectangle 6"/>
          <p:cNvSpPr>
            <a:spLocks noChangeArrowheads="1"/>
          </p:cNvSpPr>
          <p:nvPr/>
        </p:nvSpPr>
        <p:spPr bwMode="auto">
          <a:xfrm>
            <a:off x="8016875" y="2982913"/>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6" name="Line 7"/>
          <p:cNvSpPr>
            <a:spLocks noChangeShapeType="1"/>
          </p:cNvSpPr>
          <p:nvPr/>
        </p:nvSpPr>
        <p:spPr bwMode="auto">
          <a:xfrm flipH="1">
            <a:off x="7997825" y="723901"/>
            <a:ext cx="26988" cy="385921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67" name="Rectangle 8"/>
          <p:cNvSpPr>
            <a:spLocks noChangeArrowheads="1"/>
          </p:cNvSpPr>
          <p:nvPr/>
        </p:nvSpPr>
        <p:spPr bwMode="auto">
          <a:xfrm>
            <a:off x="959802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8" name="Rectangle 9"/>
          <p:cNvSpPr>
            <a:spLocks noChangeArrowheads="1"/>
          </p:cNvSpPr>
          <p:nvPr/>
        </p:nvSpPr>
        <p:spPr bwMode="auto">
          <a:xfrm>
            <a:off x="9826625" y="1806575"/>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9" name="Line 10"/>
          <p:cNvSpPr>
            <a:spLocks noChangeShapeType="1"/>
          </p:cNvSpPr>
          <p:nvPr/>
        </p:nvSpPr>
        <p:spPr bwMode="auto">
          <a:xfrm>
            <a:off x="9580563" y="954089"/>
            <a:ext cx="17462" cy="36290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0" name="Line 11"/>
          <p:cNvSpPr>
            <a:spLocks noChangeShapeType="1"/>
          </p:cNvSpPr>
          <p:nvPr/>
        </p:nvSpPr>
        <p:spPr bwMode="auto">
          <a:xfrm>
            <a:off x="9826625" y="1230314"/>
            <a:ext cx="0" cy="13430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4" name="AutoShape 15"/>
          <p:cNvSpPr>
            <a:spLocks noChangeArrowheads="1"/>
          </p:cNvSpPr>
          <p:nvPr/>
        </p:nvSpPr>
        <p:spPr bwMode="auto">
          <a:xfrm>
            <a:off x="8455025" y="1535113"/>
            <a:ext cx="838200" cy="533400"/>
          </a:xfrm>
          <a:prstGeom prst="rightArrow">
            <a:avLst>
              <a:gd name="adj1" fmla="val 50000"/>
              <a:gd name="adj2" fmla="val 39286"/>
            </a:avLst>
          </a:prstGeom>
          <a:solidFill>
            <a:schemeClr val="accent1"/>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75" name="Text Box 16"/>
          <p:cNvSpPr txBox="1">
            <a:spLocks noChangeArrowheads="1"/>
          </p:cNvSpPr>
          <p:nvPr/>
        </p:nvSpPr>
        <p:spPr bwMode="auto">
          <a:xfrm>
            <a:off x="7648576" y="4529138"/>
            <a:ext cx="1014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Serial</a:t>
            </a:r>
          </a:p>
        </p:txBody>
      </p:sp>
      <p:sp>
        <p:nvSpPr>
          <p:cNvPr id="15376" name="Text Box 17"/>
          <p:cNvSpPr txBox="1">
            <a:spLocks noChangeArrowheads="1"/>
          </p:cNvSpPr>
          <p:nvPr/>
        </p:nvSpPr>
        <p:spPr bwMode="auto">
          <a:xfrm>
            <a:off x="9399588" y="4529138"/>
            <a:ext cx="12684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Parallel</a:t>
            </a:r>
          </a:p>
        </p:txBody>
      </p:sp>
      <p:sp>
        <p:nvSpPr>
          <p:cNvPr id="15378" name="Rectangle 19"/>
          <p:cNvSpPr>
            <a:spLocks noChangeArrowheads="1"/>
          </p:cNvSpPr>
          <p:nvPr/>
        </p:nvSpPr>
        <p:spPr bwMode="auto">
          <a:xfrm>
            <a:off x="10056813" y="1487488"/>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ustDataLst>
      <p:tags r:id="rId1"/>
    </p:custDataLst>
    <p:extLst>
      <p:ext uri="{BB962C8B-B14F-4D97-AF65-F5344CB8AC3E}">
        <p14:creationId xmlns:p14="http://schemas.microsoft.com/office/powerpoint/2010/main" val="20860915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a:ea typeface="SimSun" pitchFamily="2" charset="-122"/>
              </a:rPr>
              <a:t>OpenMP Basic Definitions: </a:t>
            </a:r>
            <a:r>
              <a:rPr lang="en-US" altLang="zh-CN" sz="2400" dirty="0">
                <a:ea typeface="SimSun" pitchFamily="2" charset="-122"/>
              </a:rPr>
              <a:t>Basic Solution Stack</a:t>
            </a:r>
          </a:p>
        </p:txBody>
      </p:sp>
      <p:sp>
        <p:nvSpPr>
          <p:cNvPr id="49" name="Slide Number Placeholder 2">
            <a:extLst>
              <a:ext uri="{FF2B5EF4-FFF2-40B4-BE49-F238E27FC236}">
                <a16:creationId xmlns:a16="http://schemas.microsoft.com/office/drawing/2014/main" id="{B6BB2FE6-50B7-D149-81EC-234F407B809A}"/>
              </a:ext>
            </a:extLst>
          </p:cNvPr>
          <p:cNvSpPr>
            <a:spLocks noGrp="1"/>
          </p:cNvSpPr>
          <p:nvPr>
            <p:ph type="sldNum" sz="quarter" idx="10"/>
          </p:nvPr>
        </p:nvSpPr>
        <p:spPr>
          <a:xfrm>
            <a:off x="8764883" y="6424543"/>
            <a:ext cx="1905000" cy="320722"/>
          </a:xfrm>
        </p:spPr>
        <p:txBody>
          <a:bodyPr/>
          <a:lstStyle/>
          <a:p>
            <a:pPr algn="r">
              <a:defRPr/>
            </a:pPr>
            <a:fld id="{3E710E4C-6523-44CB-9289-0E148031939E}" type="slidenum">
              <a:rPr lang="zh-CN" altLang="en-US" sz="1600">
                <a:solidFill>
                  <a:schemeClr val="bg1"/>
                </a:solidFill>
              </a:rPr>
              <a:pPr algn="r">
                <a:defRPr/>
              </a:pPr>
              <a:t>8</a:t>
            </a:fld>
            <a:endParaRPr lang="en-US" altLang="zh-CN" sz="1600">
              <a:solidFill>
                <a:schemeClr val="bg1"/>
              </a:solidFill>
            </a:endParaRPr>
          </a:p>
        </p:txBody>
      </p:sp>
      <p:grpSp>
        <p:nvGrpSpPr>
          <p:cNvPr id="50" name="Group 36">
            <a:extLst>
              <a:ext uri="{FF2B5EF4-FFF2-40B4-BE49-F238E27FC236}">
                <a16:creationId xmlns:a16="http://schemas.microsoft.com/office/drawing/2014/main" id="{EFBCE51F-A0B3-6547-89CA-1A4FAA8FCF02}"/>
              </a:ext>
            </a:extLst>
          </p:cNvPr>
          <p:cNvGrpSpPr>
            <a:grpSpLocks/>
          </p:cNvGrpSpPr>
          <p:nvPr/>
        </p:nvGrpSpPr>
        <p:grpSpPr bwMode="auto">
          <a:xfrm>
            <a:off x="1711326" y="2849532"/>
            <a:ext cx="8947150" cy="1676400"/>
            <a:chOff x="28" y="2457"/>
            <a:chExt cx="5636" cy="1056"/>
          </a:xfrm>
        </p:grpSpPr>
        <p:sp>
          <p:nvSpPr>
            <p:cNvPr id="51" name="Rectangle 3">
              <a:extLst>
                <a:ext uri="{FF2B5EF4-FFF2-40B4-BE49-F238E27FC236}">
                  <a16:creationId xmlns:a16="http://schemas.microsoft.com/office/drawing/2014/main" id="{FD9C39EE-FBE3-6147-AF03-4D233D51E6C3}"/>
                </a:ext>
              </a:extLst>
            </p:cNvPr>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52" name="Rectangle 4">
              <a:extLst>
                <a:ext uri="{FF2B5EF4-FFF2-40B4-BE49-F238E27FC236}">
                  <a16:creationId xmlns:a16="http://schemas.microsoft.com/office/drawing/2014/main" id="{66832A35-F40C-A749-B30C-6C5C2DC5C982}"/>
                </a:ext>
              </a:extLst>
            </p:cNvPr>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dirty="0">
                  <a:solidFill>
                    <a:schemeClr val="bg1"/>
                  </a:solidFill>
                  <a:latin typeface="Arial" charset="0"/>
                </a:rPr>
                <a:t>OS/system support for shared memory and threading</a:t>
              </a:r>
            </a:p>
          </p:txBody>
        </p:sp>
        <p:sp>
          <p:nvSpPr>
            <p:cNvPr id="54" name="Line 11">
              <a:extLst>
                <a:ext uri="{FF2B5EF4-FFF2-40B4-BE49-F238E27FC236}">
                  <a16:creationId xmlns:a16="http://schemas.microsoft.com/office/drawing/2014/main" id="{2339B710-15DA-1345-9A13-F3724BCE99E3}"/>
                </a:ext>
              </a:extLst>
            </p:cNvPr>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55" name="Text Box 13">
              <a:extLst>
                <a:ext uri="{FF2B5EF4-FFF2-40B4-BE49-F238E27FC236}">
                  <a16:creationId xmlns:a16="http://schemas.microsoft.com/office/drawing/2014/main" id="{E53F1B80-31D8-3643-9830-20F01EC34076}"/>
                </a:ext>
              </a:extLst>
            </p:cNvPr>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System layer</a:t>
              </a:r>
            </a:p>
          </p:txBody>
        </p:sp>
      </p:grpSp>
      <p:grpSp>
        <p:nvGrpSpPr>
          <p:cNvPr id="56" name="Group 38">
            <a:extLst>
              <a:ext uri="{FF2B5EF4-FFF2-40B4-BE49-F238E27FC236}">
                <a16:creationId xmlns:a16="http://schemas.microsoft.com/office/drawing/2014/main" id="{5495C723-1D1D-A148-8A54-FE2A3E6E9AE9}"/>
              </a:ext>
            </a:extLst>
          </p:cNvPr>
          <p:cNvGrpSpPr>
            <a:grpSpLocks/>
          </p:cNvGrpSpPr>
          <p:nvPr/>
        </p:nvGrpSpPr>
        <p:grpSpPr bwMode="auto">
          <a:xfrm>
            <a:off x="1719264" y="1844645"/>
            <a:ext cx="8939213" cy="889000"/>
            <a:chOff x="33" y="1824"/>
            <a:chExt cx="5631" cy="560"/>
          </a:xfrm>
        </p:grpSpPr>
        <p:sp>
          <p:nvSpPr>
            <p:cNvPr id="57" name="Rectangle 5">
              <a:extLst>
                <a:ext uri="{FF2B5EF4-FFF2-40B4-BE49-F238E27FC236}">
                  <a16:creationId xmlns:a16="http://schemas.microsoft.com/office/drawing/2014/main" id="{E6A8B7D9-506E-1148-BBEF-8ADE5E5044BA}"/>
                </a:ext>
              </a:extLst>
            </p:cNvPr>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58" name="Rectangle 6">
              <a:extLst>
                <a:ext uri="{FF2B5EF4-FFF2-40B4-BE49-F238E27FC236}">
                  <a16:creationId xmlns:a16="http://schemas.microsoft.com/office/drawing/2014/main" id="{12BAE751-918E-4D41-B1D7-70DA2A3DC796}"/>
                </a:ext>
              </a:extLst>
            </p:cNvPr>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59" name="Rectangle 7">
              <a:extLst>
                <a:ext uri="{FF2B5EF4-FFF2-40B4-BE49-F238E27FC236}">
                  <a16:creationId xmlns:a16="http://schemas.microsoft.com/office/drawing/2014/main" id="{3D69117B-59F1-C04C-8C74-05057282E851}"/>
                </a:ext>
              </a:extLst>
            </p:cNvPr>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60" name="Line 12">
              <a:extLst>
                <a:ext uri="{FF2B5EF4-FFF2-40B4-BE49-F238E27FC236}">
                  <a16:creationId xmlns:a16="http://schemas.microsoft.com/office/drawing/2014/main" id="{E49DFD92-B3A4-C745-8DC1-C78C2AE96AAA}"/>
                </a:ext>
              </a:extLst>
            </p:cNvPr>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61" name="Text Box 14">
              <a:extLst>
                <a:ext uri="{FF2B5EF4-FFF2-40B4-BE49-F238E27FC236}">
                  <a16:creationId xmlns:a16="http://schemas.microsoft.com/office/drawing/2014/main" id="{10C6D597-2196-F74C-BCF9-62F4E2B8E433}"/>
                </a:ext>
              </a:extLst>
            </p:cNvPr>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dirty="0" err="1">
                  <a:latin typeface="Arial" charset="0"/>
                </a:rPr>
                <a:t>Prog</a:t>
              </a:r>
              <a:r>
                <a:rPr lang="en-US" altLang="zh-CN" sz="1600" dirty="0">
                  <a:latin typeface="Arial" charset="0"/>
                </a:rPr>
                <a:t>. </a:t>
              </a:r>
              <a:r>
                <a:rPr lang="en-US" altLang="zh-CN" sz="1600" dirty="0">
                  <a:solidFill>
                    <a:schemeClr val="bg1"/>
                  </a:solidFill>
                  <a:latin typeface="Arial" charset="0"/>
                </a:rPr>
                <a:t>Layer</a:t>
              </a:r>
              <a:endParaRPr lang="en-US" altLang="zh-CN" sz="1800" dirty="0">
                <a:solidFill>
                  <a:schemeClr val="bg1"/>
                </a:solidFill>
                <a:latin typeface="Arial" charset="0"/>
              </a:endParaRPr>
            </a:p>
          </p:txBody>
        </p:sp>
      </p:grpSp>
      <p:sp>
        <p:nvSpPr>
          <p:cNvPr id="62" name="Rectangle 30">
            <a:extLst>
              <a:ext uri="{FF2B5EF4-FFF2-40B4-BE49-F238E27FC236}">
                <a16:creationId xmlns:a16="http://schemas.microsoft.com/office/drawing/2014/main" id="{24EF511F-5BE5-C14A-8CB2-64BAE69DA9F1}"/>
              </a:ext>
            </a:extLst>
          </p:cNvPr>
          <p:cNvSpPr>
            <a:spLocks noChangeArrowheads="1"/>
          </p:cNvSpPr>
          <p:nvPr/>
        </p:nvSpPr>
        <p:spPr bwMode="auto">
          <a:xfrm>
            <a:off x="2276476" y="609569"/>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3" name="Rectangle 31">
            <a:extLst>
              <a:ext uri="{FF2B5EF4-FFF2-40B4-BE49-F238E27FC236}">
                <a16:creationId xmlns:a16="http://schemas.microsoft.com/office/drawing/2014/main" id="{84D26191-2004-7244-8D23-348616E6BCC9}"/>
              </a:ext>
            </a:extLst>
          </p:cNvPr>
          <p:cNvSpPr>
            <a:spLocks noChangeArrowheads="1"/>
          </p:cNvSpPr>
          <p:nvPr/>
        </p:nvSpPr>
        <p:spPr bwMode="auto">
          <a:xfrm>
            <a:off x="9372601" y="705245"/>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4" name="Rectangle 32">
            <a:extLst>
              <a:ext uri="{FF2B5EF4-FFF2-40B4-BE49-F238E27FC236}">
                <a16:creationId xmlns:a16="http://schemas.microsoft.com/office/drawing/2014/main" id="{101177FF-C512-634A-B554-7F49790F5D50}"/>
              </a:ext>
            </a:extLst>
          </p:cNvPr>
          <p:cNvSpPr>
            <a:spLocks noChangeArrowheads="1"/>
          </p:cNvSpPr>
          <p:nvPr/>
        </p:nvSpPr>
        <p:spPr bwMode="auto">
          <a:xfrm>
            <a:off x="9134476" y="665131"/>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65" name="Rectangle 8">
            <a:extLst>
              <a:ext uri="{FF2B5EF4-FFF2-40B4-BE49-F238E27FC236}">
                <a16:creationId xmlns:a16="http://schemas.microsoft.com/office/drawing/2014/main" id="{F1BD52F5-8E2A-D64A-B1A6-DC70AE3B13B4}"/>
              </a:ext>
            </a:extLst>
          </p:cNvPr>
          <p:cNvSpPr>
            <a:spLocks noChangeArrowheads="1"/>
          </p:cNvSpPr>
          <p:nvPr/>
        </p:nvSpPr>
        <p:spPr bwMode="auto">
          <a:xfrm>
            <a:off x="2276476" y="1158845"/>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66" name="Text Box 10">
            <a:extLst>
              <a:ext uri="{FF2B5EF4-FFF2-40B4-BE49-F238E27FC236}">
                <a16:creationId xmlns:a16="http://schemas.microsoft.com/office/drawing/2014/main" id="{02437DFC-218E-7346-933B-CD2A4F250312}"/>
              </a:ext>
            </a:extLst>
          </p:cNvPr>
          <p:cNvSpPr txBox="1">
            <a:spLocks noChangeArrowheads="1"/>
          </p:cNvSpPr>
          <p:nvPr/>
        </p:nvSpPr>
        <p:spPr bwMode="auto">
          <a:xfrm>
            <a:off x="4181476" y="609569"/>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dirty="0">
                <a:solidFill>
                  <a:schemeClr val="bg1"/>
                </a:solidFill>
                <a:latin typeface="Arial" charset="0"/>
              </a:rPr>
              <a:t>End User</a:t>
            </a:r>
          </a:p>
        </p:txBody>
      </p:sp>
      <p:sp>
        <p:nvSpPr>
          <p:cNvPr id="68" name="Text Box 15">
            <a:extLst>
              <a:ext uri="{FF2B5EF4-FFF2-40B4-BE49-F238E27FC236}">
                <a16:creationId xmlns:a16="http://schemas.microsoft.com/office/drawing/2014/main" id="{6E5263E8-C024-0D40-966E-B14834A475BA}"/>
              </a:ext>
            </a:extLst>
          </p:cNvPr>
          <p:cNvSpPr txBox="1">
            <a:spLocks noChangeArrowheads="1"/>
          </p:cNvSpPr>
          <p:nvPr/>
        </p:nvSpPr>
        <p:spPr bwMode="auto">
          <a:xfrm rot="16213772">
            <a:off x="1261268" y="943111"/>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dirty="0">
                <a:latin typeface="Arial" charset="0"/>
              </a:rPr>
              <a:t>User layer</a:t>
            </a:r>
          </a:p>
        </p:txBody>
      </p:sp>
      <p:sp>
        <p:nvSpPr>
          <p:cNvPr id="69" name="Line 29">
            <a:extLst>
              <a:ext uri="{FF2B5EF4-FFF2-40B4-BE49-F238E27FC236}">
                <a16:creationId xmlns:a16="http://schemas.microsoft.com/office/drawing/2014/main" id="{A0AB700F-A41A-8140-A344-29B564F83D9D}"/>
              </a:ext>
            </a:extLst>
          </p:cNvPr>
          <p:cNvSpPr>
            <a:spLocks noChangeShapeType="1"/>
          </p:cNvSpPr>
          <p:nvPr/>
        </p:nvSpPr>
        <p:spPr bwMode="auto">
          <a:xfrm>
            <a:off x="2211683" y="4442336"/>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70" name="Text Box 17">
            <a:extLst>
              <a:ext uri="{FF2B5EF4-FFF2-40B4-BE49-F238E27FC236}">
                <a16:creationId xmlns:a16="http://schemas.microsoft.com/office/drawing/2014/main" id="{19B1B027-73C7-4843-AD13-ECDDAFBDE07A}"/>
              </a:ext>
            </a:extLst>
          </p:cNvPr>
          <p:cNvSpPr txBox="1">
            <a:spLocks noChangeArrowheads="1"/>
          </p:cNvSpPr>
          <p:nvPr/>
        </p:nvSpPr>
        <p:spPr bwMode="auto">
          <a:xfrm>
            <a:off x="3082801" y="5811514"/>
            <a:ext cx="4464521" cy="36959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dirty="0">
              <a:solidFill>
                <a:schemeClr val="bg1"/>
              </a:solidFill>
              <a:latin typeface="Arial" charset="0"/>
            </a:endParaRPr>
          </a:p>
        </p:txBody>
      </p:sp>
      <p:sp>
        <p:nvSpPr>
          <p:cNvPr id="71" name="TextBox 70">
            <a:extLst>
              <a:ext uri="{FF2B5EF4-FFF2-40B4-BE49-F238E27FC236}">
                <a16:creationId xmlns:a16="http://schemas.microsoft.com/office/drawing/2014/main" id="{39FC30C5-4482-2D4F-9256-17AD80698301}"/>
              </a:ext>
            </a:extLst>
          </p:cNvPr>
          <p:cNvSpPr txBox="1"/>
          <p:nvPr/>
        </p:nvSpPr>
        <p:spPr>
          <a:xfrm>
            <a:off x="1950339" y="6304442"/>
            <a:ext cx="1405771" cy="369332"/>
          </a:xfrm>
          <a:prstGeom prst="rect">
            <a:avLst/>
          </a:prstGeom>
          <a:noFill/>
        </p:spPr>
        <p:txBody>
          <a:bodyPr wrap="square" rtlCol="0">
            <a:spAutoFit/>
          </a:bodyPr>
          <a:lstStyle/>
          <a:p>
            <a:r>
              <a:rPr lang="en-US" dirty="0"/>
              <a:t>CPU cores</a:t>
            </a:r>
          </a:p>
        </p:txBody>
      </p:sp>
      <p:sp>
        <p:nvSpPr>
          <p:cNvPr id="72" name="Text Box 17">
            <a:extLst>
              <a:ext uri="{FF2B5EF4-FFF2-40B4-BE49-F238E27FC236}">
                <a16:creationId xmlns:a16="http://schemas.microsoft.com/office/drawing/2014/main" id="{F8402E96-BEF4-7748-807C-75CE331B75C7}"/>
              </a:ext>
            </a:extLst>
          </p:cNvPr>
          <p:cNvSpPr txBox="1">
            <a:spLocks noChangeArrowheads="1"/>
          </p:cNvSpPr>
          <p:nvPr/>
        </p:nvSpPr>
        <p:spPr bwMode="auto">
          <a:xfrm>
            <a:off x="3088024" y="5496415"/>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dirty="0">
              <a:solidFill>
                <a:schemeClr val="bg1"/>
              </a:solidFill>
              <a:latin typeface="Arial" charset="0"/>
            </a:endParaRPr>
          </a:p>
        </p:txBody>
      </p:sp>
      <p:pic>
        <p:nvPicPr>
          <p:cNvPr id="73" name="Picture 72">
            <a:extLst>
              <a:ext uri="{FF2B5EF4-FFF2-40B4-BE49-F238E27FC236}">
                <a16:creationId xmlns:a16="http://schemas.microsoft.com/office/drawing/2014/main" id="{A4C91B36-DC7B-7441-BB62-4E4B28266590}"/>
              </a:ext>
            </a:extLst>
          </p:cNvPr>
          <p:cNvPicPr>
            <a:picLocks noChangeAspect="1"/>
          </p:cNvPicPr>
          <p:nvPr/>
        </p:nvPicPr>
        <p:blipFill>
          <a:blip r:embed="rId3"/>
          <a:stretch>
            <a:fillRect/>
          </a:stretch>
        </p:blipFill>
        <p:spPr>
          <a:xfrm>
            <a:off x="8192229" y="5369331"/>
            <a:ext cx="609397" cy="736355"/>
          </a:xfrm>
          <a:prstGeom prst="rect">
            <a:avLst/>
          </a:prstGeom>
        </p:spPr>
      </p:pic>
      <p:pic>
        <p:nvPicPr>
          <p:cNvPr id="74" name="Picture 73">
            <a:extLst>
              <a:ext uri="{FF2B5EF4-FFF2-40B4-BE49-F238E27FC236}">
                <a16:creationId xmlns:a16="http://schemas.microsoft.com/office/drawing/2014/main" id="{B96A9443-6F4E-864D-A50F-1F5104916CF8}"/>
              </a:ext>
            </a:extLst>
          </p:cNvPr>
          <p:cNvPicPr>
            <a:picLocks noChangeAspect="1"/>
          </p:cNvPicPr>
          <p:nvPr/>
        </p:nvPicPr>
        <p:blipFill>
          <a:blip r:embed="rId4"/>
          <a:stretch>
            <a:fillRect/>
          </a:stretch>
        </p:blipFill>
        <p:spPr>
          <a:xfrm>
            <a:off x="3088023" y="4572930"/>
            <a:ext cx="1091872" cy="857255"/>
          </a:xfrm>
          <a:prstGeom prst="rect">
            <a:avLst/>
          </a:prstGeom>
        </p:spPr>
      </p:pic>
      <p:pic>
        <p:nvPicPr>
          <p:cNvPr id="75" name="Picture 74">
            <a:extLst>
              <a:ext uri="{FF2B5EF4-FFF2-40B4-BE49-F238E27FC236}">
                <a16:creationId xmlns:a16="http://schemas.microsoft.com/office/drawing/2014/main" id="{23B95A24-7D64-9440-8721-C5BDC03ED881}"/>
              </a:ext>
            </a:extLst>
          </p:cNvPr>
          <p:cNvPicPr>
            <a:picLocks noChangeAspect="1"/>
          </p:cNvPicPr>
          <p:nvPr/>
        </p:nvPicPr>
        <p:blipFill>
          <a:blip r:embed="rId4"/>
          <a:stretch>
            <a:fillRect/>
          </a:stretch>
        </p:blipFill>
        <p:spPr>
          <a:xfrm>
            <a:off x="4179895" y="4563929"/>
            <a:ext cx="1091872" cy="857255"/>
          </a:xfrm>
          <a:prstGeom prst="rect">
            <a:avLst/>
          </a:prstGeom>
        </p:spPr>
      </p:pic>
      <p:sp>
        <p:nvSpPr>
          <p:cNvPr id="76" name="Line 24">
            <a:extLst>
              <a:ext uri="{FF2B5EF4-FFF2-40B4-BE49-F238E27FC236}">
                <a16:creationId xmlns:a16="http://schemas.microsoft.com/office/drawing/2014/main" id="{6F85F6E9-75FC-8A40-B965-4FF17D161D26}"/>
              </a:ext>
            </a:extLst>
          </p:cNvPr>
          <p:cNvSpPr>
            <a:spLocks noChangeShapeType="1"/>
          </p:cNvSpPr>
          <p:nvPr/>
        </p:nvSpPr>
        <p:spPr bwMode="auto">
          <a:xfrm>
            <a:off x="3611897" y="4766586"/>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77" name="Line 24">
            <a:extLst>
              <a:ext uri="{FF2B5EF4-FFF2-40B4-BE49-F238E27FC236}">
                <a16:creationId xmlns:a16="http://schemas.microsoft.com/office/drawing/2014/main" id="{94F73DBC-40F0-6740-9A0D-217C74F4FD0B}"/>
              </a:ext>
            </a:extLst>
          </p:cNvPr>
          <p:cNvSpPr>
            <a:spLocks noChangeShapeType="1"/>
          </p:cNvSpPr>
          <p:nvPr/>
        </p:nvSpPr>
        <p:spPr bwMode="auto">
          <a:xfrm>
            <a:off x="4694980" y="4745349"/>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78" name="Text Box 17">
            <a:extLst>
              <a:ext uri="{FF2B5EF4-FFF2-40B4-BE49-F238E27FC236}">
                <a16:creationId xmlns:a16="http://schemas.microsoft.com/office/drawing/2014/main" id="{07068EE3-5072-D14C-8FE4-6C490823494B}"/>
              </a:ext>
            </a:extLst>
          </p:cNvPr>
          <p:cNvSpPr txBox="1">
            <a:spLocks noChangeArrowheads="1"/>
          </p:cNvSpPr>
          <p:nvPr/>
        </p:nvSpPr>
        <p:spPr bwMode="auto">
          <a:xfrm>
            <a:off x="5363579" y="5492986"/>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dirty="0">
              <a:solidFill>
                <a:schemeClr val="bg1"/>
              </a:solidFill>
              <a:latin typeface="Arial" charset="0"/>
            </a:endParaRPr>
          </a:p>
        </p:txBody>
      </p:sp>
      <p:pic>
        <p:nvPicPr>
          <p:cNvPr id="79" name="Picture 78">
            <a:extLst>
              <a:ext uri="{FF2B5EF4-FFF2-40B4-BE49-F238E27FC236}">
                <a16:creationId xmlns:a16="http://schemas.microsoft.com/office/drawing/2014/main" id="{64A40D3F-78FE-604B-B1CA-267EFF076CBE}"/>
              </a:ext>
            </a:extLst>
          </p:cNvPr>
          <p:cNvPicPr>
            <a:picLocks noChangeAspect="1"/>
          </p:cNvPicPr>
          <p:nvPr/>
        </p:nvPicPr>
        <p:blipFill>
          <a:blip r:embed="rId4"/>
          <a:stretch>
            <a:fillRect/>
          </a:stretch>
        </p:blipFill>
        <p:spPr>
          <a:xfrm>
            <a:off x="5363578" y="4569501"/>
            <a:ext cx="1091872" cy="857255"/>
          </a:xfrm>
          <a:prstGeom prst="rect">
            <a:avLst/>
          </a:prstGeom>
        </p:spPr>
      </p:pic>
      <p:pic>
        <p:nvPicPr>
          <p:cNvPr id="80" name="Picture 79">
            <a:extLst>
              <a:ext uri="{FF2B5EF4-FFF2-40B4-BE49-F238E27FC236}">
                <a16:creationId xmlns:a16="http://schemas.microsoft.com/office/drawing/2014/main" id="{2D690447-4E88-9544-800C-146EEEF8863E}"/>
              </a:ext>
            </a:extLst>
          </p:cNvPr>
          <p:cNvPicPr>
            <a:picLocks noChangeAspect="1"/>
          </p:cNvPicPr>
          <p:nvPr/>
        </p:nvPicPr>
        <p:blipFill>
          <a:blip r:embed="rId4"/>
          <a:stretch>
            <a:fillRect/>
          </a:stretch>
        </p:blipFill>
        <p:spPr>
          <a:xfrm>
            <a:off x="6455450" y="4560500"/>
            <a:ext cx="1091872" cy="857255"/>
          </a:xfrm>
          <a:prstGeom prst="rect">
            <a:avLst/>
          </a:prstGeom>
        </p:spPr>
      </p:pic>
      <p:sp>
        <p:nvSpPr>
          <p:cNvPr id="81" name="Line 24">
            <a:extLst>
              <a:ext uri="{FF2B5EF4-FFF2-40B4-BE49-F238E27FC236}">
                <a16:creationId xmlns:a16="http://schemas.microsoft.com/office/drawing/2014/main" id="{6C6965F1-91F7-6B49-9F4D-4CB0F8787685}"/>
              </a:ext>
            </a:extLst>
          </p:cNvPr>
          <p:cNvSpPr>
            <a:spLocks noChangeShapeType="1"/>
          </p:cNvSpPr>
          <p:nvPr/>
        </p:nvSpPr>
        <p:spPr bwMode="auto">
          <a:xfrm>
            <a:off x="5887452" y="4763157"/>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2" name="Line 24">
            <a:extLst>
              <a:ext uri="{FF2B5EF4-FFF2-40B4-BE49-F238E27FC236}">
                <a16:creationId xmlns:a16="http://schemas.microsoft.com/office/drawing/2014/main" id="{5445FE0A-CF84-5040-BC47-A07267CC93BC}"/>
              </a:ext>
            </a:extLst>
          </p:cNvPr>
          <p:cNvSpPr>
            <a:spLocks noChangeShapeType="1"/>
          </p:cNvSpPr>
          <p:nvPr/>
        </p:nvSpPr>
        <p:spPr bwMode="auto">
          <a:xfrm>
            <a:off x="6970535" y="4741920"/>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3" name="Line 24">
            <a:extLst>
              <a:ext uri="{FF2B5EF4-FFF2-40B4-BE49-F238E27FC236}">
                <a16:creationId xmlns:a16="http://schemas.microsoft.com/office/drawing/2014/main" id="{2C260192-C194-204D-9FC4-FC81445B9900}"/>
              </a:ext>
            </a:extLst>
          </p:cNvPr>
          <p:cNvSpPr>
            <a:spLocks noChangeShapeType="1"/>
          </p:cNvSpPr>
          <p:nvPr/>
        </p:nvSpPr>
        <p:spPr bwMode="auto">
          <a:xfrm>
            <a:off x="6446486" y="5505533"/>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4" name="Line 24">
            <a:extLst>
              <a:ext uri="{FF2B5EF4-FFF2-40B4-BE49-F238E27FC236}">
                <a16:creationId xmlns:a16="http://schemas.microsoft.com/office/drawing/2014/main" id="{0D1313C4-C20D-4049-826D-E6B7F102A715}"/>
              </a:ext>
            </a:extLst>
          </p:cNvPr>
          <p:cNvSpPr>
            <a:spLocks noChangeShapeType="1"/>
          </p:cNvSpPr>
          <p:nvPr/>
        </p:nvSpPr>
        <p:spPr bwMode="auto">
          <a:xfrm>
            <a:off x="4179895" y="5505651"/>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pic>
        <p:nvPicPr>
          <p:cNvPr id="85" name="Picture 84">
            <a:extLst>
              <a:ext uri="{FF2B5EF4-FFF2-40B4-BE49-F238E27FC236}">
                <a16:creationId xmlns:a16="http://schemas.microsoft.com/office/drawing/2014/main" id="{A6F4CD7C-CD82-8848-8832-23FD7F6D0F3F}"/>
              </a:ext>
            </a:extLst>
          </p:cNvPr>
          <p:cNvPicPr>
            <a:picLocks noChangeAspect="1"/>
          </p:cNvPicPr>
          <p:nvPr/>
        </p:nvPicPr>
        <p:blipFill>
          <a:blip r:embed="rId3"/>
          <a:stretch>
            <a:fillRect/>
          </a:stretch>
        </p:blipFill>
        <p:spPr>
          <a:xfrm>
            <a:off x="8816866" y="5369331"/>
            <a:ext cx="609397" cy="736355"/>
          </a:xfrm>
          <a:prstGeom prst="rect">
            <a:avLst/>
          </a:prstGeom>
        </p:spPr>
      </p:pic>
      <p:pic>
        <p:nvPicPr>
          <p:cNvPr id="86" name="Picture 85">
            <a:extLst>
              <a:ext uri="{FF2B5EF4-FFF2-40B4-BE49-F238E27FC236}">
                <a16:creationId xmlns:a16="http://schemas.microsoft.com/office/drawing/2014/main" id="{59439D88-5355-7C4E-9A88-95BF8E7CD35A}"/>
              </a:ext>
            </a:extLst>
          </p:cNvPr>
          <p:cNvPicPr>
            <a:picLocks noChangeAspect="1"/>
          </p:cNvPicPr>
          <p:nvPr/>
        </p:nvPicPr>
        <p:blipFill>
          <a:blip r:embed="rId3"/>
          <a:stretch>
            <a:fillRect/>
          </a:stretch>
        </p:blipFill>
        <p:spPr>
          <a:xfrm>
            <a:off x="8192229" y="4632657"/>
            <a:ext cx="609397" cy="736355"/>
          </a:xfrm>
          <a:prstGeom prst="rect">
            <a:avLst/>
          </a:prstGeom>
        </p:spPr>
      </p:pic>
      <p:pic>
        <p:nvPicPr>
          <p:cNvPr id="87" name="Picture 86">
            <a:extLst>
              <a:ext uri="{FF2B5EF4-FFF2-40B4-BE49-F238E27FC236}">
                <a16:creationId xmlns:a16="http://schemas.microsoft.com/office/drawing/2014/main" id="{FB7A43EE-5F03-3945-B551-4FD85FA5221F}"/>
              </a:ext>
            </a:extLst>
          </p:cNvPr>
          <p:cNvPicPr>
            <a:picLocks noChangeAspect="1"/>
          </p:cNvPicPr>
          <p:nvPr/>
        </p:nvPicPr>
        <p:blipFill>
          <a:blip r:embed="rId3"/>
          <a:stretch>
            <a:fillRect/>
          </a:stretch>
        </p:blipFill>
        <p:spPr>
          <a:xfrm>
            <a:off x="8816866" y="4632657"/>
            <a:ext cx="609397" cy="736355"/>
          </a:xfrm>
          <a:prstGeom prst="rect">
            <a:avLst/>
          </a:prstGeom>
        </p:spPr>
      </p:pic>
      <p:cxnSp>
        <p:nvCxnSpPr>
          <p:cNvPr id="88" name="Straight Arrow Connector 87">
            <a:extLst>
              <a:ext uri="{FF2B5EF4-FFF2-40B4-BE49-F238E27FC236}">
                <a16:creationId xmlns:a16="http://schemas.microsoft.com/office/drawing/2014/main" id="{05B4F2FB-04F5-D343-B725-22F22C3A0764}"/>
              </a:ext>
            </a:extLst>
          </p:cNvPr>
          <p:cNvCxnSpPr>
            <a:cxnSpLocks/>
          </p:cNvCxnSpPr>
          <p:nvPr/>
        </p:nvCxnSpPr>
        <p:spPr bwMode="auto">
          <a:xfrm>
            <a:off x="7547322" y="5359041"/>
            <a:ext cx="613906" cy="0"/>
          </a:xfrm>
          <a:prstGeom prst="straightConnector1">
            <a:avLst/>
          </a:prstGeom>
          <a:noFill/>
          <a:ln w="60325" cap="flat" cmpd="sng" algn="ctr">
            <a:solidFill>
              <a:schemeClr val="bg2"/>
            </a:solidFill>
            <a:prstDash val="solid"/>
            <a:round/>
            <a:headEnd type="triangle"/>
            <a:tailEnd type="triangle"/>
          </a:ln>
          <a:effectLst/>
        </p:spPr>
      </p:cxnSp>
      <p:sp>
        <p:nvSpPr>
          <p:cNvPr id="89" name="TextBox 88">
            <a:extLst>
              <a:ext uri="{FF2B5EF4-FFF2-40B4-BE49-F238E27FC236}">
                <a16:creationId xmlns:a16="http://schemas.microsoft.com/office/drawing/2014/main" id="{A2E2F429-F207-DC41-98BB-AB991C69BD64}"/>
              </a:ext>
            </a:extLst>
          </p:cNvPr>
          <p:cNvSpPr txBox="1"/>
          <p:nvPr/>
        </p:nvSpPr>
        <p:spPr>
          <a:xfrm>
            <a:off x="4558225" y="6343179"/>
            <a:ext cx="1405771" cy="369332"/>
          </a:xfrm>
          <a:prstGeom prst="rect">
            <a:avLst/>
          </a:prstGeom>
          <a:noFill/>
        </p:spPr>
        <p:txBody>
          <a:bodyPr wrap="square" rtlCol="0">
            <a:spAutoFit/>
          </a:bodyPr>
          <a:lstStyle/>
          <a:p>
            <a:r>
              <a:rPr lang="en-US" dirty="0"/>
              <a:t>SIMD units</a:t>
            </a:r>
          </a:p>
        </p:txBody>
      </p:sp>
      <p:sp>
        <p:nvSpPr>
          <p:cNvPr id="90" name="TextBox 89">
            <a:extLst>
              <a:ext uri="{FF2B5EF4-FFF2-40B4-BE49-F238E27FC236}">
                <a16:creationId xmlns:a16="http://schemas.microsoft.com/office/drawing/2014/main" id="{18F6CF55-AE80-8642-850D-0DC853719765}"/>
              </a:ext>
            </a:extLst>
          </p:cNvPr>
          <p:cNvSpPr txBox="1"/>
          <p:nvPr/>
        </p:nvSpPr>
        <p:spPr>
          <a:xfrm>
            <a:off x="8061997" y="6343179"/>
            <a:ext cx="1405771" cy="369332"/>
          </a:xfrm>
          <a:prstGeom prst="rect">
            <a:avLst/>
          </a:prstGeom>
          <a:noFill/>
        </p:spPr>
        <p:txBody>
          <a:bodyPr wrap="square" rtlCol="0">
            <a:spAutoFit/>
          </a:bodyPr>
          <a:lstStyle/>
          <a:p>
            <a:r>
              <a:rPr lang="en-US" dirty="0"/>
              <a:t>GPU cores</a:t>
            </a:r>
          </a:p>
        </p:txBody>
      </p:sp>
      <p:pic>
        <p:nvPicPr>
          <p:cNvPr id="91" name="Picture 90">
            <a:extLst>
              <a:ext uri="{FF2B5EF4-FFF2-40B4-BE49-F238E27FC236}">
                <a16:creationId xmlns:a16="http://schemas.microsoft.com/office/drawing/2014/main" id="{B769A838-EE9F-9945-A727-33D33C070984}"/>
              </a:ext>
            </a:extLst>
          </p:cNvPr>
          <p:cNvPicPr>
            <a:picLocks noChangeAspect="1"/>
          </p:cNvPicPr>
          <p:nvPr/>
        </p:nvPicPr>
        <p:blipFill>
          <a:blip r:embed="rId5"/>
          <a:stretch>
            <a:fillRect/>
          </a:stretch>
        </p:blipFill>
        <p:spPr>
          <a:xfrm>
            <a:off x="5853589" y="6471211"/>
            <a:ext cx="698500" cy="241300"/>
          </a:xfrm>
          <a:prstGeom prst="rect">
            <a:avLst/>
          </a:prstGeom>
        </p:spPr>
      </p:pic>
      <p:pic>
        <p:nvPicPr>
          <p:cNvPr id="92" name="Picture 91">
            <a:extLst>
              <a:ext uri="{FF2B5EF4-FFF2-40B4-BE49-F238E27FC236}">
                <a16:creationId xmlns:a16="http://schemas.microsoft.com/office/drawing/2014/main" id="{2F304313-20D8-1F46-8A24-C4EE76DDF199}"/>
              </a:ext>
            </a:extLst>
          </p:cNvPr>
          <p:cNvPicPr>
            <a:picLocks noChangeAspect="1"/>
          </p:cNvPicPr>
          <p:nvPr/>
        </p:nvPicPr>
        <p:blipFill>
          <a:blip r:embed="rId6"/>
          <a:stretch>
            <a:fillRect/>
          </a:stretch>
        </p:blipFill>
        <p:spPr>
          <a:xfrm>
            <a:off x="3202499" y="6312980"/>
            <a:ext cx="409398" cy="342406"/>
          </a:xfrm>
          <a:prstGeom prst="rect">
            <a:avLst/>
          </a:prstGeom>
        </p:spPr>
      </p:pic>
      <p:pic>
        <p:nvPicPr>
          <p:cNvPr id="93" name="Picture 92">
            <a:extLst>
              <a:ext uri="{FF2B5EF4-FFF2-40B4-BE49-F238E27FC236}">
                <a16:creationId xmlns:a16="http://schemas.microsoft.com/office/drawing/2014/main" id="{69D4EC4B-7384-8340-A335-53BCD4C0ADCA}"/>
              </a:ext>
            </a:extLst>
          </p:cNvPr>
          <p:cNvPicPr>
            <a:picLocks noChangeAspect="1"/>
          </p:cNvPicPr>
          <p:nvPr/>
        </p:nvPicPr>
        <p:blipFill>
          <a:blip r:embed="rId3"/>
          <a:stretch>
            <a:fillRect/>
          </a:stretch>
        </p:blipFill>
        <p:spPr>
          <a:xfrm>
            <a:off x="9466175" y="6262638"/>
            <a:ext cx="305350" cy="427117"/>
          </a:xfrm>
          <a:prstGeom prst="rect">
            <a:avLst/>
          </a:prstGeom>
        </p:spPr>
      </p:pic>
      <p:sp>
        <p:nvSpPr>
          <p:cNvPr id="94" name="TextBox 93">
            <a:extLst>
              <a:ext uri="{FF2B5EF4-FFF2-40B4-BE49-F238E27FC236}">
                <a16:creationId xmlns:a16="http://schemas.microsoft.com/office/drawing/2014/main" id="{EFB1A63E-6290-0A4F-AE26-36F65AF0166C}"/>
              </a:ext>
            </a:extLst>
          </p:cNvPr>
          <p:cNvSpPr txBox="1"/>
          <p:nvPr/>
        </p:nvSpPr>
        <p:spPr>
          <a:xfrm>
            <a:off x="3799587" y="5796167"/>
            <a:ext cx="3493116" cy="369332"/>
          </a:xfrm>
          <a:prstGeom prst="rect">
            <a:avLst/>
          </a:prstGeom>
          <a:noFill/>
        </p:spPr>
        <p:txBody>
          <a:bodyPr wrap="square" rtlCol="0">
            <a:spAutoFit/>
          </a:bodyPr>
          <a:lstStyle/>
          <a:p>
            <a:r>
              <a:rPr lang="en-US" dirty="0">
                <a:solidFill>
                  <a:schemeClr val="bg1"/>
                </a:solidFill>
              </a:rPr>
              <a:t>Shared address space (NUMA)</a:t>
            </a:r>
          </a:p>
        </p:txBody>
      </p:sp>
      <p:sp>
        <p:nvSpPr>
          <p:cNvPr id="95" name="Text Box 34">
            <a:extLst>
              <a:ext uri="{FF2B5EF4-FFF2-40B4-BE49-F238E27FC236}">
                <a16:creationId xmlns:a16="http://schemas.microsoft.com/office/drawing/2014/main" id="{6D27DF99-A171-8146-88EB-EA7B650244A5}"/>
              </a:ext>
            </a:extLst>
          </p:cNvPr>
          <p:cNvSpPr txBox="1">
            <a:spLocks noChangeArrowheads="1"/>
          </p:cNvSpPr>
          <p:nvPr/>
        </p:nvSpPr>
        <p:spPr bwMode="auto">
          <a:xfrm rot="16213772">
            <a:off x="1602677" y="5085778"/>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HW</a:t>
            </a:r>
          </a:p>
        </p:txBody>
      </p:sp>
      <p:sp>
        <p:nvSpPr>
          <p:cNvPr id="96" name="Slide Number Placeholder 3">
            <a:extLst>
              <a:ext uri="{FF2B5EF4-FFF2-40B4-BE49-F238E27FC236}">
                <a16:creationId xmlns:a16="http://schemas.microsoft.com/office/drawing/2014/main" id="{456E6455-BF90-4E4F-804A-975FB35EE699}"/>
              </a:ext>
            </a:extLst>
          </p:cNvPr>
          <p:cNvSpPr txBox="1">
            <a:spLocks/>
          </p:cNvSpPr>
          <p:nvPr/>
        </p:nvSpPr>
        <p:spPr>
          <a:xfrm>
            <a:off x="11507631" y="6580909"/>
            <a:ext cx="568036" cy="277091"/>
          </a:xfrm>
          <a:prstGeom prst="rect">
            <a:avLst/>
          </a:prstGeom>
          <a:ln/>
        </p:spPr>
        <p:txBody>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1A1981D-AD31-42D5-9BCA-B2F7346FB97C}" type="slidenum">
              <a:rPr lang="zh-CN" altLang="en-US" sz="1000" smtClean="0"/>
              <a:pPr>
                <a:defRPr/>
              </a:pPr>
              <a:t>8</a:t>
            </a:fld>
            <a:endParaRPr lang="en-US" altLang="zh-CN" sz="1000" dirty="0"/>
          </a:p>
        </p:txBody>
      </p:sp>
    </p:spTree>
    <p:extLst>
      <p:ext uri="{BB962C8B-B14F-4D97-AF65-F5344CB8AC3E}">
        <p14:creationId xmlns:p14="http://schemas.microsoft.com/office/powerpoint/2010/main" val="33699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animBg="1"/>
      <p:bldP spid="63" grpId="0" animBg="1"/>
      <p:bldP spid="64" grpId="0" animBg="1"/>
      <p:bldP spid="65" grpId="0" animBg="1"/>
      <p:bldP spid="66" grpId="0"/>
      <p:bldP spid="68" grpId="0"/>
      <p:bldP spid="69" grpId="0" animBg="1"/>
      <p:bldP spid="70" grpId="0" animBg="1"/>
      <p:bldP spid="71" grpId="0"/>
      <p:bldP spid="72" grpId="0" animBg="1"/>
      <p:bldP spid="76" grpId="0" animBg="1"/>
      <p:bldP spid="77" grpId="0" animBg="1"/>
      <p:bldP spid="78" grpId="0" animBg="1"/>
      <p:bldP spid="81" grpId="0" animBg="1"/>
      <p:bldP spid="82" grpId="0" animBg="1"/>
      <p:bldP spid="83" grpId="0" animBg="1"/>
      <p:bldP spid="84" grpId="0" animBg="1"/>
      <p:bldP spid="89" grpId="0"/>
      <p:bldP spid="90" grpId="0"/>
      <p:bldP spid="94" grpId="0"/>
      <p:bldP spid="9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7487" y="178612"/>
            <a:ext cx="8237538" cy="427037"/>
          </a:xfrm>
        </p:spPr>
        <p:txBody>
          <a:bodyPr/>
          <a:lstStyle/>
          <a:p>
            <a:pPr eaLnBrk="1" hangingPunct="1">
              <a:defRPr/>
            </a:pPr>
            <a:r>
              <a:rPr lang="en-US" dirty="0"/>
              <a:t>What are tasks?</a:t>
            </a:r>
          </a:p>
        </p:txBody>
      </p:sp>
      <p:sp>
        <p:nvSpPr>
          <p:cNvPr id="3075" name="Rectangle 3"/>
          <p:cNvSpPr>
            <a:spLocks noGrp="1" noChangeArrowheads="1"/>
          </p:cNvSpPr>
          <p:nvPr>
            <p:ph type="body" idx="1"/>
          </p:nvPr>
        </p:nvSpPr>
        <p:spPr>
          <a:xfrm>
            <a:off x="190500" y="1084262"/>
            <a:ext cx="7597775" cy="4152756"/>
          </a:xfrm>
        </p:spPr>
        <p:txBody>
          <a:bodyPr/>
          <a:lstStyle/>
          <a:p>
            <a:pPr marL="285750" indent="-285750" eaLnBrk="1" hangingPunct="1">
              <a:defRPr/>
            </a:pPr>
            <a:r>
              <a:rPr lang="en-US" dirty="0"/>
              <a:t>The task construct includes a structured block of code</a:t>
            </a:r>
          </a:p>
          <a:p>
            <a:pPr marL="285750" indent="-285750" eaLnBrk="1" hangingPunct="1">
              <a:defRPr/>
            </a:pPr>
            <a:endParaRPr lang="en-US" dirty="0"/>
          </a:p>
          <a:p>
            <a:pPr marL="285750" indent="-285750" eaLnBrk="1" hangingPunct="1">
              <a:defRPr/>
            </a:pPr>
            <a:r>
              <a:rPr lang="en-US" dirty="0"/>
              <a:t>Inside a parallel region, a thread encountering a task construct will package up the code block and its data for execution</a:t>
            </a:r>
          </a:p>
          <a:p>
            <a:pPr marL="285750" indent="-285750" eaLnBrk="1" hangingPunct="1">
              <a:defRPr/>
            </a:pPr>
            <a:endParaRPr lang="en-US" dirty="0"/>
          </a:p>
          <a:p>
            <a:pPr marL="285750" indent="-285750" eaLnBrk="1" hangingPunct="1">
              <a:defRPr/>
            </a:pPr>
            <a:r>
              <a:rPr lang="en-US" dirty="0"/>
              <a:t>Tasks can be nested: i.e. a task may itself generate tasks.</a:t>
            </a:r>
          </a:p>
        </p:txBody>
      </p:sp>
      <p:sp>
        <p:nvSpPr>
          <p:cNvPr id="15363" name="Rectangle 4"/>
          <p:cNvSpPr>
            <a:spLocks noChangeArrowheads="1"/>
          </p:cNvSpPr>
          <p:nvPr/>
        </p:nvSpPr>
        <p:spPr bwMode="auto">
          <a:xfrm>
            <a:off x="801687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4" name="Rectangle 5"/>
          <p:cNvSpPr>
            <a:spLocks noChangeArrowheads="1"/>
          </p:cNvSpPr>
          <p:nvPr/>
        </p:nvSpPr>
        <p:spPr bwMode="auto">
          <a:xfrm>
            <a:off x="8016875" y="2220913"/>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5" name="Rectangle 6"/>
          <p:cNvSpPr>
            <a:spLocks noChangeArrowheads="1"/>
          </p:cNvSpPr>
          <p:nvPr/>
        </p:nvSpPr>
        <p:spPr bwMode="auto">
          <a:xfrm>
            <a:off x="8016875" y="2982913"/>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6" name="Line 7"/>
          <p:cNvSpPr>
            <a:spLocks noChangeShapeType="1"/>
          </p:cNvSpPr>
          <p:nvPr/>
        </p:nvSpPr>
        <p:spPr bwMode="auto">
          <a:xfrm flipH="1">
            <a:off x="7997825" y="723901"/>
            <a:ext cx="26988" cy="385921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67" name="Rectangle 8"/>
          <p:cNvSpPr>
            <a:spLocks noChangeArrowheads="1"/>
          </p:cNvSpPr>
          <p:nvPr/>
        </p:nvSpPr>
        <p:spPr bwMode="auto">
          <a:xfrm>
            <a:off x="959802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8" name="Rectangle 9"/>
          <p:cNvSpPr>
            <a:spLocks noChangeArrowheads="1"/>
          </p:cNvSpPr>
          <p:nvPr/>
        </p:nvSpPr>
        <p:spPr bwMode="auto">
          <a:xfrm>
            <a:off x="9826625" y="1806575"/>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9" name="Line 10"/>
          <p:cNvSpPr>
            <a:spLocks noChangeShapeType="1"/>
          </p:cNvSpPr>
          <p:nvPr/>
        </p:nvSpPr>
        <p:spPr bwMode="auto">
          <a:xfrm>
            <a:off x="9580563" y="954089"/>
            <a:ext cx="17462" cy="36290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0" name="Line 11"/>
          <p:cNvSpPr>
            <a:spLocks noChangeShapeType="1"/>
          </p:cNvSpPr>
          <p:nvPr/>
        </p:nvSpPr>
        <p:spPr bwMode="auto">
          <a:xfrm>
            <a:off x="9826625" y="1230314"/>
            <a:ext cx="0" cy="13430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1" name="Line 12"/>
          <p:cNvSpPr>
            <a:spLocks noChangeShapeType="1"/>
          </p:cNvSpPr>
          <p:nvPr/>
        </p:nvSpPr>
        <p:spPr bwMode="auto">
          <a:xfrm>
            <a:off x="10055225" y="1230313"/>
            <a:ext cx="0" cy="13525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2" name="Line 13"/>
          <p:cNvSpPr>
            <a:spLocks noChangeShapeType="1"/>
          </p:cNvSpPr>
          <p:nvPr/>
        </p:nvSpPr>
        <p:spPr bwMode="auto">
          <a:xfrm flipH="1">
            <a:off x="9599613" y="2779713"/>
            <a:ext cx="6858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3" name="Line 14"/>
          <p:cNvSpPr>
            <a:spLocks noChangeShapeType="1"/>
          </p:cNvSpPr>
          <p:nvPr/>
        </p:nvSpPr>
        <p:spPr bwMode="auto">
          <a:xfrm flipH="1">
            <a:off x="9598025" y="1220789"/>
            <a:ext cx="679450" cy="95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4" name="AutoShape 15"/>
          <p:cNvSpPr>
            <a:spLocks noChangeArrowheads="1"/>
          </p:cNvSpPr>
          <p:nvPr/>
        </p:nvSpPr>
        <p:spPr bwMode="auto">
          <a:xfrm>
            <a:off x="8455025" y="1535113"/>
            <a:ext cx="838200" cy="533400"/>
          </a:xfrm>
          <a:prstGeom prst="rightArrow">
            <a:avLst>
              <a:gd name="adj1" fmla="val 50000"/>
              <a:gd name="adj2" fmla="val 39286"/>
            </a:avLst>
          </a:prstGeom>
          <a:solidFill>
            <a:schemeClr val="accent1"/>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75" name="Text Box 16"/>
          <p:cNvSpPr txBox="1">
            <a:spLocks noChangeArrowheads="1"/>
          </p:cNvSpPr>
          <p:nvPr/>
        </p:nvSpPr>
        <p:spPr bwMode="auto">
          <a:xfrm>
            <a:off x="7648576" y="4529138"/>
            <a:ext cx="1014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Serial</a:t>
            </a:r>
          </a:p>
        </p:txBody>
      </p:sp>
      <p:sp>
        <p:nvSpPr>
          <p:cNvPr id="15376" name="Text Box 17"/>
          <p:cNvSpPr txBox="1">
            <a:spLocks noChangeArrowheads="1"/>
          </p:cNvSpPr>
          <p:nvPr/>
        </p:nvSpPr>
        <p:spPr bwMode="auto">
          <a:xfrm>
            <a:off x="9399588" y="4529138"/>
            <a:ext cx="12684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Parallel</a:t>
            </a:r>
          </a:p>
        </p:txBody>
      </p:sp>
      <p:sp>
        <p:nvSpPr>
          <p:cNvPr id="15377" name="Line 18"/>
          <p:cNvSpPr>
            <a:spLocks noChangeShapeType="1"/>
          </p:cNvSpPr>
          <p:nvPr/>
        </p:nvSpPr>
        <p:spPr bwMode="auto">
          <a:xfrm>
            <a:off x="10283826" y="1211264"/>
            <a:ext cx="11113" cy="15716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8" name="Rectangle 19"/>
          <p:cNvSpPr>
            <a:spLocks noChangeArrowheads="1"/>
          </p:cNvSpPr>
          <p:nvPr/>
        </p:nvSpPr>
        <p:spPr bwMode="auto">
          <a:xfrm>
            <a:off x="10056813" y="1487488"/>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 name="TextBox 1"/>
          <p:cNvSpPr txBox="1"/>
          <p:nvPr/>
        </p:nvSpPr>
        <p:spPr>
          <a:xfrm>
            <a:off x="2103550" y="5473521"/>
            <a:ext cx="8191389" cy="707886"/>
          </a:xfrm>
          <a:prstGeom prst="rect">
            <a:avLst/>
          </a:prstGeom>
          <a:solidFill>
            <a:srgbClr val="FFFFE7"/>
          </a:solidFill>
          <a:ln w="38100">
            <a:solidFill>
              <a:srgbClr val="0070C0"/>
            </a:solidFill>
          </a:ln>
        </p:spPr>
        <p:txBody>
          <a:bodyPr wrap="square" rtlCol="0">
            <a:spAutoFit/>
          </a:bodyPr>
          <a:lstStyle/>
          <a:p>
            <a:pPr algn="ctr"/>
            <a:r>
              <a:rPr lang="en-US" sz="2000" dirty="0"/>
              <a:t>A common Pattern is to have one thread create the tasks while the other threads wait at a barrier and execute the tasks</a:t>
            </a:r>
          </a:p>
        </p:txBody>
      </p:sp>
    </p:spTree>
    <p:custDataLst>
      <p:tags r:id="rId1"/>
    </p:custDataLst>
    <p:extLst>
      <p:ext uri="{BB962C8B-B14F-4D97-AF65-F5344CB8AC3E}">
        <p14:creationId xmlns:p14="http://schemas.microsoft.com/office/powerpoint/2010/main" val="188734712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ABDBDF8-D12D-4DA9-A8D3-BA5075CEC691}" type="slidenum">
              <a:rPr lang="zh-CN" altLang="en-US"/>
              <a:pPr>
                <a:defRPr/>
              </a:pPr>
              <a:t>81</a:t>
            </a:fld>
            <a:endParaRPr lang="en-US" altLang="zh-CN"/>
          </a:p>
        </p:txBody>
      </p:sp>
      <p:sp>
        <p:nvSpPr>
          <p:cNvPr id="51203"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Single </a:t>
            </a:r>
            <a:r>
              <a:rPr lang="en-US" altLang="zh-CN" dirty="0" err="1">
                <a:ea typeface="SimSun" pitchFamily="2" charset="-122"/>
              </a:rPr>
              <a:t>worksharing</a:t>
            </a:r>
            <a:r>
              <a:rPr lang="en-US" altLang="zh-CN" dirty="0">
                <a:ea typeface="SimSun" pitchFamily="2" charset="-122"/>
              </a:rPr>
              <a:t> Construct</a:t>
            </a:r>
          </a:p>
        </p:txBody>
      </p:sp>
      <p:sp>
        <p:nvSpPr>
          <p:cNvPr id="51204" name="Rectangle 3"/>
          <p:cNvSpPr>
            <a:spLocks noGrp="1" noChangeArrowheads="1"/>
          </p:cNvSpPr>
          <p:nvPr>
            <p:ph type="body" idx="1"/>
          </p:nvPr>
        </p:nvSpPr>
        <p:spPr>
          <a:xfrm>
            <a:off x="222252" y="1327150"/>
            <a:ext cx="11343672" cy="2381250"/>
          </a:xfrm>
          <a:noFill/>
        </p:spPr>
        <p:txBody>
          <a:bodyPr/>
          <a:lstStyle/>
          <a:p>
            <a:pPr eaLnBrk="1" hangingPunct="1">
              <a:lnSpc>
                <a:spcPct val="94000"/>
              </a:lnSpc>
            </a:pPr>
            <a:r>
              <a:rPr lang="en-US" altLang="zh-CN" dirty="0">
                <a:ea typeface="SimSun" pitchFamily="2" charset="-122"/>
              </a:rPr>
              <a:t>The </a:t>
            </a:r>
            <a:r>
              <a:rPr lang="en-US" altLang="zh-CN" b="1" dirty="0">
                <a:solidFill>
                  <a:srgbClr val="C00000"/>
                </a:solidFill>
                <a:ea typeface="SimSun" pitchFamily="2" charset="-122"/>
              </a:rPr>
              <a:t>single</a:t>
            </a:r>
            <a:r>
              <a:rPr lang="en-US" altLang="zh-CN" dirty="0">
                <a:solidFill>
                  <a:srgbClr val="C00000"/>
                </a:solidFill>
                <a:ea typeface="SimSun" pitchFamily="2" charset="-122"/>
              </a:rPr>
              <a:t> </a:t>
            </a:r>
            <a:r>
              <a:rPr lang="en-US" altLang="zh-CN" dirty="0">
                <a:ea typeface="SimSun" pitchFamily="2" charset="-122"/>
              </a:rPr>
              <a:t>construct denotes a block of code that is executed by only one thread (not necessarily the primary* thread).</a:t>
            </a:r>
          </a:p>
          <a:p>
            <a:pPr eaLnBrk="1" hangingPunct="1">
              <a:lnSpc>
                <a:spcPct val="94000"/>
              </a:lnSpc>
            </a:pPr>
            <a:endParaRPr lang="en-US" altLang="zh-CN" sz="800" dirty="0">
              <a:ea typeface="SimSun" pitchFamily="2" charset="-122"/>
            </a:endParaRPr>
          </a:p>
          <a:p>
            <a:pPr eaLnBrk="1" hangingPunct="1">
              <a:lnSpc>
                <a:spcPct val="94000"/>
              </a:lnSpc>
            </a:pPr>
            <a:r>
              <a:rPr lang="en-US" altLang="zh-CN" dirty="0">
                <a:ea typeface="SimSun" pitchFamily="2" charset="-122"/>
              </a:rPr>
              <a:t>A barrier is implied at the end of the single block (can remove the barrier with a </a:t>
            </a:r>
            <a:r>
              <a:rPr lang="en-US" altLang="zh-CN" i="1" dirty="0" err="1">
                <a:ea typeface="SimSun" pitchFamily="2" charset="-122"/>
              </a:rPr>
              <a:t>nowait</a:t>
            </a:r>
            <a:r>
              <a:rPr lang="en-US" altLang="zh-CN" dirty="0">
                <a:ea typeface="SimSun" pitchFamily="2" charset="-122"/>
              </a:rPr>
              <a:t> clause).</a:t>
            </a:r>
          </a:p>
        </p:txBody>
      </p:sp>
      <p:sp>
        <p:nvSpPr>
          <p:cNvPr id="51205" name="Rectangle 4"/>
          <p:cNvSpPr>
            <a:spLocks noChangeArrowheads="1"/>
          </p:cNvSpPr>
          <p:nvPr/>
        </p:nvSpPr>
        <p:spPr bwMode="auto">
          <a:xfrm>
            <a:off x="3804851" y="3709773"/>
            <a:ext cx="4582297" cy="2185856"/>
          </a:xfrm>
          <a:prstGeom prst="rect">
            <a:avLst/>
          </a:prstGeom>
          <a:solidFill>
            <a:srgbClr val="EAF3FC"/>
          </a:solidFill>
          <a:ln w="9525">
            <a:noFill/>
            <a:miter lim="800000"/>
            <a:headEnd/>
            <a:tailEnd/>
          </a:ln>
        </p:spPr>
        <p:txBody>
          <a:bodyPr wrap="square" lIns="92075" tIns="46038" rIns="92075" bIns="46038">
            <a:spAutoFit/>
          </a:bodyPr>
          <a:lstStyle/>
          <a:p>
            <a:pPr algn="l">
              <a:spcBef>
                <a:spcPct val="50000"/>
              </a:spcBef>
            </a:pPr>
            <a:r>
              <a:rPr lang="en-US" altLang="zh-CN" dirty="0">
                <a:latin typeface="Arial" charset="0"/>
              </a:rPr>
              <a:t>#pragma </a:t>
            </a:r>
            <a:r>
              <a:rPr lang="en-US" altLang="zh-CN" dirty="0" err="1">
                <a:latin typeface="Arial" charset="0"/>
              </a:rPr>
              <a:t>omp</a:t>
            </a:r>
            <a:r>
              <a:rPr lang="en-US" altLang="zh-CN" dirty="0">
                <a:latin typeface="Arial" charset="0"/>
              </a:rPr>
              <a:t> parallel  </a:t>
            </a:r>
            <a:br>
              <a:rPr lang="en-US" altLang="zh-CN" dirty="0">
                <a:latin typeface="Arial" charset="0"/>
              </a:rPr>
            </a:br>
            <a:r>
              <a:rPr lang="en-US" altLang="zh-CN" dirty="0">
                <a:latin typeface="Arial" charset="0"/>
              </a:rPr>
              <a:t>{	</a:t>
            </a:r>
            <a:br>
              <a:rPr lang="en-US" altLang="zh-CN" dirty="0">
                <a:latin typeface="Arial" charset="0"/>
              </a:rPr>
            </a:br>
            <a:r>
              <a:rPr lang="en-US" altLang="zh-CN" dirty="0">
                <a:latin typeface="Arial" charset="0"/>
              </a:rPr>
              <a:t>	</a:t>
            </a:r>
            <a:r>
              <a:rPr lang="en-US" altLang="zh-CN" dirty="0" err="1">
                <a:latin typeface="Arial" charset="0"/>
              </a:rPr>
              <a:t>do_many_things</a:t>
            </a:r>
            <a:r>
              <a:rPr lang="en-US" altLang="zh-CN" dirty="0">
                <a:latin typeface="Arial" charset="0"/>
              </a:rPr>
              <a:t>();</a:t>
            </a:r>
            <a:br>
              <a:rPr lang="en-US" altLang="zh-CN" dirty="0">
                <a:latin typeface="Arial" charset="0"/>
              </a:rPr>
            </a:br>
            <a:r>
              <a:rPr lang="en-US" altLang="zh-CN" dirty="0">
                <a:latin typeface="Arial" charset="0"/>
              </a:rPr>
              <a:t>      #pragma </a:t>
            </a:r>
            <a:r>
              <a:rPr lang="en-US" altLang="zh-CN" dirty="0" err="1">
                <a:latin typeface="Arial" charset="0"/>
              </a:rPr>
              <a:t>omp</a:t>
            </a:r>
            <a:r>
              <a:rPr lang="en-US" altLang="zh-CN" dirty="0">
                <a:latin typeface="Arial" charset="0"/>
              </a:rPr>
              <a:t> single</a:t>
            </a:r>
            <a:br>
              <a:rPr lang="en-US" altLang="zh-CN" dirty="0">
                <a:latin typeface="Arial" charset="0"/>
              </a:rPr>
            </a:br>
            <a:r>
              <a:rPr lang="en-US" altLang="zh-CN" dirty="0">
                <a:latin typeface="Arial" charset="0"/>
              </a:rPr>
              <a:t>	{     </a:t>
            </a:r>
            <a:r>
              <a:rPr lang="en-US" altLang="zh-CN" dirty="0" err="1">
                <a:latin typeface="Arial" charset="0"/>
              </a:rPr>
              <a:t>exchange_boundaries</a:t>
            </a:r>
            <a:r>
              <a:rPr lang="en-US" altLang="zh-CN" dirty="0">
                <a:latin typeface="Arial" charset="0"/>
              </a:rPr>
              <a:t>();   }</a:t>
            </a:r>
            <a:br>
              <a:rPr lang="en-US" altLang="zh-CN" dirty="0">
                <a:latin typeface="Arial" charset="0"/>
              </a:rPr>
            </a:br>
            <a:r>
              <a:rPr lang="en-US" altLang="zh-CN" dirty="0">
                <a:latin typeface="Arial" charset="0"/>
              </a:rPr>
              <a:t>	</a:t>
            </a:r>
            <a:r>
              <a:rPr lang="en-US" altLang="zh-CN" dirty="0" err="1">
                <a:latin typeface="Arial" charset="0"/>
              </a:rPr>
              <a:t>do_many_other_things</a:t>
            </a:r>
            <a:r>
              <a:rPr lang="en-US" altLang="zh-CN" dirty="0">
                <a:latin typeface="Arial" charset="0"/>
              </a:rPr>
              <a:t>();</a:t>
            </a:r>
            <a:br>
              <a:rPr lang="en-US" altLang="zh-CN" dirty="0">
                <a:latin typeface="Arial" charset="0"/>
              </a:rPr>
            </a:br>
            <a:r>
              <a:rPr lang="en-US" altLang="zh-CN" dirty="0">
                <a:latin typeface="Arial" charset="0"/>
              </a:rPr>
              <a:t>}</a:t>
            </a:r>
            <a:r>
              <a:rPr lang="en-US" altLang="zh-CN" sz="2800" dirty="0">
                <a:latin typeface="Arial" charset="0"/>
              </a:rPr>
              <a:t> </a:t>
            </a:r>
          </a:p>
        </p:txBody>
      </p:sp>
      <p:sp>
        <p:nvSpPr>
          <p:cNvPr id="2" name="TextBox 1">
            <a:extLst>
              <a:ext uri="{FF2B5EF4-FFF2-40B4-BE49-F238E27FC236}">
                <a16:creationId xmlns:a16="http://schemas.microsoft.com/office/drawing/2014/main" id="{386E8F5F-2182-2A4A-B758-1593F374839D}"/>
              </a:ext>
            </a:extLst>
          </p:cNvPr>
          <p:cNvSpPr txBox="1"/>
          <p:nvPr/>
        </p:nvSpPr>
        <p:spPr>
          <a:xfrm>
            <a:off x="424163" y="6425815"/>
            <a:ext cx="11343672" cy="307777"/>
          </a:xfrm>
          <a:prstGeom prst="rect">
            <a:avLst/>
          </a:prstGeom>
          <a:noFill/>
        </p:spPr>
        <p:txBody>
          <a:bodyPr wrap="square" rtlCol="0">
            <a:spAutoFit/>
          </a:bodyPr>
          <a:lstStyle/>
          <a:p>
            <a:r>
              <a:rPr lang="en-US" sz="1400" dirty="0"/>
              <a:t>*This used to be called the “master thread”.  The term “master” has been deprecated in OpenMP 5.1 and replaced with the term “primary”.    </a:t>
            </a:r>
          </a:p>
        </p:txBody>
      </p:sp>
    </p:spTree>
    <p:extLst>
      <p:ext uri="{BB962C8B-B14F-4D97-AF65-F5344CB8AC3E}">
        <p14:creationId xmlns:p14="http://schemas.microsoft.com/office/powerpoint/2010/main" val="98659791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Task Directive</a:t>
            </a:r>
          </a:p>
        </p:txBody>
      </p:sp>
      <p:sp>
        <p:nvSpPr>
          <p:cNvPr id="4" name="Slide Number Placeholder 3"/>
          <p:cNvSpPr>
            <a:spLocks noGrp="1"/>
          </p:cNvSpPr>
          <p:nvPr>
            <p:ph type="sldNum" sz="quarter" idx="4294967295"/>
          </p:nvPr>
        </p:nvSpPr>
        <p:spPr>
          <a:xfrm>
            <a:off x="8583113" y="7190748"/>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r"/>
            <a:fld id="{5460984D-254E-4CEE-80EA-D2D3CF2705EB}" type="slidenum">
              <a:rPr lang="en-US" altLang="en-US" sz="1400" b="0"/>
              <a:pPr algn="r"/>
              <a:t>82</a:t>
            </a:fld>
            <a:endParaRPr lang="en-US" altLang="en-US" sz="1400" b="0"/>
          </a:p>
        </p:txBody>
      </p:sp>
      <p:sp>
        <p:nvSpPr>
          <p:cNvPr id="21507" name="Rectangle 3"/>
          <p:cNvSpPr>
            <a:spLocks noChangeArrowheads="1"/>
          </p:cNvSpPr>
          <p:nvPr/>
        </p:nvSpPr>
        <p:spPr bwMode="auto">
          <a:xfrm>
            <a:off x="2001839" y="2190751"/>
            <a:ext cx="8064500"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grpSp>
        <p:nvGrpSpPr>
          <p:cNvPr id="5" name="Group 4"/>
          <p:cNvGrpSpPr/>
          <p:nvPr/>
        </p:nvGrpSpPr>
        <p:grpSpPr>
          <a:xfrm>
            <a:off x="5818189" y="2982914"/>
            <a:ext cx="4686300" cy="708025"/>
            <a:chOff x="4140200" y="1773238"/>
            <a:chExt cx="4686300" cy="708025"/>
          </a:xfrm>
        </p:grpSpPr>
        <p:sp>
          <p:nvSpPr>
            <p:cNvPr id="8" name="Text Box 4"/>
            <p:cNvSpPr txBox="1">
              <a:spLocks noChangeArrowheads="1"/>
            </p:cNvSpPr>
            <p:nvPr/>
          </p:nvSpPr>
          <p:spPr bwMode="auto">
            <a:xfrm>
              <a:off x="6156325" y="1773238"/>
              <a:ext cx="2670175" cy="708025"/>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solidFill>
                    <a:schemeClr val="hlink"/>
                  </a:solidFill>
                  <a:ea typeface="SimSun" panose="02010600030101010101" pitchFamily="2" charset="-122"/>
                </a:rPr>
                <a:t>One Thread packages tasks</a:t>
              </a:r>
            </a:p>
          </p:txBody>
        </p:sp>
        <p:cxnSp>
          <p:nvCxnSpPr>
            <p:cNvPr id="10" name="Straight Arrow Connector 9"/>
            <p:cNvCxnSpPr>
              <a:cxnSpLocks noChangeShapeType="1"/>
            </p:cNvCxnSpPr>
            <p:nvPr/>
          </p:nvCxnSpPr>
          <p:spPr bwMode="auto">
            <a:xfrm flipH="1" flipV="1">
              <a:off x="4140200" y="2060575"/>
              <a:ext cx="1871663" cy="73025"/>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3" name="Group 2"/>
          <p:cNvGrpSpPr/>
          <p:nvPr/>
        </p:nvGrpSpPr>
        <p:grpSpPr>
          <a:xfrm>
            <a:off x="5818189" y="2190750"/>
            <a:ext cx="4110038" cy="400050"/>
            <a:chOff x="4140200" y="981075"/>
            <a:chExt cx="4110038" cy="400050"/>
          </a:xfrm>
        </p:grpSpPr>
        <p:sp>
          <p:nvSpPr>
            <p:cNvPr id="13" name="Text Box 4"/>
            <p:cNvSpPr txBox="1">
              <a:spLocks noChangeArrowheads="1"/>
            </p:cNvSpPr>
            <p:nvPr/>
          </p:nvSpPr>
          <p:spPr bwMode="auto">
            <a:xfrm>
              <a:off x="5580063" y="981075"/>
              <a:ext cx="2670175" cy="400050"/>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Create some threads</a:t>
              </a:r>
            </a:p>
          </p:txBody>
        </p:sp>
        <p:cxnSp>
          <p:nvCxnSpPr>
            <p:cNvPr id="15" name="Straight Arrow Connector 14"/>
            <p:cNvCxnSpPr>
              <a:cxnSpLocks noChangeShapeType="1"/>
            </p:cNvCxnSpPr>
            <p:nvPr/>
          </p:nvCxnSpPr>
          <p:spPr bwMode="auto">
            <a:xfrm flipH="1">
              <a:off x="4140200" y="1196975"/>
              <a:ext cx="1295400" cy="71438"/>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 name="Group 5"/>
          <p:cNvGrpSpPr/>
          <p:nvPr/>
        </p:nvGrpSpPr>
        <p:grpSpPr>
          <a:xfrm>
            <a:off x="6034089" y="4062413"/>
            <a:ext cx="4470400" cy="1592262"/>
            <a:chOff x="4356100" y="2852738"/>
            <a:chExt cx="4470400" cy="1592262"/>
          </a:xfrm>
        </p:grpSpPr>
        <p:sp>
          <p:nvSpPr>
            <p:cNvPr id="16" name="Text Box 4"/>
            <p:cNvSpPr txBox="1">
              <a:spLocks noChangeArrowheads="1"/>
            </p:cNvSpPr>
            <p:nvPr/>
          </p:nvSpPr>
          <p:spPr bwMode="auto">
            <a:xfrm>
              <a:off x="6156325" y="3429000"/>
              <a:ext cx="2670175" cy="1016000"/>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Tasks executed by some thread in some order</a:t>
              </a:r>
            </a:p>
          </p:txBody>
        </p:sp>
        <p:cxnSp>
          <p:nvCxnSpPr>
            <p:cNvPr id="18" name="Straight Arrow Connector 17"/>
            <p:cNvCxnSpPr>
              <a:cxnSpLocks noChangeShapeType="1"/>
            </p:cNvCxnSpPr>
            <p:nvPr/>
          </p:nvCxnSpPr>
          <p:spPr bwMode="auto">
            <a:xfrm flipH="1" flipV="1">
              <a:off x="4356100" y="2852738"/>
              <a:ext cx="1584325" cy="863600"/>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p:cNvCxnSpPr>
              <a:cxnSpLocks noChangeShapeType="1"/>
            </p:cNvCxnSpPr>
            <p:nvPr/>
          </p:nvCxnSpPr>
          <p:spPr bwMode="auto">
            <a:xfrm flipH="1" flipV="1">
              <a:off x="4356100" y="3500438"/>
              <a:ext cx="1584325" cy="215900"/>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H="1">
              <a:off x="4356100" y="3716338"/>
              <a:ext cx="1584325" cy="576262"/>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4" name="Text Box 4"/>
          <p:cNvSpPr txBox="1">
            <a:spLocks noChangeArrowheads="1"/>
          </p:cNvSpPr>
          <p:nvPr/>
        </p:nvSpPr>
        <p:spPr bwMode="auto">
          <a:xfrm>
            <a:off x="4124254" y="6246954"/>
            <a:ext cx="5636397" cy="400110"/>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solidFill>
                  <a:schemeClr val="hlink"/>
                </a:solidFill>
                <a:ea typeface="SimSun" panose="02010600030101010101" pitchFamily="2" charset="-122"/>
              </a:rPr>
              <a:t>All tasks complete before this barrier is released</a:t>
            </a:r>
          </a:p>
        </p:txBody>
      </p:sp>
      <p:cxnSp>
        <p:nvCxnSpPr>
          <p:cNvPr id="17" name="Straight Arrow Connector 16"/>
          <p:cNvCxnSpPr>
            <a:cxnSpLocks noChangeShapeType="1"/>
          </p:cNvCxnSpPr>
          <p:nvPr/>
        </p:nvCxnSpPr>
        <p:spPr bwMode="auto">
          <a:xfrm flipH="1" flipV="1">
            <a:off x="2798165" y="6130977"/>
            <a:ext cx="1326089" cy="331022"/>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Rectangle 8"/>
          <p:cNvSpPr txBox="1">
            <a:spLocks noChangeArrowheads="1"/>
          </p:cNvSpPr>
          <p:nvPr/>
        </p:nvSpPr>
        <p:spPr bwMode="auto">
          <a:xfrm>
            <a:off x="3499912" y="803657"/>
            <a:ext cx="6026177" cy="1621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120000"/>
              </a:lnSpc>
              <a:buFontTx/>
              <a:buNone/>
              <a:defRPr/>
            </a:pPr>
            <a:r>
              <a:rPr lang="en-US" b="1" kern="0">
                <a:latin typeface="Courier New" charset="0"/>
              </a:rPr>
              <a:t>#</a:t>
            </a:r>
            <a:r>
              <a:rPr lang="en-US" b="1" kern="0" dirty="0">
                <a:latin typeface="Courier New" charset="0"/>
              </a:rPr>
              <a:t>pragma </a:t>
            </a:r>
            <a:r>
              <a:rPr lang="en-US" b="1" kern="0" dirty="0" err="1">
                <a:latin typeface="Courier New" charset="0"/>
              </a:rPr>
              <a:t>omp</a:t>
            </a:r>
            <a:r>
              <a:rPr lang="en-US" b="1" kern="0" dirty="0">
                <a:latin typeface="Courier New" charset="0"/>
              </a:rPr>
              <a:t> task </a:t>
            </a:r>
            <a:r>
              <a:rPr lang="en-GB" i="1" kern="0" dirty="0"/>
              <a:t>[clauses]</a:t>
            </a:r>
            <a:endParaRPr lang="en-US" b="1" kern="0" dirty="0">
              <a:latin typeface="Courier New" charset="0"/>
            </a:endParaRPr>
          </a:p>
          <a:p>
            <a:pPr eaLnBrk="1" hangingPunct="1">
              <a:lnSpc>
                <a:spcPct val="120000"/>
              </a:lnSpc>
              <a:buFontTx/>
              <a:buNone/>
              <a:defRPr/>
            </a:pPr>
            <a:r>
              <a:rPr lang="en-US" b="1" i="1" kern="0" dirty="0"/>
              <a:t>                     </a:t>
            </a:r>
            <a:r>
              <a:rPr lang="en-US" i="1" kern="0" dirty="0"/>
              <a:t>structured-block    </a:t>
            </a:r>
          </a:p>
          <a:p>
            <a:pPr eaLnBrk="1" hangingPunct="1">
              <a:lnSpc>
                <a:spcPct val="120000"/>
              </a:lnSpc>
              <a:defRPr/>
            </a:pPr>
            <a:endParaRPr lang="en-GB" kern="0" dirty="0"/>
          </a:p>
        </p:txBody>
      </p:sp>
      <p:cxnSp>
        <p:nvCxnSpPr>
          <p:cNvPr id="22" name="Straight Connector 21"/>
          <p:cNvCxnSpPr/>
          <p:nvPr/>
        </p:nvCxnSpPr>
        <p:spPr bwMode="auto">
          <a:xfrm>
            <a:off x="2117559" y="1866900"/>
            <a:ext cx="7948781" cy="0"/>
          </a:xfrm>
          <a:prstGeom prst="line">
            <a:avLst/>
          </a:prstGeom>
          <a:noFill/>
          <a:ln w="60325"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38200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Simple tasks</a:t>
            </a:r>
          </a:p>
        </p:txBody>
      </p:sp>
      <p:sp>
        <p:nvSpPr>
          <p:cNvPr id="3" name="Content Placeholder 2"/>
          <p:cNvSpPr>
            <a:spLocks noGrp="1"/>
          </p:cNvSpPr>
          <p:nvPr>
            <p:ph idx="1"/>
          </p:nvPr>
        </p:nvSpPr>
        <p:spPr>
          <a:xfrm>
            <a:off x="222252" y="840751"/>
            <a:ext cx="10134652" cy="5908207"/>
          </a:xfrm>
        </p:spPr>
        <p:txBody>
          <a:bodyPr/>
          <a:lstStyle/>
          <a:p>
            <a:r>
              <a:rPr lang="en-US" sz="2000" dirty="0"/>
              <a:t>Write a program using tasks that will “randomly” generate one of two strings:</a:t>
            </a:r>
          </a:p>
          <a:p>
            <a:pPr lvl="1"/>
            <a:r>
              <a:rPr lang="en-US" dirty="0"/>
              <a:t>“I think “ “race” “car”  “s are fun”</a:t>
            </a:r>
          </a:p>
          <a:p>
            <a:pPr lvl="1"/>
            <a:r>
              <a:rPr lang="en-US" dirty="0"/>
              <a:t>“I think “ “car” “race”  “s are fun”</a:t>
            </a:r>
          </a:p>
          <a:p>
            <a:pPr lvl="1"/>
            <a:endParaRPr lang="en-US" dirty="0"/>
          </a:p>
          <a:p>
            <a:r>
              <a:rPr lang="en-US" sz="2000" dirty="0"/>
              <a:t>Hint: use tasks to print the indeterminate part of the output (i.e. the “race” or “car” parts).    </a:t>
            </a:r>
          </a:p>
          <a:p>
            <a:pPr lvl="4"/>
            <a:endParaRPr lang="en-US" sz="1000" dirty="0"/>
          </a:p>
          <a:p>
            <a:r>
              <a:rPr lang="en-US" sz="2000" dirty="0"/>
              <a:t>This is called a “Race Condition”.  It occurs when the result of a program depends on how the OS schedules the threads.</a:t>
            </a:r>
          </a:p>
          <a:p>
            <a:pPr lvl="4"/>
            <a:endParaRPr lang="en-US" sz="1000" dirty="0"/>
          </a:p>
          <a:p>
            <a:r>
              <a:rPr lang="en-US" sz="2000" dirty="0"/>
              <a:t>NOTE: A “data race” is when threads “race to update a shared variable”.  They produce race conditions.  Programs containing data races are undefined (in </a:t>
            </a:r>
            <a:r>
              <a:rPr lang="en-US" sz="2000" dirty="0" err="1"/>
              <a:t>OpenMP</a:t>
            </a:r>
            <a:r>
              <a:rPr lang="en-US" sz="2000" dirty="0"/>
              <a:t> but also ANSI standards C++’11 and beyond).</a:t>
            </a:r>
          </a:p>
          <a:p>
            <a:endParaRPr lang="en-US" sz="2000" dirty="0"/>
          </a:p>
          <a:p>
            <a:pPr marL="339725" lvl="1" indent="0">
              <a:buNone/>
            </a:pPr>
            <a:r>
              <a:rPr lang="en-US" dirty="0"/>
              <a:t>#pragma </a:t>
            </a:r>
            <a:r>
              <a:rPr lang="en-US" dirty="0" err="1"/>
              <a:t>omp</a:t>
            </a:r>
            <a:r>
              <a:rPr lang="en-US" dirty="0"/>
              <a:t> parallel</a:t>
            </a:r>
          </a:p>
          <a:p>
            <a:pPr marL="339725" lvl="1" indent="0">
              <a:buNone/>
            </a:pPr>
            <a:r>
              <a:rPr lang="en-US" dirty="0"/>
              <a:t>#pragma </a:t>
            </a:r>
            <a:r>
              <a:rPr lang="en-US" dirty="0" err="1"/>
              <a:t>omp</a:t>
            </a:r>
            <a:r>
              <a:rPr lang="en-US" dirty="0"/>
              <a:t> task</a:t>
            </a:r>
          </a:p>
          <a:p>
            <a:pPr marL="339725" lvl="1" indent="0">
              <a:buNone/>
            </a:pPr>
            <a:r>
              <a:rPr lang="en-US" dirty="0"/>
              <a:t>#pragma </a:t>
            </a:r>
            <a:r>
              <a:rPr lang="en-US" dirty="0" err="1"/>
              <a:t>omp</a:t>
            </a:r>
            <a:r>
              <a:rPr lang="en-US" dirty="0"/>
              <a:t> single</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83</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0E61A699-BE41-D745-A085-27B048965964}"/>
              </a:ext>
            </a:extLst>
          </p:cNvPr>
          <p:cNvSpPr txBox="1"/>
          <p:nvPr/>
        </p:nvSpPr>
        <p:spPr>
          <a:xfrm>
            <a:off x="6918436" y="6617035"/>
            <a:ext cx="3342289" cy="246221"/>
          </a:xfrm>
          <a:prstGeom prst="rect">
            <a:avLst/>
          </a:prstGeom>
          <a:noFill/>
        </p:spPr>
        <p:txBody>
          <a:bodyPr wrap="square" rtlCol="0">
            <a:spAutoFit/>
          </a:bodyPr>
          <a:lstStyle/>
          <a:p>
            <a:r>
              <a:rPr lang="en-US" sz="1000" dirty="0"/>
              <a:t>This exercise comes from Ruud van der Pas of Oracle</a:t>
            </a:r>
          </a:p>
        </p:txBody>
      </p:sp>
    </p:spTree>
    <p:extLst>
      <p:ext uri="{BB962C8B-B14F-4D97-AF65-F5344CB8AC3E}">
        <p14:creationId xmlns:p14="http://schemas.microsoft.com/office/powerpoint/2010/main" val="207937406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19" y="0"/>
            <a:ext cx="8237538" cy="889000"/>
          </a:xfrm>
        </p:spPr>
        <p:txBody>
          <a:bodyPr/>
          <a:lstStyle/>
          <a:p>
            <a:r>
              <a:rPr lang="en-US" dirty="0" err="1"/>
              <a:t>Racey</a:t>
            </a:r>
            <a:r>
              <a:rPr lang="en-US" dirty="0"/>
              <a:t> cars: solution</a:t>
            </a:r>
          </a:p>
        </p:txBody>
      </p:sp>
      <p:sp>
        <p:nvSpPr>
          <p:cNvPr id="3" name="Content Placeholder 2"/>
          <p:cNvSpPr>
            <a:spLocks noGrp="1"/>
          </p:cNvSpPr>
          <p:nvPr>
            <p:ph idx="1"/>
          </p:nvPr>
        </p:nvSpPr>
        <p:spPr>
          <a:xfrm>
            <a:off x="1764030" y="652932"/>
            <a:ext cx="8743950" cy="6136339"/>
          </a:xfrm>
        </p:spPr>
        <p:txBody>
          <a:bodyPr/>
          <a:lstStyle/>
          <a:p>
            <a:pPr marL="0" indent="0">
              <a:buNone/>
            </a:pPr>
            <a:r>
              <a:rPr lang="is-IS" sz="2000" dirty="0"/>
              <a:t>#include &lt;stdio.h&gt;</a:t>
            </a:r>
          </a:p>
          <a:p>
            <a:pPr marL="0" indent="0">
              <a:buNone/>
            </a:pPr>
            <a:r>
              <a:rPr lang="is-IS" sz="2000" b="1" dirty="0">
                <a:solidFill>
                  <a:srgbClr val="C00000"/>
                </a:solidFill>
              </a:rPr>
              <a:t>#include &lt;omp.h&gt;</a:t>
            </a:r>
            <a:br>
              <a:rPr lang="is-IS" sz="2000" dirty="0"/>
            </a:br>
            <a:r>
              <a:rPr lang="is-IS" sz="2000" dirty="0"/>
              <a:t>int main()</a:t>
            </a:r>
          </a:p>
          <a:p>
            <a:pPr marL="0" indent="0">
              <a:buNone/>
            </a:pPr>
            <a:r>
              <a:rPr lang="is-IS" sz="2000" dirty="0"/>
              <a:t>{  printf("I think");</a:t>
            </a:r>
          </a:p>
          <a:p>
            <a:pPr marL="0" indent="0">
              <a:buNone/>
            </a:pPr>
            <a:r>
              <a:rPr lang="is-IS" sz="2000" dirty="0"/>
              <a:t>  </a:t>
            </a:r>
            <a:r>
              <a:rPr lang="is-IS" sz="2000" b="1" dirty="0">
                <a:solidFill>
                  <a:srgbClr val="C00000"/>
                </a:solidFill>
              </a:rPr>
              <a:t> #pragma omp parallel</a:t>
            </a:r>
          </a:p>
          <a:p>
            <a:pPr marL="0" indent="0">
              <a:buNone/>
            </a:pPr>
            <a:r>
              <a:rPr lang="is-IS" sz="2000" dirty="0"/>
              <a:t>   {</a:t>
            </a:r>
          </a:p>
          <a:p>
            <a:pPr marL="0" indent="0">
              <a:buNone/>
            </a:pPr>
            <a:r>
              <a:rPr lang="is-IS" sz="2000" dirty="0"/>
              <a:t>     </a:t>
            </a:r>
            <a:r>
              <a:rPr lang="is-IS" sz="2000" b="1" dirty="0">
                <a:solidFill>
                  <a:srgbClr val="C00000"/>
                </a:solidFill>
              </a:rPr>
              <a:t> #pragma omp single</a:t>
            </a:r>
          </a:p>
          <a:p>
            <a:pPr marL="0" indent="0">
              <a:buNone/>
            </a:pPr>
            <a:r>
              <a:rPr lang="is-IS" sz="2000" dirty="0"/>
              <a:t>      {</a:t>
            </a:r>
          </a:p>
          <a:p>
            <a:pPr marL="0" indent="0">
              <a:buNone/>
            </a:pPr>
            <a:r>
              <a:rPr lang="is-IS" sz="2000" dirty="0"/>
              <a:t>         </a:t>
            </a:r>
            <a:r>
              <a:rPr lang="is-IS" sz="2000" b="1" dirty="0">
                <a:solidFill>
                  <a:srgbClr val="C00000"/>
                </a:solidFill>
              </a:rPr>
              <a:t>#pragma omp task</a:t>
            </a:r>
          </a:p>
          <a:p>
            <a:pPr marL="0" indent="0">
              <a:buNone/>
            </a:pPr>
            <a:r>
              <a:rPr lang="is-IS" sz="2000" dirty="0"/>
              <a:t>            printf(" car");</a:t>
            </a:r>
          </a:p>
          <a:p>
            <a:pPr marL="0" indent="0">
              <a:buNone/>
            </a:pPr>
            <a:r>
              <a:rPr lang="is-IS" sz="2000" dirty="0"/>
              <a:t>         </a:t>
            </a:r>
            <a:r>
              <a:rPr lang="is-IS" sz="2000" b="1" dirty="0">
                <a:solidFill>
                  <a:srgbClr val="C00000"/>
                </a:solidFill>
              </a:rPr>
              <a:t>#pragma omp task</a:t>
            </a:r>
          </a:p>
          <a:p>
            <a:pPr marL="0" indent="0">
              <a:buNone/>
            </a:pPr>
            <a:r>
              <a:rPr lang="is-IS" sz="2000" dirty="0"/>
              <a:t>            printf(" race");</a:t>
            </a:r>
          </a:p>
          <a:p>
            <a:pPr marL="0" indent="0">
              <a:buNone/>
            </a:pPr>
            <a:r>
              <a:rPr lang="is-IS" sz="2000" dirty="0"/>
              <a:t>      }</a:t>
            </a:r>
          </a:p>
          <a:p>
            <a:pPr marL="0" indent="0">
              <a:buNone/>
            </a:pPr>
            <a:r>
              <a:rPr lang="is-IS" sz="2000" dirty="0"/>
              <a:t>   }</a:t>
            </a:r>
          </a:p>
          <a:p>
            <a:pPr marL="0" indent="0">
              <a:buNone/>
            </a:pPr>
            <a:r>
              <a:rPr lang="is-IS" sz="2000" dirty="0"/>
              <a:t>   printf("s");</a:t>
            </a:r>
          </a:p>
          <a:p>
            <a:pPr marL="0" indent="0">
              <a:buNone/>
            </a:pPr>
            <a:r>
              <a:rPr lang="is-IS" sz="2000" dirty="0"/>
              <a:t>   printf(" are fun!\n");</a:t>
            </a:r>
          </a:p>
          <a:p>
            <a:pPr marL="0" indent="0">
              <a:buNone/>
            </a:pPr>
            <a:r>
              <a:rPr lang="is-IS" sz="2000" dirty="0"/>
              <a:t>}</a:t>
            </a:r>
          </a:p>
          <a:p>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84</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9490046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 scoping with tasks</a:t>
            </a:r>
          </a:p>
        </p:txBody>
      </p:sp>
      <p:sp>
        <p:nvSpPr>
          <p:cNvPr id="3" name="Content Placeholder 2"/>
          <p:cNvSpPr>
            <a:spLocks noGrp="1"/>
          </p:cNvSpPr>
          <p:nvPr>
            <p:ph idx="1"/>
          </p:nvPr>
        </p:nvSpPr>
        <p:spPr>
          <a:xfrm>
            <a:off x="190500" y="908050"/>
            <a:ext cx="10099675" cy="5683250"/>
          </a:xfrm>
        </p:spPr>
        <p:txBody>
          <a:bodyPr/>
          <a:lstStyle/>
          <a:p>
            <a:pPr>
              <a:defRPr/>
            </a:pPr>
            <a:r>
              <a:rPr lang="en-US" dirty="0"/>
              <a:t>Variables can be shared, private or </a:t>
            </a:r>
            <a:r>
              <a:rPr lang="en-US" dirty="0" err="1"/>
              <a:t>firstprivate</a:t>
            </a:r>
            <a:r>
              <a:rPr lang="en-US" dirty="0"/>
              <a:t> with respect to task</a:t>
            </a:r>
          </a:p>
          <a:p>
            <a:pPr lvl="8">
              <a:defRPr/>
            </a:pPr>
            <a:endParaRPr lang="en-US" dirty="0"/>
          </a:p>
          <a:p>
            <a:pPr>
              <a:defRPr/>
            </a:pPr>
            <a:r>
              <a:rPr lang="en-US" dirty="0"/>
              <a:t>These concepts are a little bit different compared with threads:</a:t>
            </a:r>
          </a:p>
          <a:p>
            <a:pPr lvl="1">
              <a:defRPr/>
            </a:pPr>
            <a:r>
              <a:rPr lang="en-US" dirty="0"/>
              <a:t>If a variable is </a:t>
            </a:r>
            <a:r>
              <a:rPr lang="en-US" dirty="0">
                <a:solidFill>
                  <a:srgbClr val="CD120E"/>
                </a:solidFill>
              </a:rPr>
              <a:t>shared</a:t>
            </a:r>
            <a:r>
              <a:rPr lang="en-US" dirty="0">
                <a:solidFill>
                  <a:srgbClr val="002060"/>
                </a:solidFill>
              </a:rPr>
              <a:t> </a:t>
            </a:r>
            <a:r>
              <a:rPr lang="en-US" dirty="0"/>
              <a:t>on a task construct, the references to it inside the construct are to the storage with that name at the point where the task was encountered</a:t>
            </a:r>
          </a:p>
          <a:p>
            <a:pPr lvl="8">
              <a:defRPr/>
            </a:pPr>
            <a:endParaRPr lang="en-US" dirty="0"/>
          </a:p>
          <a:p>
            <a:pPr lvl="1">
              <a:defRPr/>
            </a:pPr>
            <a:r>
              <a:rPr lang="en-US" dirty="0"/>
              <a:t>If a variable is </a:t>
            </a:r>
            <a:r>
              <a:rPr lang="en-US" dirty="0">
                <a:solidFill>
                  <a:srgbClr val="CD120E"/>
                </a:solidFill>
              </a:rPr>
              <a:t>private</a:t>
            </a:r>
            <a:r>
              <a:rPr lang="en-US" dirty="0"/>
              <a:t> on a task construct, the references to it inside the construct are to new uninitialized storage that is created when the task is executed</a:t>
            </a:r>
          </a:p>
          <a:p>
            <a:pPr lvl="8">
              <a:defRPr/>
            </a:pPr>
            <a:endParaRPr lang="en-US" dirty="0"/>
          </a:p>
          <a:p>
            <a:pPr lvl="1">
              <a:defRPr/>
            </a:pPr>
            <a:r>
              <a:rPr lang="en-US" dirty="0"/>
              <a:t>If a variable is </a:t>
            </a:r>
            <a:r>
              <a:rPr lang="en-US" dirty="0" err="1">
                <a:solidFill>
                  <a:srgbClr val="CD120E"/>
                </a:solidFill>
              </a:rPr>
              <a:t>firstprivate</a:t>
            </a:r>
            <a:r>
              <a:rPr lang="en-US" dirty="0"/>
              <a:t> on a construct, the references to it inside the construct are to new storage that is created and initialized with the value of the existing storage of that name when the task is encountered</a:t>
            </a:r>
          </a:p>
          <a:p>
            <a:pPr lvl="1">
              <a:defRPr/>
            </a:pPr>
            <a:endParaRPr lang="en-US" dirty="0"/>
          </a:p>
          <a:p>
            <a:pPr lvl="1">
              <a:defRPr/>
            </a:pPr>
            <a:endParaRPr lang="en-US" dirty="0"/>
          </a:p>
          <a:p>
            <a:pPr lvl="1">
              <a:defRPr/>
            </a:pPr>
            <a:endParaRPr lang="en-US" dirty="0"/>
          </a:p>
        </p:txBody>
      </p:sp>
      <p:sp>
        <p:nvSpPr>
          <p:cNvPr id="4" name="Slide Number Placeholder 3"/>
          <p:cNvSpPr>
            <a:spLocks noGrp="1"/>
          </p:cNvSpPr>
          <p:nvPr>
            <p:ph type="sldNum" sz="quarter" idx="4294967295"/>
          </p:nvPr>
        </p:nvSpPr>
        <p:spPr>
          <a:xfrm>
            <a:off x="1684338" y="6591300"/>
            <a:ext cx="1897062"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a:fld id="{C30B6807-C2A6-4974-82BD-34049A18361E}" type="slidenum">
              <a:rPr lang="zh-CN" altLang="en-US" sz="1400" b="0">
                <a:solidFill>
                  <a:schemeClr val="bg1"/>
                </a:solidFill>
              </a:rPr>
              <a:pPr algn="l"/>
              <a:t>85</a:t>
            </a:fld>
            <a:endParaRPr lang="en-US" altLang="zh-CN" sz="1400" b="0">
              <a:solidFill>
                <a:schemeClr val="bg1"/>
              </a:solidFill>
            </a:endParaRPr>
          </a:p>
        </p:txBody>
      </p:sp>
    </p:spTree>
    <p:extLst>
      <p:ext uri="{BB962C8B-B14F-4D97-AF65-F5344CB8AC3E}">
        <p14:creationId xmlns:p14="http://schemas.microsoft.com/office/powerpoint/2010/main" val="63967593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ED355D8-9841-4E00-9BF3-41FE02F4569F}" type="slidenum">
              <a:rPr lang="en-US" altLang="en-US" sz="1400" b="0">
                <a:solidFill>
                  <a:schemeClr val="bg1"/>
                </a:solidFill>
              </a:rPr>
              <a:pPr/>
              <a:t>86</a:t>
            </a:fld>
            <a:endParaRPr lang="en-US" altLang="en-US" sz="1400" b="0">
              <a:solidFill>
                <a:schemeClr val="bg1"/>
              </a:solidFill>
            </a:endParaRPr>
          </a:p>
        </p:txBody>
      </p:sp>
      <p:sp>
        <p:nvSpPr>
          <p:cNvPr id="64515" name="Rectangle 2"/>
          <p:cNvSpPr>
            <a:spLocks noGrp="1" noChangeArrowheads="1"/>
          </p:cNvSpPr>
          <p:nvPr>
            <p:ph type="title" idx="4294967295"/>
          </p:nvPr>
        </p:nvSpPr>
        <p:spPr>
          <a:xfrm>
            <a:off x="1703389" y="103188"/>
            <a:ext cx="8286695" cy="481012"/>
          </a:xfrm>
        </p:spPr>
        <p:txBody>
          <a:bodyPr vert="horz" wrap="square" lIns="90488" tIns="44450" rIns="90488" bIns="44450" numCol="1" anchor="b" anchorCtr="0" compatLnSpc="1">
            <a:prstTxWarp prst="textNoShape">
              <a:avLst/>
            </a:prstTxWarp>
          </a:bodyPr>
          <a:lstStyle/>
          <a:p>
            <a:pPr eaLnBrk="1" hangingPunct="1">
              <a:lnSpc>
                <a:spcPct val="89000"/>
              </a:lnSpc>
              <a:defRPr/>
            </a:pPr>
            <a:r>
              <a:rPr lang="en-US" altLang="zh-CN" dirty="0">
                <a:ea typeface="SimSun" charset="0"/>
                <a:cs typeface="SimSun" charset="0"/>
              </a:rPr>
              <a:t>Data scoping defaults</a:t>
            </a:r>
          </a:p>
        </p:txBody>
      </p:sp>
      <p:sp>
        <p:nvSpPr>
          <p:cNvPr id="64516" name="Rectangle 7"/>
          <p:cNvSpPr>
            <a:spLocks noGrp="1" noChangeArrowheads="1"/>
          </p:cNvSpPr>
          <p:nvPr>
            <p:ph type="body" idx="4294967295"/>
          </p:nvPr>
        </p:nvSpPr>
        <p:spPr>
          <a:xfrm>
            <a:off x="190501" y="765175"/>
            <a:ext cx="10271126" cy="2574373"/>
          </a:xfrm>
        </p:spPr>
        <p:txBody>
          <a:bodyPr vert="horz" wrap="square" lIns="92075" tIns="46038" rIns="92075" bIns="46038" numCol="1" anchor="t" anchorCtr="0" compatLnSpc="1">
            <a:prstTxWarp prst="textNoShape">
              <a:avLst/>
            </a:prstTxWarp>
          </a:bodyPr>
          <a:lstStyle/>
          <a:p>
            <a:pPr marL="285750" indent="-285750" eaLnBrk="1" hangingPunct="1">
              <a:defRPr/>
            </a:pPr>
            <a:r>
              <a:rPr lang="en-US" sz="2000" dirty="0"/>
              <a:t>The behavior you want for tasks is usually </a:t>
            </a:r>
            <a:r>
              <a:rPr lang="en-US" sz="2000" dirty="0" err="1"/>
              <a:t>firstprivate</a:t>
            </a:r>
            <a:r>
              <a:rPr lang="en-US" sz="2000" dirty="0"/>
              <a:t>, because the task may not be executed until later (and variables may have gone out of scope)</a:t>
            </a:r>
          </a:p>
          <a:p>
            <a:pPr marL="685800" lvl="1" eaLnBrk="1" hangingPunct="1">
              <a:defRPr/>
            </a:pPr>
            <a:r>
              <a:rPr lang="en-US" sz="1600" dirty="0">
                <a:cs typeface="+mn-cs"/>
              </a:rPr>
              <a:t>Variables that are private when the task construct is encountered are </a:t>
            </a:r>
            <a:r>
              <a:rPr lang="en-US" sz="1600" dirty="0" err="1">
                <a:cs typeface="+mn-cs"/>
              </a:rPr>
              <a:t>firstprivate</a:t>
            </a:r>
            <a:r>
              <a:rPr lang="en-US" sz="1600" dirty="0">
                <a:cs typeface="+mn-cs"/>
              </a:rPr>
              <a:t> by </a:t>
            </a:r>
            <a:r>
              <a:rPr lang="en-US" sz="1800" dirty="0">
                <a:cs typeface="+mn-cs"/>
              </a:rPr>
              <a:t>default</a:t>
            </a:r>
          </a:p>
          <a:p>
            <a:pPr marL="685800" lvl="1" eaLnBrk="1" hangingPunct="1">
              <a:defRPr/>
            </a:pPr>
            <a:endParaRPr lang="en-US" sz="1800" dirty="0">
              <a:cs typeface="+mn-cs"/>
            </a:endParaRPr>
          </a:p>
          <a:p>
            <a:pPr marL="285750" indent="-285750" eaLnBrk="1" hangingPunct="1">
              <a:defRPr/>
            </a:pPr>
            <a:r>
              <a:rPr lang="en-US" sz="2000" dirty="0"/>
              <a:t>Variables that are shared in all constructs starting from the innermost enclosing parallel construct are shared by default</a:t>
            </a:r>
          </a:p>
        </p:txBody>
      </p:sp>
      <p:sp>
        <p:nvSpPr>
          <p:cNvPr id="31748" name="Rectangle 9"/>
          <p:cNvSpPr>
            <a:spLocks noChangeArrowheads="1"/>
          </p:cNvSpPr>
          <p:nvPr/>
        </p:nvSpPr>
        <p:spPr bwMode="auto">
          <a:xfrm>
            <a:off x="1841086" y="3512892"/>
            <a:ext cx="7408932" cy="3078408"/>
          </a:xfrm>
          <a:prstGeom prst="rect">
            <a:avLst/>
          </a:prstGeom>
          <a:noFill/>
          <a:ln>
            <a:noFill/>
          </a:ln>
          <a:extLst>
            <a:ext uri="{909E8E84-426E-40dd-AFC4-6F175D3DCCD1}">
              <a14:hiddenFill xmlns:a14="http://schemas.microsoft.com/office/drawing/2010/main" xmlns="">
                <a:solidFill>
                  <a:srgbClr val="001B72"/>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75" tIns="46038" rIns="92075" bIns="46038" anchor="ct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#pragma </a:t>
            </a:r>
            <a:r>
              <a:rPr lang="en-US" altLang="zh-CN" sz="2000" dirty="0" err="1">
                <a:latin typeface="Courier New" panose="02070309020205020404" pitchFamily="49" charset="0"/>
                <a:ea typeface="SimSun" panose="02010600030101010101" pitchFamily="2" charset="-122"/>
              </a:rPr>
              <a:t>omp</a:t>
            </a:r>
            <a:r>
              <a:rPr lang="en-US" altLang="zh-CN" sz="2000" dirty="0">
                <a:latin typeface="Courier New" panose="02070309020205020404" pitchFamily="49" charset="0"/>
                <a:ea typeface="SimSun" panose="02010600030101010101" pitchFamily="2" charset="-122"/>
              </a:rPr>
              <a:t> parallel shared(A) private(B)</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#pragma </a:t>
            </a:r>
            <a:r>
              <a:rPr lang="en-US" altLang="zh-CN" sz="2000" dirty="0" err="1">
                <a:latin typeface="Courier New" panose="02070309020205020404" pitchFamily="49" charset="0"/>
                <a:ea typeface="SimSun" panose="02010600030101010101" pitchFamily="2" charset="-122"/>
              </a:rPr>
              <a:t>omp</a:t>
            </a:r>
            <a:r>
              <a:rPr lang="en-US" altLang="zh-CN" sz="2000" dirty="0">
                <a:latin typeface="Courier New" panose="02070309020205020404" pitchFamily="49" charset="0"/>
                <a:ea typeface="SimSun" panose="02010600030101010101" pitchFamily="2" charset="-122"/>
              </a:rPr>
              <a:t> task</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r>
              <a:rPr lang="en-US" altLang="zh-CN" sz="2000" dirty="0" err="1">
                <a:latin typeface="Courier New" panose="02070309020205020404" pitchFamily="49" charset="0"/>
                <a:ea typeface="SimSun" panose="02010600030101010101" pitchFamily="2" charset="-122"/>
              </a:rPr>
              <a:t>int</a:t>
            </a:r>
            <a:r>
              <a:rPr lang="en-US" altLang="zh-CN" sz="2000" dirty="0">
                <a:latin typeface="Courier New" panose="02070309020205020404" pitchFamily="49" charset="0"/>
                <a:ea typeface="SimSun" panose="02010600030101010101" pitchFamily="2" charset="-122"/>
              </a:rPr>
              <a:t> C;</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compute(A, B, C);</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a:t>
            </a:r>
          </a:p>
        </p:txBody>
      </p:sp>
      <p:sp>
        <p:nvSpPr>
          <p:cNvPr id="31749" name="Rectangle 12"/>
          <p:cNvSpPr>
            <a:spLocks noChangeArrowheads="1"/>
          </p:cNvSpPr>
          <p:nvPr/>
        </p:nvSpPr>
        <p:spPr bwMode="auto">
          <a:xfrm>
            <a:off x="7680325" y="4437064"/>
            <a:ext cx="2781300" cy="1200971"/>
          </a:xfrm>
          <a:prstGeom prst="rect">
            <a:avLst/>
          </a:prstGeom>
          <a:noFill/>
          <a:ln>
            <a:noFill/>
          </a:ln>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zh-CN" b="0">
                <a:solidFill>
                  <a:schemeClr val="hlink"/>
                </a:solidFill>
                <a:ea typeface="SimSun" panose="02010600030101010101" pitchFamily="2" charset="-122"/>
              </a:rPr>
              <a:t>A is shared</a:t>
            </a:r>
          </a:p>
          <a:p>
            <a:pPr algn="l" eaLnBrk="1" hangingPunct="1"/>
            <a:r>
              <a:rPr lang="en-US" altLang="zh-CN" b="0">
                <a:solidFill>
                  <a:schemeClr val="hlink"/>
                </a:solidFill>
                <a:ea typeface="SimSun" panose="02010600030101010101" pitchFamily="2" charset="-122"/>
              </a:rPr>
              <a:t>B is firstprivate</a:t>
            </a:r>
          </a:p>
          <a:p>
            <a:pPr algn="l" eaLnBrk="1" hangingPunct="1"/>
            <a:r>
              <a:rPr lang="en-US" altLang="zh-CN" b="0">
                <a:solidFill>
                  <a:schemeClr val="hlink"/>
                </a:solidFill>
                <a:ea typeface="SimSun" panose="02010600030101010101" pitchFamily="2" charset="-122"/>
              </a:rPr>
              <a:t>C is private</a:t>
            </a:r>
          </a:p>
        </p:txBody>
      </p:sp>
      <p:sp>
        <p:nvSpPr>
          <p:cNvPr id="31750" name="Line 13"/>
          <p:cNvSpPr>
            <a:spLocks noChangeShapeType="1"/>
          </p:cNvSpPr>
          <p:nvPr/>
        </p:nvSpPr>
        <p:spPr bwMode="auto">
          <a:xfrm flipH="1">
            <a:off x="5686097" y="5013325"/>
            <a:ext cx="1922791" cy="77262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square" lIns="92075" tIns="46038" rIns="92075" bIns="46038">
            <a:spAutoFit/>
          </a:bodyPr>
          <a:lstStyle/>
          <a:p>
            <a:endParaRPr lang="en-US"/>
          </a:p>
        </p:txBody>
      </p:sp>
    </p:spTree>
    <p:extLst>
      <p:ext uri="{BB962C8B-B14F-4D97-AF65-F5344CB8AC3E}">
        <p14:creationId xmlns:p14="http://schemas.microsoft.com/office/powerpoint/2010/main" val="73023543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87</a:t>
            </a:fld>
            <a:endParaRPr lang="en-US" altLang="zh-CN" dirty="0"/>
          </a:p>
        </p:txBody>
      </p:sp>
      <p:sp>
        <p:nvSpPr>
          <p:cNvPr id="101379" name="Rectangle 2"/>
          <p:cNvSpPr>
            <a:spLocks noGrp="1" noChangeArrowheads="1"/>
          </p:cNvSpPr>
          <p:nvPr>
            <p:ph type="title"/>
          </p:nvPr>
        </p:nvSpPr>
        <p:spPr/>
        <p:txBody>
          <a:bodyPr/>
          <a:lstStyle/>
          <a:p>
            <a:pPr eaLnBrk="1" hangingPunct="1"/>
            <a:r>
              <a:rPr lang="en-US" sz="3600" dirty="0"/>
              <a:t>Exercise: traversing linked lists  </a:t>
            </a:r>
          </a:p>
        </p:txBody>
      </p:sp>
      <p:sp>
        <p:nvSpPr>
          <p:cNvPr id="101380" name="Rectangle 3"/>
          <p:cNvSpPr>
            <a:spLocks noGrp="1" noChangeArrowheads="1"/>
          </p:cNvSpPr>
          <p:nvPr>
            <p:ph type="body" idx="1"/>
          </p:nvPr>
        </p:nvSpPr>
        <p:spPr>
          <a:xfrm>
            <a:off x="190500" y="929032"/>
            <a:ext cx="10301176" cy="5928968"/>
          </a:xfrm>
        </p:spPr>
        <p:txBody>
          <a:bodyPr/>
          <a:lstStyle/>
          <a:p>
            <a:pPr eaLnBrk="1" hangingPunct="1"/>
            <a:r>
              <a:rPr lang="en-US" dirty="0"/>
              <a:t>Consider the program </a:t>
            </a:r>
            <a:r>
              <a:rPr lang="en-US" dirty="0" err="1"/>
              <a:t>linked.c</a:t>
            </a:r>
            <a:endParaRPr lang="en-US" dirty="0"/>
          </a:p>
          <a:p>
            <a:pPr lvl="1" eaLnBrk="1" hangingPunct="1"/>
            <a:r>
              <a:rPr lang="en-US" dirty="0"/>
              <a:t>Traverses a linked list computing a sequence of Fibonacci numbers at each node.</a:t>
            </a:r>
          </a:p>
          <a:p>
            <a:pPr eaLnBrk="1" hangingPunct="1"/>
            <a:r>
              <a:rPr lang="en-US" dirty="0"/>
              <a:t>Parallelize this program selecting from the following list of constructs:</a:t>
            </a:r>
          </a:p>
          <a:p>
            <a:pPr eaLnBrk="1" hangingPunct="1"/>
            <a:endParaRPr lang="en-US" dirty="0"/>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single</a:t>
            </a:r>
          </a:p>
          <a:p>
            <a:pPr marL="677862" lvl="2" indent="0" eaLnBrk="1" hangingPunct="1">
              <a:buNone/>
            </a:pPr>
            <a:r>
              <a:rPr lang="en-US" dirty="0"/>
              <a:t>#pragma </a:t>
            </a:r>
            <a:r>
              <a:rPr lang="en-US" dirty="0" err="1"/>
              <a:t>omp</a:t>
            </a:r>
            <a:r>
              <a:rPr lang="en-US" dirty="0"/>
              <a:t> task</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marL="677862" lvl="2" indent="0" eaLnBrk="1" hangingPunct="1">
              <a:buNone/>
            </a:pPr>
            <a:r>
              <a:rPr lang="en-US" dirty="0"/>
              <a:t>private(), </a:t>
            </a:r>
            <a:r>
              <a:rPr lang="en-US" dirty="0" err="1"/>
              <a:t>firstprivate</a:t>
            </a:r>
            <a:r>
              <a:rPr lang="en-US" dirty="0"/>
              <a:t>()</a:t>
            </a:r>
          </a:p>
        </p:txBody>
      </p:sp>
      <p:sp>
        <p:nvSpPr>
          <p:cNvPr id="7" name="Rectangle 3">
            <a:extLst>
              <a:ext uri="{FF2B5EF4-FFF2-40B4-BE49-F238E27FC236}">
                <a16:creationId xmlns:a16="http://schemas.microsoft.com/office/drawing/2014/main" id="{67694472-0690-FC48-AB09-64621989C591}"/>
              </a:ext>
            </a:extLst>
          </p:cNvPr>
          <p:cNvSpPr txBox="1">
            <a:spLocks noChangeArrowheads="1"/>
          </p:cNvSpPr>
          <p:nvPr/>
        </p:nvSpPr>
        <p:spPr bwMode="auto">
          <a:xfrm>
            <a:off x="2227373" y="6054485"/>
            <a:ext cx="6471784" cy="803515"/>
          </a:xfrm>
          <a:prstGeom prst="rect">
            <a:avLst/>
          </a:prstGeom>
          <a:noFill/>
          <a:ln w="9525">
            <a:solidFill>
              <a:schemeClr val="bg2">
                <a:lumMod val="50000"/>
              </a:schemeClr>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kern="0" dirty="0"/>
              <a:t>Hint: Just worry about the contents of main().  You don’t need to make any changes to the “list functions”</a:t>
            </a:r>
          </a:p>
        </p:txBody>
      </p:sp>
    </p:spTree>
    <p:extLst>
      <p:ext uri="{BB962C8B-B14F-4D97-AF65-F5344CB8AC3E}">
        <p14:creationId xmlns:p14="http://schemas.microsoft.com/office/powerpoint/2010/main" val="2630843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9F9E2E65-FEEC-416B-A173-E7F1E6419EC4}" type="slidenum">
              <a:rPr lang="en-US" altLang="en-US" sz="1400" b="0">
                <a:solidFill>
                  <a:schemeClr val="bg1"/>
                </a:solidFill>
              </a:rPr>
              <a:pPr/>
              <a:t>88</a:t>
            </a:fld>
            <a:endParaRPr lang="en-US" altLang="en-US" sz="1400" b="0">
              <a:solidFill>
                <a:schemeClr val="bg1"/>
              </a:solidFill>
            </a:endParaRPr>
          </a:p>
        </p:txBody>
      </p:sp>
      <p:sp>
        <p:nvSpPr>
          <p:cNvPr id="69635" name="Rectangle 2"/>
          <p:cNvSpPr>
            <a:spLocks noGrp="1" noChangeArrowheads="1"/>
          </p:cNvSpPr>
          <p:nvPr>
            <p:ph type="title" idx="4294967295"/>
          </p:nvPr>
        </p:nvSpPr>
        <p:spPr/>
        <p:txBody>
          <a:bodyPr vert="horz" wrap="square" lIns="92075" tIns="46038" rIns="92075" bIns="46038" numCol="1" anchor="t" anchorCtr="0" compatLnSpc="1">
            <a:prstTxWarp prst="textNoShape">
              <a:avLst/>
            </a:prstTxWarp>
          </a:bodyPr>
          <a:lstStyle/>
          <a:p>
            <a:pPr eaLnBrk="1" hangingPunct="1">
              <a:defRPr/>
            </a:pPr>
            <a:r>
              <a:rPr lang="en-US" dirty="0">
                <a:cs typeface="+mj-cs"/>
              </a:rPr>
              <a:t>Parallel linked list traversal</a:t>
            </a:r>
          </a:p>
        </p:txBody>
      </p:sp>
      <p:sp>
        <p:nvSpPr>
          <p:cNvPr id="26627" name="Rectangle 3"/>
          <p:cNvSpPr>
            <a:spLocks noChangeArrowheads="1"/>
          </p:cNvSpPr>
          <p:nvPr/>
        </p:nvSpPr>
        <p:spPr bwMode="auto">
          <a:xfrm>
            <a:off x="1847850" y="1052513"/>
            <a:ext cx="8064500" cy="526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 = </a:t>
            </a:r>
            <a:r>
              <a:rPr lang="en-US" altLang="en-US" dirty="0" err="1">
                <a:latin typeface="Courier New" panose="02070309020205020404" pitchFamily="49" charset="0"/>
                <a:ea typeface="SimSun" panose="02010600030101010101" pitchFamily="2" charset="-122"/>
              </a:rPr>
              <a:t>listhead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while (p)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 </a:t>
            </a:r>
            <a:r>
              <a:rPr lang="en-US" altLang="en-US" dirty="0" err="1">
                <a:latin typeface="Courier New" panose="02070309020205020404" pitchFamily="49" charset="0"/>
                <a:ea typeface="SimSun" panose="02010600030101010101" pitchFamily="2" charset="-122"/>
              </a:rPr>
              <a:t>firstprivate</a:t>
            </a:r>
            <a:r>
              <a:rPr lang="en-US" altLang="en-US" dirty="0">
                <a:latin typeface="Courier New" panose="02070309020205020404" pitchFamily="49" charset="0"/>
                <a:ea typeface="SimSun" panose="02010600030101010101" pitchFamily="2" charset="-122"/>
              </a:rPr>
              <a:t>(p)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process (p);</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p=next (p)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sp>
        <p:nvSpPr>
          <p:cNvPr id="3619844" name="Text Box 4"/>
          <p:cNvSpPr txBox="1">
            <a:spLocks noChangeArrowheads="1"/>
          </p:cNvSpPr>
          <p:nvPr/>
        </p:nvSpPr>
        <p:spPr bwMode="auto">
          <a:xfrm>
            <a:off x="7680326" y="4941888"/>
            <a:ext cx="2670175" cy="1016000"/>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makes a copy of </a:t>
            </a:r>
            <a:r>
              <a:rPr lang="en-US" altLang="en-US" sz="2000">
                <a:solidFill>
                  <a:schemeClr val="hlink"/>
                </a:solidFill>
                <a:latin typeface="Courier New" panose="02070309020205020404" pitchFamily="49" charset="0"/>
                <a:ea typeface="SimSun" panose="02010600030101010101" pitchFamily="2" charset="-122"/>
              </a:rPr>
              <a:t>p </a:t>
            </a:r>
            <a:r>
              <a:rPr lang="en-US" altLang="en-US" sz="2000" b="0">
                <a:solidFill>
                  <a:schemeClr val="hlink"/>
                </a:solidFill>
                <a:ea typeface="SimSun" panose="02010600030101010101" pitchFamily="2" charset="-122"/>
              </a:rPr>
              <a:t> when the task is packaged</a:t>
            </a:r>
          </a:p>
        </p:txBody>
      </p:sp>
      <p:sp>
        <p:nvSpPr>
          <p:cNvPr id="3619845" name="Line 5"/>
          <p:cNvSpPr>
            <a:spLocks noChangeShapeType="1"/>
          </p:cNvSpPr>
          <p:nvPr/>
        </p:nvSpPr>
        <p:spPr bwMode="auto">
          <a:xfrm flipH="1" flipV="1">
            <a:off x="7896225" y="3716339"/>
            <a:ext cx="647700" cy="129698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2" name="Text Box 4"/>
          <p:cNvSpPr txBox="1">
            <a:spLocks noChangeArrowheads="1"/>
          </p:cNvSpPr>
          <p:nvPr/>
        </p:nvSpPr>
        <p:spPr bwMode="auto">
          <a:xfrm>
            <a:off x="7997826" y="692150"/>
            <a:ext cx="2670175" cy="711200"/>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Only one thread packages tasks</a:t>
            </a:r>
          </a:p>
        </p:txBody>
      </p:sp>
      <p:sp>
        <p:nvSpPr>
          <p:cNvPr id="3" name="Line 5"/>
          <p:cNvSpPr>
            <a:spLocks noChangeShapeType="1"/>
          </p:cNvSpPr>
          <p:nvPr/>
        </p:nvSpPr>
        <p:spPr bwMode="auto">
          <a:xfrm flipH="1">
            <a:off x="5591175" y="1052514"/>
            <a:ext cx="2370138" cy="936625"/>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9" name="Slide Number Placeholder 3">
            <a:extLst>
              <a:ext uri="{FF2B5EF4-FFF2-40B4-BE49-F238E27FC236}">
                <a16:creationId xmlns:a16="http://schemas.microsoft.com/office/drawing/2014/main" id="{2338DD84-791D-D144-8CE8-878158F5364E}"/>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88</a:t>
            </a:fld>
            <a:endParaRPr lang="en-US" altLang="zh-CN" dirty="0"/>
          </a:p>
        </p:txBody>
      </p:sp>
    </p:spTree>
    <p:extLst>
      <p:ext uri="{BB962C8B-B14F-4D97-AF65-F5344CB8AC3E}">
        <p14:creationId xmlns:p14="http://schemas.microsoft.com/office/powerpoint/2010/main" val="61768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361984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3619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9844" grpId="0" animBg="1" autoUpdateAnimBg="0"/>
      <p:bldP spid="3619845" grpId="0" animBg="1"/>
      <p:bldP spid="2" grpId="0" animBg="1" autoUpdateAnimBg="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D3B8C1F-699D-4E57-89CF-5078EB5FDB81}" type="slidenum">
              <a:rPr lang="en-US" altLang="en-US" sz="1400" b="0">
                <a:solidFill>
                  <a:schemeClr val="bg1"/>
                </a:solidFill>
              </a:rPr>
              <a:pPr/>
              <a:t>89</a:t>
            </a:fld>
            <a:endParaRPr lang="en-US" altLang="en-US" sz="1400" b="0">
              <a:solidFill>
                <a:schemeClr val="bg1"/>
              </a:solidFill>
            </a:endParaRPr>
          </a:p>
        </p:txBody>
      </p:sp>
      <p:sp>
        <p:nvSpPr>
          <p:cNvPr id="22530" name="Rectangle 2"/>
          <p:cNvSpPr>
            <a:spLocks noChangeArrowheads="1"/>
          </p:cNvSpPr>
          <p:nvPr/>
        </p:nvSpPr>
        <p:spPr bwMode="auto">
          <a:xfrm>
            <a:off x="190500" y="51401"/>
            <a:ext cx="7920037"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lnSpc>
                <a:spcPct val="87000"/>
              </a:lnSpc>
            </a:pPr>
            <a:r>
              <a:rPr lang="it-IT" altLang="en-US" sz="3200" b="0" dirty="0" err="1">
                <a:solidFill>
                  <a:schemeClr val="tx2"/>
                </a:solidFill>
                <a:ea typeface="SimSun" panose="02010600030101010101" pitchFamily="2" charset="-122"/>
              </a:rPr>
              <a:t>When</a:t>
            </a:r>
            <a:r>
              <a:rPr lang="it-IT" altLang="en-US" sz="3200" b="0" dirty="0">
                <a:solidFill>
                  <a:schemeClr val="tx2"/>
                </a:solidFill>
                <a:ea typeface="SimSun" panose="02010600030101010101" pitchFamily="2" charset="-122"/>
              </a:rPr>
              <a:t>/</a:t>
            </a:r>
            <a:r>
              <a:rPr lang="it-IT" altLang="en-US" sz="3200" b="0" dirty="0" err="1">
                <a:solidFill>
                  <a:schemeClr val="tx2"/>
                </a:solidFill>
                <a:ea typeface="SimSun" panose="02010600030101010101" pitchFamily="2" charset="-122"/>
              </a:rPr>
              <a:t>where</a:t>
            </a:r>
            <a:r>
              <a:rPr lang="it-IT" altLang="en-US" sz="3200" b="0" dirty="0">
                <a:solidFill>
                  <a:schemeClr val="tx2"/>
                </a:solidFill>
                <a:ea typeface="SimSun" panose="02010600030101010101" pitchFamily="2" charset="-122"/>
              </a:rPr>
              <a:t> are </a:t>
            </a:r>
            <a:r>
              <a:rPr lang="it-IT" altLang="en-US" sz="3200" b="0" dirty="0" err="1">
                <a:solidFill>
                  <a:schemeClr val="tx2"/>
                </a:solidFill>
                <a:ea typeface="SimSun" panose="02010600030101010101" pitchFamily="2" charset="-122"/>
              </a:rPr>
              <a:t>tasks</a:t>
            </a:r>
            <a:r>
              <a:rPr lang="it-IT" altLang="en-US" sz="3200" b="0" dirty="0">
                <a:solidFill>
                  <a:schemeClr val="tx2"/>
                </a:solidFill>
                <a:ea typeface="SimSun" panose="02010600030101010101" pitchFamily="2" charset="-122"/>
              </a:rPr>
              <a:t> complete?</a:t>
            </a:r>
          </a:p>
        </p:txBody>
      </p:sp>
      <p:sp>
        <p:nvSpPr>
          <p:cNvPr id="67590" name="Rectangle 6"/>
          <p:cNvSpPr>
            <a:spLocks noGrp="1" noChangeArrowheads="1"/>
          </p:cNvSpPr>
          <p:nvPr>
            <p:ph type="body" idx="1"/>
          </p:nvPr>
        </p:nvSpPr>
        <p:spPr>
          <a:xfrm>
            <a:off x="190500" y="810612"/>
            <a:ext cx="11400137" cy="5995987"/>
          </a:xfrm>
        </p:spPr>
        <p:txBody>
          <a:bodyPr/>
          <a:lstStyle/>
          <a:p>
            <a:pPr eaLnBrk="1" hangingPunct="1"/>
            <a:r>
              <a:rPr lang="it-IT" altLang="en-US" dirty="0"/>
              <a:t>At thread barriers (explicit or implicit)</a:t>
            </a:r>
          </a:p>
          <a:p>
            <a:pPr lvl="1" eaLnBrk="1" hangingPunct="1"/>
            <a:r>
              <a:rPr lang="it-IT" altLang="en-US" dirty="0" err="1"/>
              <a:t>all</a:t>
            </a:r>
            <a:r>
              <a:rPr lang="it-IT" altLang="en-US" dirty="0"/>
              <a:t> tasks </a:t>
            </a:r>
            <a:r>
              <a:rPr lang="it-IT" altLang="en-US" dirty="0" err="1"/>
              <a:t>generated</a:t>
            </a:r>
            <a:r>
              <a:rPr lang="it-IT" altLang="en-US" dirty="0"/>
              <a:t> inside a </a:t>
            </a:r>
            <a:r>
              <a:rPr lang="it-IT" altLang="en-US" dirty="0" err="1"/>
              <a:t>region</a:t>
            </a:r>
            <a:r>
              <a:rPr lang="it-IT" altLang="en-US" dirty="0"/>
              <a:t> must complete </a:t>
            </a:r>
            <a:r>
              <a:rPr lang="it-IT" altLang="en-US" dirty="0" err="1"/>
              <a:t>at</a:t>
            </a:r>
            <a:r>
              <a:rPr lang="it-IT" altLang="en-US" dirty="0"/>
              <a:t> the </a:t>
            </a:r>
            <a:r>
              <a:rPr lang="it-IT" altLang="en-US" dirty="0" err="1"/>
              <a:t>next</a:t>
            </a:r>
            <a:r>
              <a:rPr lang="it-IT" altLang="en-US" dirty="0"/>
              <a:t> </a:t>
            </a:r>
            <a:r>
              <a:rPr lang="it-IT" altLang="en-US" dirty="0" err="1"/>
              <a:t>barrier</a:t>
            </a:r>
            <a:r>
              <a:rPr lang="it-IT" altLang="en-US" dirty="0"/>
              <a:t> </a:t>
            </a:r>
            <a:r>
              <a:rPr lang="it-IT" altLang="en-US" dirty="0" err="1"/>
              <a:t>encountered</a:t>
            </a:r>
            <a:r>
              <a:rPr lang="it-IT" altLang="en-US" dirty="0"/>
              <a:t> by the </a:t>
            </a:r>
            <a:r>
              <a:rPr lang="it-IT" altLang="en-US" dirty="0" err="1"/>
              <a:t>threads</a:t>
            </a:r>
            <a:r>
              <a:rPr lang="it-IT" altLang="en-US" dirty="0"/>
              <a:t> in </a:t>
            </a:r>
            <a:r>
              <a:rPr lang="it-IT" altLang="en-US" dirty="0" err="1"/>
              <a:t>that</a:t>
            </a:r>
            <a:r>
              <a:rPr lang="it-IT" altLang="en-US" dirty="0"/>
              <a:t> </a:t>
            </a:r>
            <a:r>
              <a:rPr lang="it-IT" altLang="en-US" dirty="0" err="1"/>
              <a:t>region</a:t>
            </a:r>
            <a:r>
              <a:rPr lang="it-IT" altLang="en-US" dirty="0"/>
              <a:t>.  Common </a:t>
            </a:r>
            <a:r>
              <a:rPr lang="it-IT" altLang="en-US" dirty="0" err="1"/>
              <a:t>examples</a:t>
            </a:r>
            <a:r>
              <a:rPr lang="it-IT" altLang="en-US" dirty="0"/>
              <a:t>:</a:t>
            </a:r>
          </a:p>
          <a:p>
            <a:pPr lvl="2" eaLnBrk="1" hangingPunct="1"/>
            <a:r>
              <a:rPr lang="it-IT" altLang="en-US" b="1" dirty="0" err="1"/>
              <a:t>Tasks</a:t>
            </a:r>
            <a:r>
              <a:rPr lang="it-IT" altLang="en-US" b="1" dirty="0"/>
              <a:t> </a:t>
            </a:r>
            <a:r>
              <a:rPr lang="it-IT" altLang="en-US" b="1" dirty="0" err="1"/>
              <a:t>generated</a:t>
            </a:r>
            <a:r>
              <a:rPr lang="it-IT" altLang="en-US" b="1" dirty="0"/>
              <a:t> inside a single </a:t>
            </a:r>
            <a:r>
              <a:rPr lang="it-IT" altLang="en-US" b="1" dirty="0" err="1"/>
              <a:t>construct</a:t>
            </a:r>
            <a:r>
              <a:rPr lang="it-IT" altLang="en-US" dirty="0"/>
              <a:t>:  </a:t>
            </a:r>
            <a:r>
              <a:rPr lang="it-IT" altLang="en-US" dirty="0" err="1"/>
              <a:t>all</a:t>
            </a:r>
            <a:r>
              <a:rPr lang="it-IT" altLang="en-US" dirty="0"/>
              <a:t> </a:t>
            </a:r>
            <a:r>
              <a:rPr lang="it-IT" altLang="en-US" dirty="0" err="1"/>
              <a:t>tasks</a:t>
            </a:r>
            <a:r>
              <a:rPr lang="it-IT" altLang="en-US" dirty="0"/>
              <a:t> complete </a:t>
            </a:r>
            <a:r>
              <a:rPr lang="it-IT" altLang="en-US" dirty="0" err="1"/>
              <a:t>before</a:t>
            </a:r>
            <a:r>
              <a:rPr lang="it-IT" altLang="en-US" dirty="0"/>
              <a:t> </a:t>
            </a:r>
            <a:r>
              <a:rPr lang="it-IT" altLang="en-US" dirty="0" err="1"/>
              <a:t>exiting</a:t>
            </a:r>
            <a:r>
              <a:rPr lang="it-IT" altLang="en-US" dirty="0"/>
              <a:t> the </a:t>
            </a:r>
            <a:r>
              <a:rPr lang="it-IT" altLang="en-US" dirty="0" err="1"/>
              <a:t>barrier</a:t>
            </a:r>
            <a:r>
              <a:rPr lang="it-IT" altLang="en-US" dirty="0"/>
              <a:t> on the single.</a:t>
            </a:r>
          </a:p>
          <a:p>
            <a:pPr lvl="2" eaLnBrk="1" hangingPunct="1"/>
            <a:r>
              <a:rPr lang="it-IT" altLang="en-US" b="1" dirty="0" err="1"/>
              <a:t>Tasks</a:t>
            </a:r>
            <a:r>
              <a:rPr lang="it-IT" altLang="en-US" b="1" dirty="0"/>
              <a:t> </a:t>
            </a:r>
            <a:r>
              <a:rPr lang="it-IT" altLang="en-US" b="1" dirty="0" err="1"/>
              <a:t>generated</a:t>
            </a:r>
            <a:r>
              <a:rPr lang="it-IT" altLang="en-US" b="1" dirty="0"/>
              <a:t> inside a </a:t>
            </a:r>
            <a:r>
              <a:rPr lang="it-IT" altLang="en-US" b="1" dirty="0" err="1"/>
              <a:t>parallel</a:t>
            </a:r>
            <a:r>
              <a:rPr lang="it-IT" altLang="en-US" b="1" dirty="0"/>
              <a:t> </a:t>
            </a:r>
            <a:r>
              <a:rPr lang="it-IT" altLang="en-US" b="1" dirty="0" err="1"/>
              <a:t>region</a:t>
            </a:r>
            <a:r>
              <a:rPr lang="it-IT" altLang="en-US" dirty="0"/>
              <a:t>: </a:t>
            </a:r>
            <a:r>
              <a:rPr lang="it-IT" altLang="en-US" dirty="0" err="1"/>
              <a:t>all</a:t>
            </a:r>
            <a:r>
              <a:rPr lang="it-IT" altLang="en-US" dirty="0"/>
              <a:t> </a:t>
            </a:r>
            <a:r>
              <a:rPr lang="it-IT" altLang="en-US" dirty="0" err="1"/>
              <a:t>tasks</a:t>
            </a:r>
            <a:r>
              <a:rPr lang="it-IT" altLang="en-US" dirty="0"/>
              <a:t> complete </a:t>
            </a:r>
            <a:r>
              <a:rPr lang="it-IT" altLang="en-US" dirty="0" err="1"/>
              <a:t>before</a:t>
            </a:r>
            <a:r>
              <a:rPr lang="it-IT" altLang="en-US" dirty="0"/>
              <a:t> </a:t>
            </a:r>
            <a:r>
              <a:rPr lang="it-IT" altLang="en-US" dirty="0" err="1"/>
              <a:t>exiting</a:t>
            </a:r>
            <a:r>
              <a:rPr lang="it-IT" altLang="en-US" dirty="0"/>
              <a:t> the </a:t>
            </a:r>
            <a:r>
              <a:rPr lang="it-IT" altLang="en-US" dirty="0" err="1"/>
              <a:t>barrier</a:t>
            </a:r>
            <a:r>
              <a:rPr lang="it-IT" altLang="en-US" dirty="0"/>
              <a:t> </a:t>
            </a:r>
            <a:r>
              <a:rPr lang="it-IT" altLang="en-US" dirty="0" err="1"/>
              <a:t>at</a:t>
            </a:r>
            <a:r>
              <a:rPr lang="it-IT" altLang="en-US" dirty="0"/>
              <a:t> the end of the </a:t>
            </a:r>
            <a:r>
              <a:rPr lang="it-IT" altLang="en-US" dirty="0" err="1"/>
              <a:t>parallel</a:t>
            </a:r>
            <a:r>
              <a:rPr lang="it-IT" altLang="en-US" dirty="0"/>
              <a:t> </a:t>
            </a:r>
            <a:r>
              <a:rPr lang="it-IT" altLang="en-US" dirty="0" err="1"/>
              <a:t>region</a:t>
            </a:r>
            <a:r>
              <a:rPr lang="it-IT" altLang="en-US" dirty="0"/>
              <a:t>.   </a:t>
            </a:r>
          </a:p>
          <a:p>
            <a:pPr lvl="5"/>
            <a:endParaRPr lang="it-IT" altLang="en-US" dirty="0"/>
          </a:p>
          <a:p>
            <a:pPr eaLnBrk="1" hangingPunct="1"/>
            <a:r>
              <a:rPr lang="it-IT" altLang="en-US" dirty="0"/>
              <a:t>At taskwait directive</a:t>
            </a:r>
          </a:p>
          <a:p>
            <a:pPr lvl="1" eaLnBrk="1" hangingPunct="1"/>
            <a:r>
              <a:rPr lang="it-IT" altLang="en-US" dirty="0"/>
              <a:t>i.e. Wait until all tasks defined in the current task have completed.  </a:t>
            </a:r>
          </a:p>
          <a:p>
            <a:pPr marL="690562" lvl="2" indent="0" eaLnBrk="1" hangingPunct="1">
              <a:buNone/>
            </a:pPr>
            <a:r>
              <a:rPr lang="it-IT" altLang="en-US" dirty="0"/>
              <a:t> </a:t>
            </a:r>
            <a:r>
              <a:rPr lang="it-IT" altLang="en-US" b="1" dirty="0">
                <a:latin typeface="Courier New" panose="02070309020205020404" pitchFamily="49" charset="0"/>
              </a:rPr>
              <a:t>#pragma </a:t>
            </a:r>
            <a:r>
              <a:rPr lang="it-IT" altLang="en-US" b="1" dirty="0" err="1">
                <a:latin typeface="Courier New" panose="02070309020205020404" pitchFamily="49" charset="0"/>
              </a:rPr>
              <a:t>omp</a:t>
            </a:r>
            <a:r>
              <a:rPr lang="it-IT" altLang="en-US" b="1" dirty="0">
                <a:latin typeface="Courier New" panose="02070309020205020404" pitchFamily="49" charset="0"/>
              </a:rPr>
              <a:t> </a:t>
            </a:r>
            <a:r>
              <a:rPr lang="it-IT" altLang="en-US" b="1" dirty="0" err="1">
                <a:latin typeface="Courier New" panose="02070309020205020404" pitchFamily="49" charset="0"/>
              </a:rPr>
              <a:t>taskwait</a:t>
            </a:r>
            <a:endParaRPr lang="it-IT" altLang="en-US" dirty="0"/>
          </a:p>
          <a:p>
            <a:pPr lvl="1" eaLnBrk="1" hangingPunct="1"/>
            <a:r>
              <a:rPr lang="it-IT" altLang="en-US" dirty="0"/>
              <a:t>Note: applies only to tasks generated in the current task, not to “</a:t>
            </a:r>
            <a:r>
              <a:rPr lang="it-IT" altLang="ja-JP" dirty="0"/>
              <a:t>descendants</a:t>
            </a:r>
            <a:r>
              <a:rPr lang="it-IT" altLang="en-US" dirty="0"/>
              <a:t>”</a:t>
            </a:r>
            <a:r>
              <a:rPr lang="it-IT" altLang="ja-JP" dirty="0"/>
              <a:t> .</a:t>
            </a:r>
          </a:p>
        </p:txBody>
      </p:sp>
      <p:sp>
        <p:nvSpPr>
          <p:cNvPr id="5" name="Slide Number Placeholder 3">
            <a:extLst>
              <a:ext uri="{FF2B5EF4-FFF2-40B4-BE49-F238E27FC236}">
                <a16:creationId xmlns:a16="http://schemas.microsoft.com/office/drawing/2014/main" id="{D4BC672B-2C39-0045-A26E-39D0B98D0595}"/>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89</a:t>
            </a:fld>
            <a:endParaRPr lang="en-US" altLang="zh-CN" dirty="0"/>
          </a:p>
        </p:txBody>
      </p:sp>
    </p:spTree>
    <p:extLst>
      <p:ext uri="{BB962C8B-B14F-4D97-AF65-F5344CB8AC3E}">
        <p14:creationId xmlns:p14="http://schemas.microsoft.com/office/powerpoint/2010/main" val="20385900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a:ea typeface="SimSun" pitchFamily="2" charset="-122"/>
              </a:rPr>
              <a:t>OpenMP Basic Definitions: </a:t>
            </a:r>
            <a:r>
              <a:rPr lang="en-US" altLang="zh-CN" sz="2400" dirty="0">
                <a:ea typeface="SimSun" pitchFamily="2" charset="-122"/>
              </a:rPr>
              <a:t>Basic Solution Stack</a:t>
            </a:r>
          </a:p>
        </p:txBody>
      </p:sp>
      <p:grpSp>
        <p:nvGrpSpPr>
          <p:cNvPr id="50" name="Group 36">
            <a:extLst>
              <a:ext uri="{FF2B5EF4-FFF2-40B4-BE49-F238E27FC236}">
                <a16:creationId xmlns:a16="http://schemas.microsoft.com/office/drawing/2014/main" id="{EFBCE51F-A0B3-6547-89CA-1A4FAA8FCF02}"/>
              </a:ext>
            </a:extLst>
          </p:cNvPr>
          <p:cNvGrpSpPr>
            <a:grpSpLocks/>
          </p:cNvGrpSpPr>
          <p:nvPr/>
        </p:nvGrpSpPr>
        <p:grpSpPr bwMode="auto">
          <a:xfrm>
            <a:off x="1711326" y="2849532"/>
            <a:ext cx="8947150" cy="1676400"/>
            <a:chOff x="28" y="2457"/>
            <a:chExt cx="5636" cy="1056"/>
          </a:xfrm>
        </p:grpSpPr>
        <p:sp>
          <p:nvSpPr>
            <p:cNvPr id="51" name="Rectangle 3">
              <a:extLst>
                <a:ext uri="{FF2B5EF4-FFF2-40B4-BE49-F238E27FC236}">
                  <a16:creationId xmlns:a16="http://schemas.microsoft.com/office/drawing/2014/main" id="{FD9C39EE-FBE3-6147-AF03-4D233D51E6C3}"/>
                </a:ext>
              </a:extLst>
            </p:cNvPr>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52" name="Rectangle 4">
              <a:extLst>
                <a:ext uri="{FF2B5EF4-FFF2-40B4-BE49-F238E27FC236}">
                  <a16:creationId xmlns:a16="http://schemas.microsoft.com/office/drawing/2014/main" id="{66832A35-F40C-A749-B30C-6C5C2DC5C982}"/>
                </a:ext>
              </a:extLst>
            </p:cNvPr>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dirty="0">
                  <a:solidFill>
                    <a:schemeClr val="bg1"/>
                  </a:solidFill>
                  <a:latin typeface="Arial" charset="0"/>
                </a:rPr>
                <a:t>OS/system support for shared memory and threading</a:t>
              </a:r>
            </a:p>
          </p:txBody>
        </p:sp>
        <p:sp>
          <p:nvSpPr>
            <p:cNvPr id="54" name="Line 11">
              <a:extLst>
                <a:ext uri="{FF2B5EF4-FFF2-40B4-BE49-F238E27FC236}">
                  <a16:creationId xmlns:a16="http://schemas.microsoft.com/office/drawing/2014/main" id="{2339B710-15DA-1345-9A13-F3724BCE99E3}"/>
                </a:ext>
              </a:extLst>
            </p:cNvPr>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55" name="Text Box 13">
              <a:extLst>
                <a:ext uri="{FF2B5EF4-FFF2-40B4-BE49-F238E27FC236}">
                  <a16:creationId xmlns:a16="http://schemas.microsoft.com/office/drawing/2014/main" id="{E53F1B80-31D8-3643-9830-20F01EC34076}"/>
                </a:ext>
              </a:extLst>
            </p:cNvPr>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System layer</a:t>
              </a:r>
            </a:p>
          </p:txBody>
        </p:sp>
      </p:grpSp>
      <p:grpSp>
        <p:nvGrpSpPr>
          <p:cNvPr id="56" name="Group 38">
            <a:extLst>
              <a:ext uri="{FF2B5EF4-FFF2-40B4-BE49-F238E27FC236}">
                <a16:creationId xmlns:a16="http://schemas.microsoft.com/office/drawing/2014/main" id="{5495C723-1D1D-A148-8A54-FE2A3E6E9AE9}"/>
              </a:ext>
            </a:extLst>
          </p:cNvPr>
          <p:cNvGrpSpPr>
            <a:grpSpLocks/>
          </p:cNvGrpSpPr>
          <p:nvPr/>
        </p:nvGrpSpPr>
        <p:grpSpPr bwMode="auto">
          <a:xfrm>
            <a:off x="1719264" y="1844645"/>
            <a:ext cx="8939213" cy="889000"/>
            <a:chOff x="33" y="1824"/>
            <a:chExt cx="5631" cy="560"/>
          </a:xfrm>
        </p:grpSpPr>
        <p:sp>
          <p:nvSpPr>
            <p:cNvPr id="57" name="Rectangle 5">
              <a:extLst>
                <a:ext uri="{FF2B5EF4-FFF2-40B4-BE49-F238E27FC236}">
                  <a16:creationId xmlns:a16="http://schemas.microsoft.com/office/drawing/2014/main" id="{E6A8B7D9-506E-1148-BBEF-8ADE5E5044BA}"/>
                </a:ext>
              </a:extLst>
            </p:cNvPr>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58" name="Rectangle 6">
              <a:extLst>
                <a:ext uri="{FF2B5EF4-FFF2-40B4-BE49-F238E27FC236}">
                  <a16:creationId xmlns:a16="http://schemas.microsoft.com/office/drawing/2014/main" id="{12BAE751-918E-4D41-B1D7-70DA2A3DC796}"/>
                </a:ext>
              </a:extLst>
            </p:cNvPr>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59" name="Rectangle 7">
              <a:extLst>
                <a:ext uri="{FF2B5EF4-FFF2-40B4-BE49-F238E27FC236}">
                  <a16:creationId xmlns:a16="http://schemas.microsoft.com/office/drawing/2014/main" id="{3D69117B-59F1-C04C-8C74-05057282E851}"/>
                </a:ext>
              </a:extLst>
            </p:cNvPr>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60" name="Line 12">
              <a:extLst>
                <a:ext uri="{FF2B5EF4-FFF2-40B4-BE49-F238E27FC236}">
                  <a16:creationId xmlns:a16="http://schemas.microsoft.com/office/drawing/2014/main" id="{E49DFD92-B3A4-C745-8DC1-C78C2AE96AAA}"/>
                </a:ext>
              </a:extLst>
            </p:cNvPr>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61" name="Text Box 14">
              <a:extLst>
                <a:ext uri="{FF2B5EF4-FFF2-40B4-BE49-F238E27FC236}">
                  <a16:creationId xmlns:a16="http://schemas.microsoft.com/office/drawing/2014/main" id="{10C6D597-2196-F74C-BCF9-62F4E2B8E433}"/>
                </a:ext>
              </a:extLst>
            </p:cNvPr>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dirty="0" err="1">
                  <a:latin typeface="Arial" charset="0"/>
                </a:rPr>
                <a:t>Prog</a:t>
              </a:r>
              <a:r>
                <a:rPr lang="en-US" altLang="zh-CN" sz="1600" dirty="0">
                  <a:latin typeface="Arial" charset="0"/>
                </a:rPr>
                <a:t>. </a:t>
              </a:r>
              <a:r>
                <a:rPr lang="en-US" altLang="zh-CN" sz="1600" dirty="0">
                  <a:solidFill>
                    <a:schemeClr val="bg1"/>
                  </a:solidFill>
                  <a:latin typeface="Arial" charset="0"/>
                </a:rPr>
                <a:t>Layer</a:t>
              </a:r>
              <a:endParaRPr lang="en-US" altLang="zh-CN" sz="1800" dirty="0">
                <a:solidFill>
                  <a:schemeClr val="bg1"/>
                </a:solidFill>
                <a:latin typeface="Arial" charset="0"/>
              </a:endParaRPr>
            </a:p>
          </p:txBody>
        </p:sp>
      </p:grpSp>
      <p:sp>
        <p:nvSpPr>
          <p:cNvPr id="62" name="Rectangle 30">
            <a:extLst>
              <a:ext uri="{FF2B5EF4-FFF2-40B4-BE49-F238E27FC236}">
                <a16:creationId xmlns:a16="http://schemas.microsoft.com/office/drawing/2014/main" id="{24EF511F-5BE5-C14A-8CB2-64BAE69DA9F1}"/>
              </a:ext>
            </a:extLst>
          </p:cNvPr>
          <p:cNvSpPr>
            <a:spLocks noChangeArrowheads="1"/>
          </p:cNvSpPr>
          <p:nvPr/>
        </p:nvSpPr>
        <p:spPr bwMode="auto">
          <a:xfrm>
            <a:off x="2276476" y="609569"/>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3" name="Rectangle 31">
            <a:extLst>
              <a:ext uri="{FF2B5EF4-FFF2-40B4-BE49-F238E27FC236}">
                <a16:creationId xmlns:a16="http://schemas.microsoft.com/office/drawing/2014/main" id="{84D26191-2004-7244-8D23-348616E6BCC9}"/>
              </a:ext>
            </a:extLst>
          </p:cNvPr>
          <p:cNvSpPr>
            <a:spLocks noChangeArrowheads="1"/>
          </p:cNvSpPr>
          <p:nvPr/>
        </p:nvSpPr>
        <p:spPr bwMode="auto">
          <a:xfrm>
            <a:off x="9372601" y="705245"/>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4" name="Rectangle 32">
            <a:extLst>
              <a:ext uri="{FF2B5EF4-FFF2-40B4-BE49-F238E27FC236}">
                <a16:creationId xmlns:a16="http://schemas.microsoft.com/office/drawing/2014/main" id="{101177FF-C512-634A-B554-7F49790F5D50}"/>
              </a:ext>
            </a:extLst>
          </p:cNvPr>
          <p:cNvSpPr>
            <a:spLocks noChangeArrowheads="1"/>
          </p:cNvSpPr>
          <p:nvPr/>
        </p:nvSpPr>
        <p:spPr bwMode="auto">
          <a:xfrm>
            <a:off x="9134476" y="665131"/>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65" name="Rectangle 8">
            <a:extLst>
              <a:ext uri="{FF2B5EF4-FFF2-40B4-BE49-F238E27FC236}">
                <a16:creationId xmlns:a16="http://schemas.microsoft.com/office/drawing/2014/main" id="{F1BD52F5-8E2A-D64A-B1A6-DC70AE3B13B4}"/>
              </a:ext>
            </a:extLst>
          </p:cNvPr>
          <p:cNvSpPr>
            <a:spLocks noChangeArrowheads="1"/>
          </p:cNvSpPr>
          <p:nvPr/>
        </p:nvSpPr>
        <p:spPr bwMode="auto">
          <a:xfrm>
            <a:off x="2276476" y="1158845"/>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66" name="Text Box 10">
            <a:extLst>
              <a:ext uri="{FF2B5EF4-FFF2-40B4-BE49-F238E27FC236}">
                <a16:creationId xmlns:a16="http://schemas.microsoft.com/office/drawing/2014/main" id="{02437DFC-218E-7346-933B-CD2A4F250312}"/>
              </a:ext>
            </a:extLst>
          </p:cNvPr>
          <p:cNvSpPr txBox="1">
            <a:spLocks noChangeArrowheads="1"/>
          </p:cNvSpPr>
          <p:nvPr/>
        </p:nvSpPr>
        <p:spPr bwMode="auto">
          <a:xfrm>
            <a:off x="4181476" y="609569"/>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dirty="0">
                <a:solidFill>
                  <a:schemeClr val="bg1"/>
                </a:solidFill>
                <a:latin typeface="Arial" charset="0"/>
              </a:rPr>
              <a:t>End User</a:t>
            </a:r>
          </a:p>
        </p:txBody>
      </p:sp>
      <p:sp>
        <p:nvSpPr>
          <p:cNvPr id="68" name="Text Box 15">
            <a:extLst>
              <a:ext uri="{FF2B5EF4-FFF2-40B4-BE49-F238E27FC236}">
                <a16:creationId xmlns:a16="http://schemas.microsoft.com/office/drawing/2014/main" id="{6E5263E8-C024-0D40-966E-B14834A475BA}"/>
              </a:ext>
            </a:extLst>
          </p:cNvPr>
          <p:cNvSpPr txBox="1">
            <a:spLocks noChangeArrowheads="1"/>
          </p:cNvSpPr>
          <p:nvPr/>
        </p:nvSpPr>
        <p:spPr bwMode="auto">
          <a:xfrm rot="16213772">
            <a:off x="1261268" y="943111"/>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dirty="0">
                <a:latin typeface="Arial" charset="0"/>
              </a:rPr>
              <a:t>User layer</a:t>
            </a:r>
          </a:p>
        </p:txBody>
      </p:sp>
      <p:sp>
        <p:nvSpPr>
          <p:cNvPr id="69" name="Line 29">
            <a:extLst>
              <a:ext uri="{FF2B5EF4-FFF2-40B4-BE49-F238E27FC236}">
                <a16:creationId xmlns:a16="http://schemas.microsoft.com/office/drawing/2014/main" id="{A0AB700F-A41A-8140-A344-29B564F83D9D}"/>
              </a:ext>
            </a:extLst>
          </p:cNvPr>
          <p:cNvSpPr>
            <a:spLocks noChangeShapeType="1"/>
          </p:cNvSpPr>
          <p:nvPr/>
        </p:nvSpPr>
        <p:spPr bwMode="auto">
          <a:xfrm>
            <a:off x="2211683" y="4442336"/>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95" name="Text Box 34">
            <a:extLst>
              <a:ext uri="{FF2B5EF4-FFF2-40B4-BE49-F238E27FC236}">
                <a16:creationId xmlns:a16="http://schemas.microsoft.com/office/drawing/2014/main" id="{6D27DF99-A171-8146-88EB-EA7B650244A5}"/>
              </a:ext>
            </a:extLst>
          </p:cNvPr>
          <p:cNvSpPr txBox="1">
            <a:spLocks noChangeArrowheads="1"/>
          </p:cNvSpPr>
          <p:nvPr/>
        </p:nvSpPr>
        <p:spPr bwMode="auto">
          <a:xfrm rot="16213772">
            <a:off x="1602677" y="5085778"/>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HW</a:t>
            </a:r>
          </a:p>
        </p:txBody>
      </p:sp>
      <p:sp>
        <p:nvSpPr>
          <p:cNvPr id="48" name="Text Box 17">
            <a:extLst>
              <a:ext uri="{FF2B5EF4-FFF2-40B4-BE49-F238E27FC236}">
                <a16:creationId xmlns:a16="http://schemas.microsoft.com/office/drawing/2014/main" id="{9849DC4F-65A1-2C4F-8179-901E23CBDA07}"/>
              </a:ext>
            </a:extLst>
          </p:cNvPr>
          <p:cNvSpPr txBox="1">
            <a:spLocks noChangeArrowheads="1"/>
          </p:cNvSpPr>
          <p:nvPr/>
        </p:nvSpPr>
        <p:spPr bwMode="auto">
          <a:xfrm>
            <a:off x="2695591" y="5530011"/>
            <a:ext cx="7387434" cy="369332"/>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dirty="0">
              <a:solidFill>
                <a:schemeClr val="bg1"/>
              </a:solidFill>
              <a:latin typeface="Arial" charset="0"/>
            </a:endParaRPr>
          </a:p>
        </p:txBody>
      </p:sp>
      <p:sp>
        <p:nvSpPr>
          <p:cNvPr id="53" name="TextBox 52">
            <a:extLst>
              <a:ext uri="{FF2B5EF4-FFF2-40B4-BE49-F238E27FC236}">
                <a16:creationId xmlns:a16="http://schemas.microsoft.com/office/drawing/2014/main" id="{96CBE671-3171-9642-ADEB-50F9E15D9ADF}"/>
              </a:ext>
            </a:extLst>
          </p:cNvPr>
          <p:cNvSpPr txBox="1"/>
          <p:nvPr/>
        </p:nvSpPr>
        <p:spPr>
          <a:xfrm>
            <a:off x="4830511" y="5610754"/>
            <a:ext cx="3493116" cy="369332"/>
          </a:xfrm>
          <a:prstGeom prst="rect">
            <a:avLst/>
          </a:prstGeom>
          <a:noFill/>
        </p:spPr>
        <p:txBody>
          <a:bodyPr wrap="square" rtlCol="0">
            <a:spAutoFit/>
          </a:bodyPr>
          <a:lstStyle/>
          <a:p>
            <a:r>
              <a:rPr lang="en-US" dirty="0">
                <a:solidFill>
                  <a:schemeClr val="bg1"/>
                </a:solidFill>
              </a:rPr>
              <a:t>Shared address space (SMP)</a:t>
            </a:r>
          </a:p>
        </p:txBody>
      </p:sp>
      <p:pic>
        <p:nvPicPr>
          <p:cNvPr id="67" name="Picture 5" descr="Screen Shot 2015-09-04 at 11.03.08 PM.png">
            <a:extLst>
              <a:ext uri="{FF2B5EF4-FFF2-40B4-BE49-F238E27FC236}">
                <a16:creationId xmlns:a16="http://schemas.microsoft.com/office/drawing/2014/main" id="{65E72962-3BDC-6442-9DA7-BA9D336A2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609" y="4731502"/>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5" descr="Screen Shot 2015-09-04 at 11.03.08 PM.png">
            <a:extLst>
              <a:ext uri="{FF2B5EF4-FFF2-40B4-BE49-F238E27FC236}">
                <a16:creationId xmlns:a16="http://schemas.microsoft.com/office/drawing/2014/main" id="{1354EDEE-D84B-5C4C-AD5B-CE18E845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783" y="4737342"/>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descr="Screen Shot 2015-09-04 at 11.03.08 PM.png">
            <a:extLst>
              <a:ext uri="{FF2B5EF4-FFF2-40B4-BE49-F238E27FC236}">
                <a16:creationId xmlns:a16="http://schemas.microsoft.com/office/drawing/2014/main" id="{C6869279-3229-E647-94B8-4D11904E8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90" y="4730984"/>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5" descr="Screen Shot 2015-09-04 at 11.03.08 PM.png">
            <a:extLst>
              <a:ext uri="{FF2B5EF4-FFF2-40B4-BE49-F238E27FC236}">
                <a16:creationId xmlns:a16="http://schemas.microsoft.com/office/drawing/2014/main" id="{A949C897-61ED-694A-9B01-E745B89C0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97" y="4732210"/>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5" descr="Screen Shot 2015-09-04 at 11.03.08 PM.png">
            <a:extLst>
              <a:ext uri="{FF2B5EF4-FFF2-40B4-BE49-F238E27FC236}">
                <a16:creationId xmlns:a16="http://schemas.microsoft.com/office/drawing/2014/main" id="{6F21EA71-4F93-B044-AC24-DB113873E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004" y="4720928"/>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 descr="Screen Shot 2015-09-04 at 11.03.08 PM.png">
            <a:extLst>
              <a:ext uri="{FF2B5EF4-FFF2-40B4-BE49-F238E27FC236}">
                <a16:creationId xmlns:a16="http://schemas.microsoft.com/office/drawing/2014/main" id="{6050AF7E-E212-F94F-B9A3-25FDDD00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411" y="4725529"/>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5" descr="Screen Shot 2015-09-04 at 11.03.08 PM.png">
            <a:extLst>
              <a:ext uri="{FF2B5EF4-FFF2-40B4-BE49-F238E27FC236}">
                <a16:creationId xmlns:a16="http://schemas.microsoft.com/office/drawing/2014/main" id="{1A1020EF-3BC0-BA45-B5A5-416E5D3DA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391" y="4712870"/>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a:extLst>
              <a:ext uri="{FF2B5EF4-FFF2-40B4-BE49-F238E27FC236}">
                <a16:creationId xmlns:a16="http://schemas.microsoft.com/office/drawing/2014/main" id="{2B059DF4-D713-304F-9AEA-DE63C44EE919}"/>
              </a:ext>
            </a:extLst>
          </p:cNvPr>
          <p:cNvSpPr txBox="1"/>
          <p:nvPr/>
        </p:nvSpPr>
        <p:spPr>
          <a:xfrm>
            <a:off x="8460647" y="4674476"/>
            <a:ext cx="1679834" cy="523220"/>
          </a:xfrm>
          <a:prstGeom prst="rect">
            <a:avLst/>
          </a:prstGeom>
          <a:noFill/>
        </p:spPr>
        <p:txBody>
          <a:bodyPr wrap="square" rtlCol="0">
            <a:spAutoFit/>
          </a:bodyPr>
          <a:lstStyle/>
          <a:p>
            <a:r>
              <a:rPr lang="en-US" sz="2800" dirty="0"/>
              <a:t>. . .</a:t>
            </a:r>
          </a:p>
        </p:txBody>
      </p:sp>
      <p:sp>
        <p:nvSpPr>
          <p:cNvPr id="103" name="TextBox 102">
            <a:extLst>
              <a:ext uri="{FF2B5EF4-FFF2-40B4-BE49-F238E27FC236}">
                <a16:creationId xmlns:a16="http://schemas.microsoft.com/office/drawing/2014/main" id="{1E0330C0-915E-6846-875C-BED567B511D5}"/>
              </a:ext>
            </a:extLst>
          </p:cNvPr>
          <p:cNvSpPr txBox="1"/>
          <p:nvPr/>
        </p:nvSpPr>
        <p:spPr>
          <a:xfrm>
            <a:off x="1763709" y="6174365"/>
            <a:ext cx="8611019" cy="646331"/>
          </a:xfrm>
          <a:prstGeom prst="rect">
            <a:avLst/>
          </a:prstGeom>
          <a:noFill/>
        </p:spPr>
        <p:txBody>
          <a:bodyPr wrap="square" rtlCol="0">
            <a:spAutoFit/>
          </a:bodyPr>
          <a:lstStyle/>
          <a:p>
            <a:pPr algn="ctr"/>
            <a:r>
              <a:rPr lang="en-US" dirty="0"/>
              <a:t>For the OpenMP Common Core, we focus on Symmetric Multiprocessor Case …. i.e., lots of threads with “equal cost access” to memory</a:t>
            </a:r>
          </a:p>
        </p:txBody>
      </p:sp>
      <p:sp>
        <p:nvSpPr>
          <p:cNvPr id="104" name="Slide Number Placeholder 3">
            <a:extLst>
              <a:ext uri="{FF2B5EF4-FFF2-40B4-BE49-F238E27FC236}">
                <a16:creationId xmlns:a16="http://schemas.microsoft.com/office/drawing/2014/main" id="{A7446EFE-A24D-684B-8901-F614637EBC0A}"/>
              </a:ext>
            </a:extLst>
          </p:cNvPr>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9</a:t>
            </a:fld>
            <a:endParaRPr lang="en-US" altLang="zh-CN" sz="1000" dirty="0"/>
          </a:p>
        </p:txBody>
      </p:sp>
    </p:spTree>
    <p:extLst>
      <p:ext uri="{BB962C8B-B14F-4D97-AF65-F5344CB8AC3E}">
        <p14:creationId xmlns:p14="http://schemas.microsoft.com/office/powerpoint/2010/main" val="27475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p:bldP spid="68" grpId="0"/>
      <p:bldP spid="69" grpId="0" animBg="1"/>
      <p:bldP spid="9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727CB879-44D3-4B18-840A-206A74CC0E87}" type="slidenum">
              <a:rPr lang="en-US" altLang="en-US" sz="1400" b="0">
                <a:solidFill>
                  <a:schemeClr val="bg1"/>
                </a:solidFill>
              </a:rPr>
              <a:pPr/>
              <a:t>90</a:t>
            </a:fld>
            <a:endParaRPr lang="en-US" altLang="en-US" sz="1400" b="0">
              <a:solidFill>
                <a:schemeClr val="bg1"/>
              </a:solidFill>
            </a:endParaRPr>
          </a:p>
        </p:txBody>
      </p:sp>
      <p:sp>
        <p:nvSpPr>
          <p:cNvPr id="24579" name="Rectangle 3"/>
          <p:cNvSpPr>
            <a:spLocks noChangeArrowheads="1"/>
          </p:cNvSpPr>
          <p:nvPr/>
        </p:nvSpPr>
        <p:spPr bwMode="auto">
          <a:xfrm>
            <a:off x="1847850" y="1052513"/>
            <a:ext cx="8064500" cy="489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a:t>
            </a:r>
            <a:r>
              <a:rPr lang="en-US" altLang="en-US" dirty="0">
                <a:solidFill>
                  <a:srgbClr val="C00000"/>
                </a:solidFill>
                <a:latin typeface="Courier New" panose="02070309020205020404" pitchFamily="49" charset="0"/>
                <a:ea typeface="SimSun" panose="02010600030101010101" pitchFamily="2" charset="-122"/>
              </a:rPr>
              <a:t>#pragma </a:t>
            </a:r>
            <a:r>
              <a:rPr lang="en-US" altLang="en-US" dirty="0" err="1">
                <a:solidFill>
                  <a:srgbClr val="C00000"/>
                </a:solidFill>
                <a:latin typeface="Courier New" panose="02070309020205020404" pitchFamily="49" charset="0"/>
                <a:ea typeface="SimSun" panose="02010600030101010101" pitchFamily="2" charset="-122"/>
              </a:rPr>
              <a:t>omp</a:t>
            </a:r>
            <a:r>
              <a:rPr lang="en-US" altLang="en-US" dirty="0">
                <a:solidFill>
                  <a:srgbClr val="C00000"/>
                </a:solidFill>
                <a:latin typeface="Courier New" panose="02070309020205020404" pitchFamily="49" charset="0"/>
                <a:ea typeface="SimSun" panose="02010600030101010101" pitchFamily="2" charset="-122"/>
              </a:rPr>
              <a:t> </a:t>
            </a:r>
            <a:r>
              <a:rPr lang="en-US" altLang="en-US" dirty="0" err="1">
                <a:solidFill>
                  <a:srgbClr val="C00000"/>
                </a:solidFill>
                <a:latin typeface="Courier New" panose="02070309020205020404" pitchFamily="49" charset="0"/>
                <a:ea typeface="SimSun" panose="02010600030101010101" pitchFamily="2" charset="-122"/>
              </a:rPr>
              <a:t>taskwait</a:t>
            </a:r>
            <a:endParaRPr lang="en-US" altLang="en-US" dirty="0">
              <a:solidFill>
                <a:srgbClr val="C00000"/>
              </a:solidFill>
              <a:latin typeface="Courier New" panose="02070309020205020404" pitchFamily="49" charset="0"/>
              <a:ea typeface="SimSun" panose="02010600030101010101" pitchFamily="2" charset="-122"/>
            </a:endParaRP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sp>
        <p:nvSpPr>
          <p:cNvPr id="16" name="Text Box 4"/>
          <p:cNvSpPr txBox="1">
            <a:spLocks noChangeArrowheads="1"/>
          </p:cNvSpPr>
          <p:nvPr/>
        </p:nvSpPr>
        <p:spPr bwMode="auto">
          <a:xfrm>
            <a:off x="7464426" y="2530148"/>
            <a:ext cx="2879725" cy="1938992"/>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err="1">
                <a:latin typeface="Courier New" panose="02070309020205020404" pitchFamily="49" charset="0"/>
                <a:ea typeface="SimSun" panose="02010600030101010101" pitchFamily="2" charset="-122"/>
              </a:rPr>
              <a:t>fred</a:t>
            </a:r>
            <a:r>
              <a:rPr lang="en-US" altLang="en-US" sz="2000" dirty="0">
                <a:latin typeface="Courier New" panose="02070309020205020404" pitchFamily="49" charset="0"/>
                <a:ea typeface="SimSun" panose="02010600030101010101" pitchFamily="2" charset="-122"/>
              </a:rPr>
              <a:t>() </a:t>
            </a:r>
            <a:r>
              <a:rPr lang="en-US" altLang="en-US" sz="2000" b="0" dirty="0">
                <a:ea typeface="SimSun" panose="02010600030101010101" pitchFamily="2" charset="-122"/>
              </a:rPr>
              <a:t>and </a:t>
            </a:r>
            <a:r>
              <a:rPr lang="en-US" altLang="en-US" sz="2000" dirty="0">
                <a:latin typeface="Courier New" panose="02070309020205020404" pitchFamily="49" charset="0"/>
                <a:ea typeface="SimSun" panose="02010600030101010101" pitchFamily="2" charset="-122"/>
              </a:rPr>
              <a:t>daisy()</a:t>
            </a:r>
            <a:r>
              <a:rPr lang="en-US" altLang="en-US" sz="2000" b="0" dirty="0">
                <a:ea typeface="SimSun" panose="02010600030101010101" pitchFamily="2" charset="-122"/>
              </a:rPr>
              <a:t> must complete before </a:t>
            </a:r>
            <a:r>
              <a:rPr lang="en-US" altLang="en-US" sz="2000" dirty="0" err="1">
                <a:latin typeface="Courier New" panose="02070309020205020404" pitchFamily="49" charset="0"/>
                <a:ea typeface="SimSun" panose="02010600030101010101" pitchFamily="2" charset="-122"/>
              </a:rPr>
              <a:t>billy</a:t>
            </a:r>
            <a:r>
              <a:rPr lang="en-US" altLang="en-US" sz="2000" dirty="0">
                <a:latin typeface="Courier New" panose="02070309020205020404" pitchFamily="49" charset="0"/>
                <a:ea typeface="SimSun" panose="02010600030101010101" pitchFamily="2" charset="-122"/>
              </a:rPr>
              <a:t>()</a:t>
            </a:r>
            <a:r>
              <a:rPr lang="en-US" altLang="en-US" sz="2000" b="0" dirty="0">
                <a:ea typeface="SimSun" panose="02010600030101010101" pitchFamily="2" charset="-122"/>
              </a:rPr>
              <a:t> starts, but this does not include tasks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a:t>
            </a:r>
          </a:p>
        </p:txBody>
      </p:sp>
      <p:cxnSp>
        <p:nvCxnSpPr>
          <p:cNvPr id="23" name="Straight Arrow Connector 22"/>
          <p:cNvCxnSpPr>
            <a:cxnSpLocks noChangeShapeType="1"/>
            <a:stCxn id="16" idx="1"/>
          </p:cNvCxnSpPr>
          <p:nvPr/>
        </p:nvCxnSpPr>
        <p:spPr bwMode="auto">
          <a:xfrm flipH="1">
            <a:off x="5880101" y="3499644"/>
            <a:ext cx="1584324" cy="792956"/>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 Box 4">
            <a:extLst>
              <a:ext uri="{FF2B5EF4-FFF2-40B4-BE49-F238E27FC236}">
                <a16:creationId xmlns:a16="http://schemas.microsoft.com/office/drawing/2014/main" id="{FEB151E0-1063-B240-AA1E-8C8CF7843287}"/>
              </a:ext>
            </a:extLst>
          </p:cNvPr>
          <p:cNvSpPr txBox="1">
            <a:spLocks noChangeArrowheads="1"/>
          </p:cNvSpPr>
          <p:nvPr/>
        </p:nvSpPr>
        <p:spPr bwMode="auto">
          <a:xfrm>
            <a:off x="5528628" y="5399098"/>
            <a:ext cx="4599622" cy="1015663"/>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a:latin typeface="Courier New" panose="02070309020205020404" pitchFamily="49" charset="0"/>
                <a:ea typeface="SimSun" panose="02010600030101010101" pitchFamily="2" charset="-122"/>
              </a:rPr>
              <a:t>All tasks </a:t>
            </a:r>
            <a:r>
              <a:rPr lang="en-US" altLang="en-US" sz="2000" b="0" dirty="0">
                <a:ea typeface="SimSun" panose="02010600030101010101" pitchFamily="2" charset="-122"/>
              </a:rPr>
              <a:t>including those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 </a:t>
            </a:r>
            <a:r>
              <a:rPr lang="en-US" altLang="en-US" sz="2000" b="0" dirty="0">
                <a:ea typeface="SimSun" panose="02010600030101010101" pitchFamily="2" charset="-122"/>
              </a:rPr>
              <a:t>must complete before exiting this barrier</a:t>
            </a:r>
          </a:p>
        </p:txBody>
      </p:sp>
      <p:cxnSp>
        <p:nvCxnSpPr>
          <p:cNvPr id="10" name="Straight Arrow Connector 9">
            <a:extLst>
              <a:ext uri="{FF2B5EF4-FFF2-40B4-BE49-F238E27FC236}">
                <a16:creationId xmlns:a16="http://schemas.microsoft.com/office/drawing/2014/main" id="{AF837D57-E62D-6E48-A832-DCF75D28A58F}"/>
              </a:ext>
            </a:extLst>
          </p:cNvPr>
          <p:cNvCxnSpPr>
            <a:cxnSpLocks noChangeShapeType="1"/>
            <a:stCxn id="9" idx="1"/>
          </p:cNvCxnSpPr>
          <p:nvPr/>
        </p:nvCxnSpPr>
        <p:spPr bwMode="auto">
          <a:xfrm flipH="1" flipV="1">
            <a:off x="2726268" y="5399097"/>
            <a:ext cx="2802361" cy="507832"/>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Slide Number Placeholder 3">
            <a:extLst>
              <a:ext uri="{FF2B5EF4-FFF2-40B4-BE49-F238E27FC236}">
                <a16:creationId xmlns:a16="http://schemas.microsoft.com/office/drawing/2014/main" id="{F8A3EEF3-B840-9A4C-8354-879AC9EC5974}"/>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90</a:t>
            </a:fld>
            <a:endParaRPr lang="en-US" altLang="zh-CN" dirty="0"/>
          </a:p>
        </p:txBody>
      </p:sp>
    </p:spTree>
    <p:extLst>
      <p:ext uri="{BB962C8B-B14F-4D97-AF65-F5344CB8AC3E}">
        <p14:creationId xmlns:p14="http://schemas.microsoft.com/office/powerpoint/2010/main" val="79616292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9"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727CB879-44D3-4B18-840A-206A74CC0E87}" type="slidenum">
              <a:rPr lang="en-US" altLang="en-US" sz="1400" b="0">
                <a:solidFill>
                  <a:schemeClr val="bg1"/>
                </a:solidFill>
              </a:rPr>
              <a:pPr/>
              <a:t>91</a:t>
            </a:fld>
            <a:endParaRPr lang="en-US" altLang="en-US" sz="1400" b="0">
              <a:solidFill>
                <a:schemeClr val="bg1"/>
              </a:solidFill>
            </a:endParaRPr>
          </a:p>
        </p:txBody>
      </p:sp>
      <p:sp>
        <p:nvSpPr>
          <p:cNvPr id="24579" name="Rectangle 3"/>
          <p:cNvSpPr>
            <a:spLocks noChangeArrowheads="1"/>
          </p:cNvSpPr>
          <p:nvPr/>
        </p:nvSpPr>
        <p:spPr bwMode="auto">
          <a:xfrm>
            <a:off x="1847850" y="1052513"/>
            <a:ext cx="8064500" cy="489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 </a:t>
            </a:r>
            <a:r>
              <a:rPr lang="en-US" altLang="en-US" dirty="0" err="1">
                <a:solidFill>
                  <a:srgbClr val="C00000"/>
                </a:solidFill>
                <a:latin typeface="Courier New" panose="02070309020205020404" pitchFamily="49" charset="0"/>
                <a:ea typeface="SimSun" panose="02010600030101010101" pitchFamily="2" charset="-122"/>
              </a:rPr>
              <a:t>nowait</a:t>
            </a:r>
            <a:r>
              <a:rPr lang="en-US" altLang="en-US" dirty="0">
                <a:solidFill>
                  <a:srgbClr val="C00000"/>
                </a:solidFill>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taskwait</a:t>
            </a:r>
            <a:endParaRPr lang="en-US" altLang="en-US" dirty="0">
              <a:latin typeface="Courier New" panose="02070309020205020404" pitchFamily="49" charset="0"/>
              <a:ea typeface="SimSun" panose="02010600030101010101" pitchFamily="2" charset="-122"/>
            </a:endParaRP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sp>
        <p:nvSpPr>
          <p:cNvPr id="16" name="Text Box 4"/>
          <p:cNvSpPr txBox="1">
            <a:spLocks noChangeArrowheads="1"/>
          </p:cNvSpPr>
          <p:nvPr/>
        </p:nvSpPr>
        <p:spPr bwMode="auto">
          <a:xfrm>
            <a:off x="6994525" y="2544435"/>
            <a:ext cx="3384550" cy="1938992"/>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ea typeface="SimSun" panose="02010600030101010101" pitchFamily="2" charset="-122"/>
              </a:rPr>
              <a:t>The barrier at the end of the single is expensive and not needed since you get the barrier at the end of the parallel region.   So use </a:t>
            </a:r>
            <a:r>
              <a:rPr lang="en-US" altLang="en-US" sz="2000" b="0" dirty="0" err="1">
                <a:ea typeface="SimSun" panose="02010600030101010101" pitchFamily="2" charset="-122"/>
              </a:rPr>
              <a:t>nowait</a:t>
            </a:r>
            <a:r>
              <a:rPr lang="en-US" altLang="en-US" sz="2000" b="0" dirty="0">
                <a:ea typeface="SimSun" panose="02010600030101010101" pitchFamily="2" charset="-122"/>
              </a:rPr>
              <a:t> to turn it off.</a:t>
            </a:r>
            <a:endParaRPr lang="en-US" altLang="en-US" sz="2000" dirty="0">
              <a:ea typeface="SimSun" panose="02010600030101010101" pitchFamily="2" charset="-122"/>
            </a:endParaRPr>
          </a:p>
        </p:txBody>
      </p:sp>
      <p:cxnSp>
        <p:nvCxnSpPr>
          <p:cNvPr id="23" name="Straight Arrow Connector 22"/>
          <p:cNvCxnSpPr>
            <a:cxnSpLocks noChangeShapeType="1"/>
            <a:stCxn id="16" idx="0"/>
          </p:cNvCxnSpPr>
          <p:nvPr/>
        </p:nvCxnSpPr>
        <p:spPr bwMode="auto">
          <a:xfrm flipH="1" flipV="1">
            <a:off x="7162800" y="2150533"/>
            <a:ext cx="1524000" cy="393902"/>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 Box 4">
            <a:extLst>
              <a:ext uri="{FF2B5EF4-FFF2-40B4-BE49-F238E27FC236}">
                <a16:creationId xmlns:a16="http://schemas.microsoft.com/office/drawing/2014/main" id="{FEB151E0-1063-B240-AA1E-8C8CF7843287}"/>
              </a:ext>
            </a:extLst>
          </p:cNvPr>
          <p:cNvSpPr txBox="1">
            <a:spLocks noChangeArrowheads="1"/>
          </p:cNvSpPr>
          <p:nvPr/>
        </p:nvSpPr>
        <p:spPr bwMode="auto">
          <a:xfrm>
            <a:off x="5528628" y="5399098"/>
            <a:ext cx="4599622" cy="1015663"/>
          </a:xfrm>
          <a:prstGeom prst="rect">
            <a:avLst/>
          </a:prstGeom>
          <a:noFill/>
          <a:ln w="9525">
            <a:solidFill>
              <a:schemeClr val="bg2"/>
            </a:solidFill>
            <a:miter lim="800000"/>
            <a:headEnd/>
            <a:tailEnd/>
          </a:ln>
          <a:extLst>
            <a:ext uri="{909E8E84-426E-40dd-AFC4-6F175D3DCCD1}">
              <a14:hiddenFill xmlns:a14="http://schemas.microsoft.com/office/drawing/2010/main" xmlns="">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a:latin typeface="Courier New" panose="02070309020205020404" pitchFamily="49" charset="0"/>
                <a:ea typeface="SimSun" panose="02010600030101010101" pitchFamily="2" charset="-122"/>
              </a:rPr>
              <a:t>All tasks </a:t>
            </a:r>
            <a:r>
              <a:rPr lang="en-US" altLang="en-US" sz="2000" b="0" dirty="0">
                <a:ea typeface="SimSun" panose="02010600030101010101" pitchFamily="2" charset="-122"/>
              </a:rPr>
              <a:t>including those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 </a:t>
            </a:r>
            <a:r>
              <a:rPr lang="en-US" altLang="en-US" sz="2000" b="0" dirty="0">
                <a:ea typeface="SimSun" panose="02010600030101010101" pitchFamily="2" charset="-122"/>
              </a:rPr>
              <a:t>must complete before exiting this barrier</a:t>
            </a:r>
          </a:p>
        </p:txBody>
      </p:sp>
      <p:cxnSp>
        <p:nvCxnSpPr>
          <p:cNvPr id="10" name="Straight Arrow Connector 9">
            <a:extLst>
              <a:ext uri="{FF2B5EF4-FFF2-40B4-BE49-F238E27FC236}">
                <a16:creationId xmlns:a16="http://schemas.microsoft.com/office/drawing/2014/main" id="{AF837D57-E62D-6E48-A832-DCF75D28A58F}"/>
              </a:ext>
            </a:extLst>
          </p:cNvPr>
          <p:cNvCxnSpPr>
            <a:cxnSpLocks noChangeShapeType="1"/>
            <a:stCxn id="9" idx="1"/>
          </p:cNvCxnSpPr>
          <p:nvPr/>
        </p:nvCxnSpPr>
        <p:spPr bwMode="auto">
          <a:xfrm flipH="1" flipV="1">
            <a:off x="2279650" y="5672667"/>
            <a:ext cx="3248978" cy="234262"/>
          </a:xfrm>
          <a:prstGeom prst="straightConnector1">
            <a:avLst/>
          </a:prstGeom>
          <a:noFill/>
          <a:ln w="9525">
            <a:solidFill>
              <a:schemeClr val="hlink"/>
            </a:solidFill>
            <a:round/>
            <a:headEn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Slide Number Placeholder 3">
            <a:extLst>
              <a:ext uri="{FF2B5EF4-FFF2-40B4-BE49-F238E27FC236}">
                <a16:creationId xmlns:a16="http://schemas.microsoft.com/office/drawing/2014/main" id="{62535E32-FAD3-BE49-9DAD-ED45E5FA0950}"/>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91</a:t>
            </a:fld>
            <a:endParaRPr lang="en-US" altLang="zh-CN" dirty="0"/>
          </a:p>
        </p:txBody>
      </p:sp>
    </p:spTree>
    <p:extLst>
      <p:ext uri="{BB962C8B-B14F-4D97-AF65-F5344CB8AC3E}">
        <p14:creationId xmlns:p14="http://schemas.microsoft.com/office/powerpoint/2010/main" val="27056429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9"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1774825" y="1"/>
            <a:ext cx="8237538" cy="523875"/>
          </a:xfrm>
        </p:spPr>
        <p:txBody>
          <a:bodyPr/>
          <a:lstStyle/>
          <a:p>
            <a:pPr eaLnBrk="1" hangingPunct="1">
              <a:defRPr/>
            </a:pPr>
            <a:r>
              <a:rPr lang="en-US" dirty="0"/>
              <a:t>Example: Fibonacci numbers</a:t>
            </a:r>
          </a:p>
        </p:txBody>
      </p:sp>
      <p:sp>
        <p:nvSpPr>
          <p:cNvPr id="6" name="Rectangle 9"/>
          <p:cNvSpPr txBox="1">
            <a:spLocks noChangeArrowheads="1"/>
          </p:cNvSpPr>
          <p:nvPr/>
        </p:nvSpPr>
        <p:spPr bwMode="auto">
          <a:xfrm>
            <a:off x="6311901" y="1341438"/>
            <a:ext cx="3700463" cy="21742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lgn="l" rtl="0" eaLnBrk="0" fontAlgn="base" hangingPunct="0">
              <a:lnSpc>
                <a:spcPct val="130000"/>
              </a:lnSpc>
              <a:spcBef>
                <a:spcPct val="20000"/>
              </a:spcBef>
              <a:spcAft>
                <a:spcPct val="0"/>
              </a:spcAft>
              <a:buSzPct val="120000"/>
              <a:buChar char="•"/>
              <a:defRPr sz="2400">
                <a:solidFill>
                  <a:srgbClr val="00114D"/>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rgbClr val="00114D"/>
                </a:solidFill>
                <a:latin typeface="+mn-lt"/>
                <a:ea typeface="+mn-ea"/>
              </a:defRPr>
            </a:lvl2pPr>
            <a:lvl3pPr marL="1143000" indent="-228600" algn="l" rtl="0" eaLnBrk="0" fontAlgn="base" hangingPunct="0">
              <a:spcBef>
                <a:spcPct val="20000"/>
              </a:spcBef>
              <a:spcAft>
                <a:spcPct val="0"/>
              </a:spcAft>
              <a:buChar char="–"/>
              <a:defRPr sz="2000">
                <a:solidFill>
                  <a:srgbClr val="00114D"/>
                </a:solidFill>
                <a:latin typeface="+mn-lt"/>
                <a:ea typeface="+mn-ea"/>
              </a:defRPr>
            </a:lvl3pPr>
            <a:lvl4pPr marL="1600200" indent="-228600" algn="l" rtl="0" eaLnBrk="0" fontAlgn="base" hangingPunct="0">
              <a:spcBef>
                <a:spcPct val="20000"/>
              </a:spcBef>
              <a:spcAft>
                <a:spcPct val="0"/>
              </a:spcAft>
              <a:buChar char="–"/>
              <a:defRPr sz="2000">
                <a:solidFill>
                  <a:srgbClr val="00114D"/>
                </a:solidFill>
                <a:latin typeface="+mn-lt"/>
                <a:ea typeface="+mn-ea"/>
              </a:defRPr>
            </a:lvl4pPr>
            <a:lvl5pPr marL="2057400" indent="-228600" algn="l" rtl="0" eaLnBrk="0" fontAlgn="base" hangingPunct="0">
              <a:spcBef>
                <a:spcPct val="20000"/>
              </a:spcBef>
              <a:spcAft>
                <a:spcPct val="0"/>
              </a:spcAft>
              <a:buChar char="–"/>
              <a:defRPr sz="2000">
                <a:solidFill>
                  <a:srgbClr val="00114D"/>
                </a:solidFill>
                <a:latin typeface="+mn-lt"/>
                <a:ea typeface="+mn-ea"/>
              </a:defRPr>
            </a:lvl5pPr>
            <a:lvl6pPr marL="2514600" indent="-228600" algn="l" rtl="0" fontAlgn="base">
              <a:spcBef>
                <a:spcPct val="20000"/>
              </a:spcBef>
              <a:spcAft>
                <a:spcPct val="0"/>
              </a:spcAft>
              <a:buChar char="–"/>
              <a:defRPr sz="2000">
                <a:solidFill>
                  <a:srgbClr val="00114D"/>
                </a:solidFill>
                <a:latin typeface="+mn-lt"/>
                <a:ea typeface="+mn-ea"/>
              </a:defRPr>
            </a:lvl6pPr>
            <a:lvl7pPr marL="2971800" indent="-228600" algn="l" rtl="0" fontAlgn="base">
              <a:spcBef>
                <a:spcPct val="20000"/>
              </a:spcBef>
              <a:spcAft>
                <a:spcPct val="0"/>
              </a:spcAft>
              <a:buChar char="–"/>
              <a:defRPr sz="2000">
                <a:solidFill>
                  <a:srgbClr val="00114D"/>
                </a:solidFill>
                <a:latin typeface="+mn-lt"/>
                <a:ea typeface="+mn-ea"/>
              </a:defRPr>
            </a:lvl7pPr>
            <a:lvl8pPr marL="3429000" indent="-228600" algn="l" rtl="0" fontAlgn="base">
              <a:spcBef>
                <a:spcPct val="20000"/>
              </a:spcBef>
              <a:spcAft>
                <a:spcPct val="0"/>
              </a:spcAft>
              <a:buChar char="–"/>
              <a:defRPr sz="2000">
                <a:solidFill>
                  <a:srgbClr val="00114D"/>
                </a:solidFill>
                <a:latin typeface="+mn-lt"/>
                <a:ea typeface="+mn-ea"/>
              </a:defRPr>
            </a:lvl8pPr>
            <a:lvl9pPr marL="3886200" indent="-228600" algn="l" rtl="0" fontAlgn="base">
              <a:spcBef>
                <a:spcPct val="20000"/>
              </a:spcBef>
              <a:spcAft>
                <a:spcPct val="0"/>
              </a:spcAft>
              <a:buChar char="–"/>
              <a:defRPr sz="2000">
                <a:solidFill>
                  <a:srgbClr val="00114D"/>
                </a:solidFill>
                <a:latin typeface="+mn-lt"/>
                <a:ea typeface="+mn-ea"/>
              </a:defRPr>
            </a:lvl9pPr>
          </a:lstStyle>
          <a:p>
            <a:pPr eaLnBrk="1" hangingPunct="1">
              <a:defRPr/>
            </a:pPr>
            <a:r>
              <a:rPr lang="en-GB" sz="2000" dirty="0" err="1">
                <a:cs typeface="+mn-cs"/>
              </a:rPr>
              <a:t>F</a:t>
            </a:r>
            <a:r>
              <a:rPr lang="en-GB" sz="2000" baseline="-25000" dirty="0" err="1">
                <a:cs typeface="+mn-cs"/>
              </a:rPr>
              <a:t>n</a:t>
            </a:r>
            <a:r>
              <a:rPr lang="en-GB" sz="2000" dirty="0">
                <a:cs typeface="+mn-cs"/>
              </a:rPr>
              <a:t> = F</a:t>
            </a:r>
            <a:r>
              <a:rPr lang="en-GB" sz="2000" baseline="-25000" dirty="0">
                <a:cs typeface="+mn-cs"/>
              </a:rPr>
              <a:t>n-1 </a:t>
            </a:r>
            <a:r>
              <a:rPr lang="en-GB" sz="2000" dirty="0">
                <a:cs typeface="+mn-cs"/>
              </a:rPr>
              <a:t>+ F</a:t>
            </a:r>
            <a:r>
              <a:rPr lang="en-GB" sz="2000" baseline="-25000" dirty="0">
                <a:cs typeface="+mn-cs"/>
              </a:rPr>
              <a:t>n-2</a:t>
            </a:r>
          </a:p>
          <a:p>
            <a:pPr eaLnBrk="1" hangingPunct="1">
              <a:defRPr/>
            </a:pPr>
            <a:r>
              <a:rPr lang="en-GB" sz="2000" dirty="0">
                <a:cs typeface="+mn-cs"/>
              </a:rPr>
              <a:t>Inefficient O(n</a:t>
            </a:r>
            <a:r>
              <a:rPr lang="en-GB" sz="2000" baseline="30000" dirty="0">
                <a:cs typeface="+mn-cs"/>
              </a:rPr>
              <a:t>2</a:t>
            </a:r>
            <a:r>
              <a:rPr lang="en-GB" sz="2000" dirty="0">
                <a:cs typeface="+mn-cs"/>
              </a:rPr>
              <a:t>) recursive implementation!</a:t>
            </a:r>
          </a:p>
        </p:txBody>
      </p:sp>
      <p:sp>
        <p:nvSpPr>
          <p:cNvPr id="2" name="TextBox 1"/>
          <p:cNvSpPr txBox="1"/>
          <p:nvPr/>
        </p:nvSpPr>
        <p:spPr>
          <a:xfrm>
            <a:off x="1933904" y="1119353"/>
            <a:ext cx="3959691" cy="5632311"/>
          </a:xfrm>
          <a:prstGeom prst="rect">
            <a:avLst/>
          </a:prstGeom>
          <a:noFill/>
        </p:spPr>
        <p:txBody>
          <a:bodyPr wrap="square" rtlCol="0">
            <a:spAutoFit/>
          </a:bodyPr>
          <a:lstStyle/>
          <a:p>
            <a:r>
              <a:rPr lang="en-US" sz="2400" dirty="0" err="1"/>
              <a:t>int</a:t>
            </a:r>
            <a:r>
              <a:rPr lang="en-US" sz="2400" dirty="0"/>
              <a:t> fib (</a:t>
            </a:r>
            <a:r>
              <a:rPr lang="en-US" sz="2400" dirty="0" err="1"/>
              <a:t>int</a:t>
            </a:r>
            <a:r>
              <a:rPr lang="en-US" sz="2400" dirty="0"/>
              <a:t> n)</a:t>
            </a:r>
          </a:p>
          <a:p>
            <a:r>
              <a:rPr lang="en-US" sz="2400" dirty="0"/>
              <a:t>{</a:t>
            </a:r>
          </a:p>
          <a:p>
            <a:r>
              <a:rPr lang="en-US" sz="2400" dirty="0"/>
              <a:t>   </a:t>
            </a:r>
            <a:r>
              <a:rPr lang="en-US" sz="2400" dirty="0" err="1"/>
              <a:t>int</a:t>
            </a:r>
            <a:r>
              <a:rPr lang="en-US" sz="2400" dirty="0"/>
              <a:t> </a:t>
            </a:r>
            <a:r>
              <a:rPr lang="en-US" sz="2400" dirty="0" err="1"/>
              <a:t>x,y</a:t>
            </a:r>
            <a:r>
              <a:rPr lang="en-US" sz="2400" dirty="0"/>
              <a:t>;</a:t>
            </a:r>
          </a:p>
          <a:p>
            <a:r>
              <a:rPr lang="en-US" sz="2400" dirty="0"/>
              <a:t>   if (n &lt; 2) return n;</a:t>
            </a:r>
          </a:p>
          <a:p>
            <a:endParaRPr lang="en-US" sz="2400" dirty="0"/>
          </a:p>
          <a:p>
            <a:r>
              <a:rPr lang="en-US" sz="2400" dirty="0"/>
              <a:t>   x = fib(n-1);</a:t>
            </a:r>
          </a:p>
          <a:p>
            <a:r>
              <a:rPr lang="en-US" sz="2400" dirty="0"/>
              <a:t>   y = fib (n-2);</a:t>
            </a:r>
          </a:p>
          <a:p>
            <a:r>
              <a:rPr lang="en-US" sz="2400" dirty="0"/>
              <a:t>   return (</a:t>
            </a:r>
            <a:r>
              <a:rPr lang="en-US" sz="2400" dirty="0" err="1"/>
              <a:t>x+y</a:t>
            </a:r>
            <a:r>
              <a:rPr lang="en-US" sz="2400" dirty="0"/>
              <a:t>);</a:t>
            </a:r>
          </a:p>
          <a:p>
            <a:r>
              <a:rPr lang="en-US" sz="2400" dirty="0"/>
              <a:t>}</a:t>
            </a:r>
          </a:p>
          <a:p>
            <a:endParaRPr lang="en-US" sz="2400" dirty="0"/>
          </a:p>
          <a:p>
            <a:r>
              <a:rPr lang="en-US" sz="2400" dirty="0" err="1"/>
              <a:t>Int</a:t>
            </a:r>
            <a:r>
              <a:rPr lang="en-US" sz="2400" dirty="0"/>
              <a:t> main()</a:t>
            </a:r>
          </a:p>
          <a:p>
            <a:r>
              <a:rPr lang="en-US" sz="2400" dirty="0"/>
              <a:t>{</a:t>
            </a:r>
          </a:p>
          <a:p>
            <a:r>
              <a:rPr lang="en-US" sz="2400" dirty="0"/>
              <a:t>   </a:t>
            </a:r>
            <a:r>
              <a:rPr lang="en-US" sz="2400" dirty="0" err="1"/>
              <a:t>int</a:t>
            </a:r>
            <a:r>
              <a:rPr lang="en-US" sz="2400" dirty="0"/>
              <a:t> NW = 5000;</a:t>
            </a:r>
          </a:p>
          <a:p>
            <a:r>
              <a:rPr lang="en-US" sz="2400" dirty="0"/>
              <a:t>   fib(NW);</a:t>
            </a:r>
          </a:p>
          <a:p>
            <a:r>
              <a:rPr lang="en-US" sz="2400" dirty="0"/>
              <a:t>}</a:t>
            </a:r>
          </a:p>
        </p:txBody>
      </p:sp>
      <p:sp>
        <p:nvSpPr>
          <p:cNvPr id="5" name="Slide Number Placeholder 3">
            <a:extLst>
              <a:ext uri="{FF2B5EF4-FFF2-40B4-BE49-F238E27FC236}">
                <a16:creationId xmlns:a16="http://schemas.microsoft.com/office/drawing/2014/main" id="{623F300B-505A-6C4B-9031-2DF1231C8FF1}"/>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92</a:t>
            </a:fld>
            <a:endParaRPr lang="en-US" altLang="zh-CN" dirty="0"/>
          </a:p>
        </p:txBody>
      </p:sp>
    </p:spTree>
    <p:custDataLst>
      <p:tags r:id="rId1"/>
    </p:custDataLst>
    <p:extLst>
      <p:ext uri="{BB962C8B-B14F-4D97-AF65-F5344CB8AC3E}">
        <p14:creationId xmlns:p14="http://schemas.microsoft.com/office/powerpoint/2010/main" val="20265005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Parallel Fibonacci</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D37D3A42-009D-4CAF-9490-3AF93713CF24}" type="slidenum">
              <a:rPr lang="en-US" altLang="en-US" sz="1400" b="0">
                <a:solidFill>
                  <a:schemeClr val="bg1"/>
                </a:solidFill>
              </a:rPr>
              <a:pPr/>
              <a:t>93</a:t>
            </a:fld>
            <a:endParaRPr lang="en-US" altLang="en-US" sz="1400" b="0">
              <a:solidFill>
                <a:schemeClr val="bg1"/>
              </a:solidFill>
            </a:endParaRPr>
          </a:p>
        </p:txBody>
      </p:sp>
      <p:sp>
        <p:nvSpPr>
          <p:cNvPr id="6" name="Rectangle 9"/>
          <p:cNvSpPr txBox="1">
            <a:spLocks noChangeArrowheads="1"/>
          </p:cNvSpPr>
          <p:nvPr/>
        </p:nvSpPr>
        <p:spPr bwMode="auto">
          <a:xfrm>
            <a:off x="6159062" y="1052514"/>
            <a:ext cx="4413688" cy="541134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lnSpc>
                <a:spcPct val="130000"/>
              </a:lnSpc>
              <a:spcBef>
                <a:spcPct val="20000"/>
              </a:spcBef>
              <a:buSzPct val="120000"/>
              <a:buFontTx/>
              <a:buChar char="•"/>
            </a:pPr>
            <a:r>
              <a:rPr lang="en-GB" altLang="en-US" sz="2000" b="0" dirty="0">
                <a:solidFill>
                  <a:srgbClr val="00114D"/>
                </a:solidFill>
              </a:rPr>
              <a:t>Binary tree of tasks</a:t>
            </a:r>
          </a:p>
          <a:p>
            <a:pPr algn="l" eaLnBrk="1" hangingPunct="1">
              <a:lnSpc>
                <a:spcPct val="130000"/>
              </a:lnSpc>
              <a:spcBef>
                <a:spcPct val="20000"/>
              </a:spcBef>
              <a:buSzPct val="120000"/>
              <a:buFontTx/>
              <a:buChar char="•"/>
            </a:pPr>
            <a:r>
              <a:rPr lang="en-GB" altLang="en-US" sz="2000" b="0" dirty="0">
                <a:solidFill>
                  <a:srgbClr val="00114D"/>
                </a:solidFill>
              </a:rPr>
              <a:t>Traversed using a recursive function</a:t>
            </a:r>
          </a:p>
          <a:p>
            <a:pPr algn="l" eaLnBrk="1" hangingPunct="1">
              <a:lnSpc>
                <a:spcPct val="130000"/>
              </a:lnSpc>
              <a:spcBef>
                <a:spcPct val="20000"/>
              </a:spcBef>
              <a:buSzPct val="120000"/>
              <a:buFontTx/>
              <a:buChar char="•"/>
            </a:pPr>
            <a:r>
              <a:rPr lang="en-GB" altLang="en-US" sz="2000" b="0" dirty="0">
                <a:solidFill>
                  <a:srgbClr val="00114D"/>
                </a:solidFill>
              </a:rPr>
              <a:t>A task cannot complete until all tasks below it in the tree are complete (enforced with </a:t>
            </a:r>
            <a:r>
              <a:rPr lang="en-GB" altLang="en-US" sz="2000" b="0" dirty="0" err="1">
                <a:solidFill>
                  <a:srgbClr val="00114D"/>
                </a:solidFill>
              </a:rPr>
              <a:t>taskwait</a:t>
            </a:r>
            <a:r>
              <a:rPr lang="en-GB" altLang="en-US" sz="2000" b="0" dirty="0">
                <a:solidFill>
                  <a:srgbClr val="00114D"/>
                </a:solidFill>
              </a:rPr>
              <a:t>)</a:t>
            </a:r>
          </a:p>
          <a:p>
            <a:pPr algn="l" eaLnBrk="1" hangingPunct="1">
              <a:lnSpc>
                <a:spcPct val="130000"/>
              </a:lnSpc>
              <a:spcBef>
                <a:spcPct val="20000"/>
              </a:spcBef>
              <a:buSzPct val="120000"/>
              <a:buFontTx/>
              <a:buChar char="•"/>
            </a:pPr>
            <a:r>
              <a:rPr lang="en-GB" altLang="en-US" sz="2000" dirty="0" err="1">
                <a:solidFill>
                  <a:srgbClr val="CD120E"/>
                </a:solidFill>
                <a:latin typeface="Courier New" panose="02070309020205020404" pitchFamily="49" charset="0"/>
                <a:cs typeface="Courier New" panose="02070309020205020404" pitchFamily="49" charset="0"/>
              </a:rPr>
              <a:t>x,y</a:t>
            </a:r>
            <a:r>
              <a:rPr lang="en-GB" altLang="en-US" sz="2000" dirty="0">
                <a:solidFill>
                  <a:srgbClr val="CD120E"/>
                </a:solidFill>
                <a:latin typeface="Courier New" panose="02070309020205020404" pitchFamily="49" charset="0"/>
                <a:cs typeface="Courier New" panose="02070309020205020404" pitchFamily="49" charset="0"/>
              </a:rPr>
              <a:t> </a:t>
            </a:r>
            <a:r>
              <a:rPr lang="en-GB" altLang="en-US" sz="2000" b="0" dirty="0">
                <a:solidFill>
                  <a:srgbClr val="00114D"/>
                </a:solidFill>
              </a:rPr>
              <a:t>are local, and so by default they are  private to current task</a:t>
            </a:r>
          </a:p>
          <a:p>
            <a:pPr lvl="1" algn="l" eaLnBrk="1" hangingPunct="1">
              <a:spcBef>
                <a:spcPct val="20000"/>
              </a:spcBef>
              <a:buFontTx/>
              <a:buChar char="–"/>
            </a:pPr>
            <a:r>
              <a:rPr lang="en-GB" altLang="en-US" sz="1600" b="0" dirty="0">
                <a:solidFill>
                  <a:srgbClr val="00114D"/>
                </a:solidFill>
              </a:rPr>
              <a:t>must be shared on child tasks so they don’t create their own </a:t>
            </a:r>
            <a:r>
              <a:rPr lang="en-GB" altLang="en-US" sz="1600" b="0" dirty="0" err="1">
                <a:solidFill>
                  <a:srgbClr val="00114D"/>
                </a:solidFill>
              </a:rPr>
              <a:t>firstprivate</a:t>
            </a:r>
            <a:r>
              <a:rPr lang="en-GB" altLang="en-US" sz="1600" b="0" dirty="0">
                <a:solidFill>
                  <a:srgbClr val="00114D"/>
                </a:solidFill>
              </a:rPr>
              <a:t> copies at this level! </a:t>
            </a:r>
          </a:p>
        </p:txBody>
      </p:sp>
      <p:sp>
        <p:nvSpPr>
          <p:cNvPr id="7" name="TextBox 6"/>
          <p:cNvSpPr txBox="1"/>
          <p:nvPr/>
        </p:nvSpPr>
        <p:spPr>
          <a:xfrm>
            <a:off x="2154622" y="652328"/>
            <a:ext cx="4004440" cy="6247864"/>
          </a:xfrm>
          <a:prstGeom prst="rect">
            <a:avLst/>
          </a:prstGeom>
          <a:noFill/>
        </p:spPr>
        <p:txBody>
          <a:bodyPr wrap="square" rtlCol="0">
            <a:spAutoFit/>
          </a:bodyPr>
          <a:lstStyle/>
          <a:p>
            <a:r>
              <a:rPr lang="en-US" sz="2000" dirty="0" err="1"/>
              <a:t>int</a:t>
            </a:r>
            <a:r>
              <a:rPr lang="en-US" sz="2000" dirty="0"/>
              <a:t> fib (</a:t>
            </a:r>
            <a:r>
              <a:rPr lang="en-US" sz="2000" dirty="0" err="1"/>
              <a:t>int</a:t>
            </a:r>
            <a:r>
              <a:rPr lang="en-US" sz="2000" dirty="0"/>
              <a:t> n)</a:t>
            </a:r>
          </a:p>
          <a:p>
            <a:r>
              <a:rPr lang="en-US" sz="2000" dirty="0"/>
              <a:t>{   </a:t>
            </a:r>
            <a:r>
              <a:rPr lang="en-US" sz="2000" dirty="0" err="1"/>
              <a:t>int</a:t>
            </a:r>
            <a:r>
              <a:rPr lang="en-US" sz="2000" dirty="0"/>
              <a:t> </a:t>
            </a:r>
            <a:r>
              <a:rPr lang="en-US" sz="2000" dirty="0" err="1"/>
              <a:t>x,y</a:t>
            </a:r>
            <a:r>
              <a:rPr lang="en-US" sz="2000" dirty="0"/>
              <a:t>;</a:t>
            </a:r>
          </a:p>
          <a:p>
            <a:r>
              <a:rPr lang="en-US" sz="2000" dirty="0"/>
              <a:t>   if (n &lt; 2) return n;</a:t>
            </a:r>
          </a:p>
          <a:p>
            <a:endParaRPr lang="en-US" sz="2000" dirty="0"/>
          </a:p>
          <a:p>
            <a:r>
              <a:rPr lang="en-US" sz="2000" dirty="0"/>
              <a:t>#pragma </a:t>
            </a:r>
            <a:r>
              <a:rPr lang="en-US" sz="2000" dirty="0" err="1"/>
              <a:t>omp</a:t>
            </a:r>
            <a:r>
              <a:rPr lang="en-US" sz="2000" dirty="0"/>
              <a:t> task shared(x)</a:t>
            </a:r>
          </a:p>
          <a:p>
            <a:r>
              <a:rPr lang="en-US" sz="2000" dirty="0"/>
              <a:t>   x = fib(n-1);</a:t>
            </a:r>
          </a:p>
          <a:p>
            <a:r>
              <a:rPr lang="en-US" sz="2000" dirty="0"/>
              <a:t>#pragma </a:t>
            </a:r>
            <a:r>
              <a:rPr lang="en-US" sz="2000" dirty="0" err="1"/>
              <a:t>omp</a:t>
            </a:r>
            <a:r>
              <a:rPr lang="en-US" sz="2000" dirty="0"/>
              <a:t> task shared(y)</a:t>
            </a:r>
          </a:p>
          <a:p>
            <a:r>
              <a:rPr lang="en-US" sz="2000" dirty="0"/>
              <a:t>   y = fib (n-2);</a:t>
            </a:r>
          </a:p>
          <a:p>
            <a:r>
              <a:rPr lang="en-US" sz="2000" dirty="0"/>
              <a:t>#pragma </a:t>
            </a:r>
            <a:r>
              <a:rPr lang="en-US" sz="2000" dirty="0" err="1"/>
              <a:t>omp</a:t>
            </a:r>
            <a:r>
              <a:rPr lang="en-US" sz="2000" dirty="0"/>
              <a:t> </a:t>
            </a:r>
            <a:r>
              <a:rPr lang="en-US" sz="2000" dirty="0" err="1"/>
              <a:t>taskwait</a:t>
            </a:r>
            <a:endParaRPr lang="en-US" sz="2000" dirty="0"/>
          </a:p>
          <a:p>
            <a:r>
              <a:rPr lang="en-US" sz="2000" dirty="0"/>
              <a:t>   return (</a:t>
            </a:r>
            <a:r>
              <a:rPr lang="en-US" sz="2000" dirty="0" err="1"/>
              <a:t>x+y</a:t>
            </a:r>
            <a:r>
              <a:rPr lang="en-US" sz="2000" dirty="0"/>
              <a:t>);</a:t>
            </a:r>
          </a:p>
          <a:p>
            <a:r>
              <a:rPr lang="en-US" sz="2000" dirty="0"/>
              <a:t>}</a:t>
            </a:r>
          </a:p>
          <a:p>
            <a:endParaRPr lang="en-US" sz="2000" dirty="0"/>
          </a:p>
          <a:p>
            <a:r>
              <a:rPr lang="en-US" sz="2000" dirty="0" err="1"/>
              <a:t>Int</a:t>
            </a:r>
            <a:r>
              <a:rPr lang="en-US" sz="2000" dirty="0"/>
              <a:t> main()</a:t>
            </a:r>
          </a:p>
          <a:p>
            <a:r>
              <a:rPr lang="en-US" sz="2000" dirty="0"/>
              <a:t>{  </a:t>
            </a:r>
            <a:r>
              <a:rPr lang="en-US" sz="2000" dirty="0" err="1"/>
              <a:t>int</a:t>
            </a:r>
            <a:r>
              <a:rPr lang="en-US" sz="2000" dirty="0"/>
              <a:t> NW = 5000;</a:t>
            </a:r>
          </a:p>
          <a:p>
            <a:r>
              <a:rPr lang="en-US" sz="2000" dirty="0"/>
              <a:t>   #pragma </a:t>
            </a:r>
            <a:r>
              <a:rPr lang="en-US" sz="2000" dirty="0" err="1"/>
              <a:t>omp</a:t>
            </a:r>
            <a:r>
              <a:rPr lang="en-US" sz="2000" dirty="0"/>
              <a:t> parallel</a:t>
            </a:r>
          </a:p>
          <a:p>
            <a:r>
              <a:rPr lang="en-US" sz="2000" dirty="0"/>
              <a:t>   { </a:t>
            </a:r>
          </a:p>
          <a:p>
            <a:r>
              <a:rPr lang="en-US" sz="2000" dirty="0"/>
              <a:t>       #pragma </a:t>
            </a:r>
            <a:r>
              <a:rPr lang="en-US" sz="2000" dirty="0" err="1"/>
              <a:t>omp</a:t>
            </a:r>
            <a:r>
              <a:rPr lang="en-US" sz="2000" dirty="0"/>
              <a:t> single</a:t>
            </a:r>
          </a:p>
          <a:p>
            <a:r>
              <a:rPr lang="en-US" sz="2000" dirty="0"/>
              <a:t>             fib(NW);</a:t>
            </a:r>
          </a:p>
          <a:p>
            <a:r>
              <a:rPr lang="en-US" sz="2000" dirty="0"/>
              <a:t>   }</a:t>
            </a:r>
          </a:p>
          <a:p>
            <a:r>
              <a:rPr lang="en-US" sz="2000" dirty="0"/>
              <a:t>}</a:t>
            </a:r>
          </a:p>
        </p:txBody>
      </p:sp>
      <p:sp>
        <p:nvSpPr>
          <p:cNvPr id="8" name="Slide Number Placeholder 3">
            <a:extLst>
              <a:ext uri="{FF2B5EF4-FFF2-40B4-BE49-F238E27FC236}">
                <a16:creationId xmlns:a16="http://schemas.microsoft.com/office/drawing/2014/main" id="{A128F5E0-DEB0-F543-A306-EAF278859433}"/>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93</a:t>
            </a:fld>
            <a:endParaRPr lang="en-US" altLang="zh-CN" dirty="0"/>
          </a:p>
        </p:txBody>
      </p:sp>
    </p:spTree>
    <p:extLst>
      <p:ext uri="{BB962C8B-B14F-4D97-AF65-F5344CB8AC3E}">
        <p14:creationId xmlns:p14="http://schemas.microsoft.com/office/powerpoint/2010/main" val="128403926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1" name="Rectangle 3"/>
          <p:cNvSpPr>
            <a:spLocks noGrp="1" noChangeArrowheads="1"/>
          </p:cNvSpPr>
          <p:nvPr>
            <p:ph type="title"/>
          </p:nvPr>
        </p:nvSpPr>
        <p:spPr>
          <a:xfrm>
            <a:off x="1746612" y="160278"/>
            <a:ext cx="7315200" cy="684273"/>
          </a:xfrm>
        </p:spPr>
        <p:txBody>
          <a:bodyPr/>
          <a:lstStyle/>
          <a:p>
            <a:r>
              <a:rPr lang="en-US" sz="3200" dirty="0"/>
              <a:t>Divide and conquer</a:t>
            </a:r>
          </a:p>
        </p:txBody>
      </p:sp>
      <p:sp>
        <p:nvSpPr>
          <p:cNvPr id="821252" name="Rectangle 4"/>
          <p:cNvSpPr>
            <a:spLocks noGrp="1" noChangeArrowheads="1"/>
          </p:cNvSpPr>
          <p:nvPr>
            <p:ph type="body" idx="1"/>
          </p:nvPr>
        </p:nvSpPr>
        <p:spPr>
          <a:xfrm>
            <a:off x="1666875" y="1073151"/>
            <a:ext cx="8516938" cy="581025"/>
          </a:xfrm>
        </p:spPr>
        <p:txBody>
          <a:bodyPr/>
          <a:lstStyle/>
          <a:p>
            <a:pPr>
              <a:lnSpc>
                <a:spcPct val="90000"/>
              </a:lnSpc>
            </a:pPr>
            <a:r>
              <a:rPr lang="en-US" dirty="0"/>
              <a:t>Split the problem into smaller sub-problems; continue until the sub-problems can be solve directly</a:t>
            </a:r>
          </a:p>
        </p:txBody>
      </p:sp>
      <p:sp>
        <p:nvSpPr>
          <p:cNvPr id="821254" name="Rectangle 6"/>
          <p:cNvSpPr>
            <a:spLocks noChangeArrowheads="1"/>
          </p:cNvSpPr>
          <p:nvPr/>
        </p:nvSpPr>
        <p:spPr bwMode="auto">
          <a:xfrm>
            <a:off x="7279009" y="2720976"/>
            <a:ext cx="3565607" cy="3063875"/>
          </a:xfrm>
          <a:prstGeom prst="rect">
            <a:avLst/>
          </a:prstGeom>
          <a:noFill/>
          <a:ln w="9525">
            <a:noFill/>
            <a:miter lim="800000"/>
            <a:headEnd/>
            <a:tailEnd/>
          </a:ln>
          <a:effectLst/>
        </p:spPr>
        <p:txBody>
          <a:bodyPr/>
          <a:lstStyle/>
          <a:p>
            <a:pPr marL="342900" indent="-342900" defTabSz="457200">
              <a:spcBef>
                <a:spcPct val="20000"/>
              </a:spcBef>
              <a:buClr>
                <a:srgbClr val="BBE0E3"/>
              </a:buClr>
              <a:buSzPct val="75000"/>
              <a:buFont typeface="Wingdings" pitchFamily="2" charset="2"/>
              <a:buChar char="n"/>
            </a:pPr>
            <a:r>
              <a:rPr lang="en-US" sz="2000" dirty="0">
                <a:latin typeface="Arial"/>
                <a:ea typeface="ＭＳ Ｐゴシック"/>
                <a:cs typeface="Arial" charset="0"/>
              </a:rPr>
              <a:t>3 Options for parallelism:</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as you split into sub-problems</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only at the leaves</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as you recombine</a:t>
            </a:r>
            <a:endParaRPr lang="en-US" sz="2000" dirty="0">
              <a:solidFill>
                <a:srgbClr val="000000"/>
              </a:solidFill>
              <a:latin typeface="Arial"/>
              <a:ea typeface="ＭＳ Ｐゴシック"/>
              <a:cs typeface="Arial" charset="0"/>
            </a:endParaRPr>
          </a:p>
        </p:txBody>
      </p:sp>
      <p:pic>
        <p:nvPicPr>
          <p:cNvPr id="2" name="Picture 1">
            <a:extLst>
              <a:ext uri="{FF2B5EF4-FFF2-40B4-BE49-F238E27FC236}">
                <a16:creationId xmlns:a16="http://schemas.microsoft.com/office/drawing/2014/main" id="{1704EE35-3C74-004D-9F2C-10B34CBE5701}"/>
              </a:ext>
            </a:extLst>
          </p:cNvPr>
          <p:cNvPicPr>
            <a:picLocks noChangeAspect="1"/>
          </p:cNvPicPr>
          <p:nvPr/>
        </p:nvPicPr>
        <p:blipFill>
          <a:blip r:embed="rId2"/>
          <a:stretch>
            <a:fillRect/>
          </a:stretch>
        </p:blipFill>
        <p:spPr>
          <a:xfrm>
            <a:off x="1666875" y="2085410"/>
            <a:ext cx="6103546" cy="4029381"/>
          </a:xfrm>
          <a:prstGeom prst="rect">
            <a:avLst/>
          </a:prstGeom>
        </p:spPr>
      </p:pic>
      <p:sp>
        <p:nvSpPr>
          <p:cNvPr id="6" name="Slide Number Placeholder 3">
            <a:extLst>
              <a:ext uri="{FF2B5EF4-FFF2-40B4-BE49-F238E27FC236}">
                <a16:creationId xmlns:a16="http://schemas.microsoft.com/office/drawing/2014/main" id="{CF4A15E0-E8D4-BF46-957F-AD530F628B76}"/>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94</a:t>
            </a:fld>
            <a:endParaRPr lang="en-US" altLang="zh-CN" dirty="0"/>
          </a:p>
        </p:txBody>
      </p:sp>
    </p:spTree>
    <p:extLst>
      <p:ext uri="{BB962C8B-B14F-4D97-AF65-F5344CB8AC3E}">
        <p14:creationId xmlns:p14="http://schemas.microsoft.com/office/powerpoint/2010/main" val="207935513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95</a:t>
            </a:fld>
            <a:endParaRPr lang="en-US" altLang="zh-CN" dirty="0"/>
          </a:p>
        </p:txBody>
      </p:sp>
      <p:sp>
        <p:nvSpPr>
          <p:cNvPr id="101379" name="Rectangle 2"/>
          <p:cNvSpPr>
            <a:spLocks noGrp="1" noChangeArrowheads="1"/>
          </p:cNvSpPr>
          <p:nvPr>
            <p:ph type="title"/>
          </p:nvPr>
        </p:nvSpPr>
        <p:spPr>
          <a:xfrm>
            <a:off x="1690689" y="205894"/>
            <a:ext cx="8237538" cy="889000"/>
          </a:xfrm>
        </p:spPr>
        <p:txBody>
          <a:bodyPr/>
          <a:lstStyle/>
          <a:p>
            <a:pPr eaLnBrk="1" hangingPunct="1"/>
            <a:r>
              <a:rPr lang="en-US" sz="3200" dirty="0"/>
              <a:t>Exercise: Pi with tasks</a:t>
            </a:r>
          </a:p>
        </p:txBody>
      </p:sp>
      <p:sp>
        <p:nvSpPr>
          <p:cNvPr id="101380" name="Rectangle 3"/>
          <p:cNvSpPr>
            <a:spLocks noGrp="1" noChangeArrowheads="1"/>
          </p:cNvSpPr>
          <p:nvPr>
            <p:ph type="body" idx="1"/>
          </p:nvPr>
        </p:nvSpPr>
        <p:spPr>
          <a:xfrm>
            <a:off x="190500" y="1169484"/>
            <a:ext cx="10267950" cy="5333841"/>
          </a:xfrm>
        </p:spPr>
        <p:txBody>
          <a:bodyPr/>
          <a:lstStyle/>
          <a:p>
            <a:pPr eaLnBrk="1" hangingPunct="1"/>
            <a:r>
              <a:rPr lang="en-US" dirty="0"/>
              <a:t>Go back to the original </a:t>
            </a:r>
            <a:r>
              <a:rPr lang="en-US" dirty="0" err="1"/>
              <a:t>pi.c</a:t>
            </a:r>
            <a:r>
              <a:rPr lang="en-US" dirty="0"/>
              <a:t> program</a:t>
            </a:r>
          </a:p>
          <a:p>
            <a:pPr lvl="1" eaLnBrk="1" hangingPunct="1"/>
            <a:r>
              <a:rPr lang="en-US" dirty="0"/>
              <a:t>Parallelize this program using OpenMP tasks</a:t>
            </a:r>
          </a:p>
          <a:p>
            <a:pPr marL="339725" lvl="1" indent="0" eaLnBrk="1" hangingPunct="1">
              <a:buNone/>
            </a:pPr>
            <a:endParaRPr lang="en-US" dirty="0"/>
          </a:p>
          <a:p>
            <a:pPr marL="339725" lvl="1" indent="0">
              <a:buNone/>
            </a:pPr>
            <a:r>
              <a:rPr lang="en-US" dirty="0"/>
              <a:t>#pragma </a:t>
            </a:r>
            <a:r>
              <a:rPr lang="en-US" dirty="0" err="1"/>
              <a:t>omp</a:t>
            </a:r>
            <a:r>
              <a:rPr lang="en-US" dirty="0"/>
              <a:t> parallel</a:t>
            </a:r>
          </a:p>
          <a:p>
            <a:pPr marL="339725" lvl="1" indent="0">
              <a:buNone/>
            </a:pPr>
            <a:r>
              <a:rPr lang="en-US" dirty="0"/>
              <a:t>#pragma </a:t>
            </a:r>
            <a:r>
              <a:rPr lang="en-US" dirty="0" err="1"/>
              <a:t>omp</a:t>
            </a:r>
            <a:r>
              <a:rPr lang="en-US" dirty="0"/>
              <a:t> task</a:t>
            </a:r>
          </a:p>
          <a:p>
            <a:pPr marL="339725" lvl="1" indent="0">
              <a:buNone/>
            </a:pPr>
            <a:r>
              <a:rPr lang="en-US" dirty="0"/>
              <a:t>#pragma </a:t>
            </a:r>
            <a:r>
              <a:rPr lang="en-US" dirty="0" err="1"/>
              <a:t>omp</a:t>
            </a:r>
            <a:r>
              <a:rPr lang="en-US" dirty="0"/>
              <a:t> </a:t>
            </a:r>
            <a:r>
              <a:rPr lang="en-US" dirty="0" err="1"/>
              <a:t>taskwait</a:t>
            </a:r>
            <a:endParaRPr lang="en-US" dirty="0"/>
          </a:p>
          <a:p>
            <a:pPr marL="339725" lvl="1" indent="0">
              <a:buNone/>
            </a:pPr>
            <a:r>
              <a:rPr lang="en-US" dirty="0"/>
              <a:t>#pragma </a:t>
            </a:r>
            <a:r>
              <a:rPr lang="en-US" dirty="0" err="1"/>
              <a:t>omp</a:t>
            </a:r>
            <a:r>
              <a:rPr lang="en-US" dirty="0"/>
              <a:t> single</a:t>
            </a:r>
          </a:p>
          <a:p>
            <a:pPr marL="339725" lvl="1" indent="0">
              <a:buNone/>
            </a:pPr>
            <a:r>
              <a:rPr lang="en-US" dirty="0"/>
              <a:t>double </a:t>
            </a:r>
            <a:r>
              <a:rPr lang="en-US" dirty="0" err="1"/>
              <a:t>omp_get_wtime</a:t>
            </a:r>
            <a:r>
              <a:rPr lang="en-US" dirty="0"/>
              <a:t>()</a:t>
            </a:r>
          </a:p>
          <a:p>
            <a:pPr marL="339725" lvl="1" indent="0">
              <a:buNone/>
            </a:pPr>
            <a:r>
              <a:rPr lang="en-US" dirty="0" err="1"/>
              <a:t>int</a:t>
            </a:r>
            <a:r>
              <a:rPr lang="en-US" dirty="0"/>
              <a:t> </a:t>
            </a:r>
            <a:r>
              <a:rPr lang="en-US" dirty="0" err="1"/>
              <a:t>omp_get_thread_num</a:t>
            </a:r>
            <a:r>
              <a:rPr lang="en-US" dirty="0"/>
              <a:t>();</a:t>
            </a:r>
          </a:p>
          <a:p>
            <a:pPr marL="339725" lvl="1" indent="0">
              <a:buNone/>
            </a:pPr>
            <a:r>
              <a:rPr lang="en-US" dirty="0" err="1"/>
              <a:t>int</a:t>
            </a:r>
            <a:r>
              <a:rPr lang="en-US" dirty="0"/>
              <a:t> </a:t>
            </a:r>
            <a:r>
              <a:rPr lang="en-US" dirty="0" err="1"/>
              <a:t>omp_get_num_threads</a:t>
            </a:r>
            <a:r>
              <a:rPr lang="en-US" dirty="0"/>
              <a:t>();</a:t>
            </a:r>
          </a:p>
          <a:p>
            <a:pPr marL="339725" lvl="1" indent="0">
              <a:buNone/>
            </a:pPr>
            <a:endParaRPr lang="en-US" dirty="0"/>
          </a:p>
          <a:p>
            <a:pPr marL="331787" indent="-342900"/>
            <a:r>
              <a:rPr lang="en-US" sz="2000" dirty="0"/>
              <a:t>Hint: first create a recursive pi program and verify that it works.  </a:t>
            </a:r>
            <a:r>
              <a:rPr lang="en-US" sz="2000" b="1" u="sng" dirty="0">
                <a:solidFill>
                  <a:srgbClr val="C00000"/>
                </a:solidFill>
              </a:rPr>
              <a:t>Think about the computation you want to do at the leaves.  If you go all the way down to one iteration per leaf-node, won’t you just swamp the system with tasks?</a:t>
            </a:r>
          </a:p>
        </p:txBody>
      </p:sp>
    </p:spTree>
    <p:extLst>
      <p:ext uri="{BB962C8B-B14F-4D97-AF65-F5344CB8AC3E}">
        <p14:creationId xmlns:p14="http://schemas.microsoft.com/office/powerpoint/2010/main" val="168747832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9819"/>
            <a:ext cx="8710612" cy="474662"/>
          </a:xfrm>
        </p:spPr>
        <p:txBody>
          <a:bodyPr/>
          <a:lstStyle/>
          <a:p>
            <a:r>
              <a:rPr lang="en-US" altLang="zh-CN" sz="2400" dirty="0">
                <a:ea typeface="SimSun" pitchFamily="2" charset="-122"/>
              </a:rPr>
              <a:t>Program: </a:t>
            </a:r>
            <a:r>
              <a:rPr lang="en-US" altLang="zh-CN" sz="2400" dirty="0" err="1">
                <a:ea typeface="SimSun" pitchFamily="2" charset="-122"/>
              </a:rPr>
              <a:t>OpenMP</a:t>
            </a:r>
            <a:r>
              <a:rPr lang="en-US" altLang="zh-CN" sz="2400" dirty="0">
                <a:ea typeface="SimSun" pitchFamily="2" charset="-122"/>
              </a:rPr>
              <a:t> tasks  </a:t>
            </a:r>
            <a:endParaRPr lang="en-US" sz="2400" dirty="0"/>
          </a:p>
        </p:txBody>
      </p:sp>
      <p:sp>
        <p:nvSpPr>
          <p:cNvPr id="3" name="Content Placeholder 2"/>
          <p:cNvSpPr>
            <a:spLocks noGrp="1"/>
          </p:cNvSpPr>
          <p:nvPr>
            <p:ph idx="1"/>
          </p:nvPr>
        </p:nvSpPr>
        <p:spPr>
          <a:xfrm>
            <a:off x="587420" y="474662"/>
            <a:ext cx="5335587" cy="6286500"/>
          </a:xfrm>
          <a:solidFill>
            <a:srgbClr val="FFFFE7"/>
          </a:solidFill>
          <a:ln w="25400">
            <a:solidFill>
              <a:schemeClr val="tx1"/>
            </a:solidFill>
          </a:ln>
        </p:spPr>
        <p:txBody>
          <a:bodyPr/>
          <a:lstStyle/>
          <a:p>
            <a:pPr marL="0" indent="0">
              <a:buNone/>
            </a:pPr>
            <a:r>
              <a:rPr lang="en-US" sz="1600" dirty="0">
                <a:solidFill>
                  <a:schemeClr val="bg1"/>
                </a:solidFill>
              </a:rPr>
              <a:t>#</a:t>
            </a:r>
            <a:r>
              <a:rPr lang="en-US" sz="1600" dirty="0"/>
              <a:t>include &lt;</a:t>
            </a:r>
            <a:r>
              <a:rPr lang="en-US" sz="1600" dirty="0" err="1"/>
              <a:t>omp.h</a:t>
            </a:r>
            <a:r>
              <a:rPr lang="en-US" sz="1600" dirty="0"/>
              <a:t>&gt;</a:t>
            </a:r>
          </a:p>
          <a:p>
            <a:pPr marL="0" indent="0">
              <a:buNone/>
            </a:pPr>
            <a:r>
              <a:rPr lang="en-US" sz="1600" dirty="0"/>
              <a:t>  static long </a:t>
            </a:r>
            <a:r>
              <a:rPr lang="en-US" sz="1600" dirty="0" err="1"/>
              <a:t>num_steps</a:t>
            </a:r>
            <a:r>
              <a:rPr lang="en-US" sz="1600" dirty="0"/>
              <a:t> = 100000000;</a:t>
            </a:r>
          </a:p>
          <a:p>
            <a:pPr marL="0" indent="0">
              <a:buNone/>
            </a:pPr>
            <a:r>
              <a:rPr lang="en-US" sz="1600" dirty="0"/>
              <a:t>  #define MIN_BLK  10000000</a:t>
            </a:r>
          </a:p>
          <a:p>
            <a:pPr marL="0" indent="0">
              <a:buNone/>
            </a:pPr>
            <a:r>
              <a:rPr lang="en-US" sz="1600" dirty="0"/>
              <a:t>  double </a:t>
            </a:r>
            <a:r>
              <a:rPr lang="en-US" sz="1600" dirty="0" err="1"/>
              <a:t>pi_comp</a:t>
            </a:r>
            <a:r>
              <a:rPr lang="en-US" sz="1600" dirty="0"/>
              <a:t>(int </a:t>
            </a:r>
            <a:r>
              <a:rPr lang="en-US" sz="1600" dirty="0" err="1"/>
              <a:t>Nstart,int</a:t>
            </a:r>
            <a:r>
              <a:rPr lang="en-US" sz="1600" dirty="0"/>
              <a:t> </a:t>
            </a:r>
            <a:r>
              <a:rPr lang="en-US" sz="1600" dirty="0" err="1"/>
              <a:t>Nfinish,double</a:t>
            </a:r>
            <a:r>
              <a:rPr lang="en-US" sz="1600" dirty="0"/>
              <a:t> step)</a:t>
            </a:r>
          </a:p>
          <a:p>
            <a:pPr marL="0" indent="0">
              <a:buNone/>
            </a:pPr>
            <a:r>
              <a:rPr lang="en-US" sz="1600" dirty="0"/>
              <a:t>  {   int </a:t>
            </a:r>
            <a:r>
              <a:rPr lang="en-US" sz="1600" dirty="0" err="1"/>
              <a:t>i,iblk</a:t>
            </a:r>
            <a:r>
              <a:rPr lang="en-US" sz="1600" dirty="0"/>
              <a:t>;</a:t>
            </a:r>
          </a:p>
          <a:p>
            <a:pPr marL="0" indent="0">
              <a:buNone/>
            </a:pPr>
            <a:r>
              <a:rPr lang="en-US" sz="1600" dirty="0"/>
              <a:t>      double x, sum = 0.0,sum1, sum2;</a:t>
            </a:r>
          </a:p>
          <a:p>
            <a:pPr marL="0" indent="0">
              <a:buNone/>
            </a:pPr>
            <a:r>
              <a:rPr lang="en-US" sz="1600" dirty="0"/>
              <a:t>      if (</a:t>
            </a:r>
            <a:r>
              <a:rPr lang="en-US" sz="1600" dirty="0" err="1"/>
              <a:t>Nfinish-Nstart</a:t>
            </a:r>
            <a:r>
              <a:rPr lang="en-US" sz="1600" dirty="0"/>
              <a:t> &lt; MIN_BLK){</a:t>
            </a:r>
          </a:p>
          <a:p>
            <a:pPr marL="0" indent="0">
              <a:buNone/>
            </a:pPr>
            <a:r>
              <a:rPr lang="en-US" sz="1600" dirty="0"/>
              <a:t>         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 </a:t>
            </a:r>
            <a:br>
              <a:rPr lang="en-US" sz="1600" dirty="0"/>
            </a:br>
            <a:r>
              <a:rPr lang="en-US" sz="1600" dirty="0"/>
              <a:t>         }</a:t>
            </a:r>
            <a:br>
              <a:rPr lang="en-US" sz="1600" dirty="0"/>
            </a:br>
            <a:r>
              <a:rPr lang="en-US" sz="1600" dirty="0"/>
              <a:t>      }</a:t>
            </a:r>
          </a:p>
          <a:p>
            <a:pPr marL="0" indent="0">
              <a:buNone/>
            </a:pPr>
            <a:r>
              <a:rPr lang="en-US" sz="1600" dirty="0"/>
              <a:t>      else{</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b="1" dirty="0"/>
              <a:t>         #pragma </a:t>
            </a:r>
            <a:r>
              <a:rPr lang="en-US" sz="1600" b="1" dirty="0" err="1"/>
              <a:t>omp</a:t>
            </a:r>
            <a:r>
              <a:rPr lang="en-US" sz="1600" b="1" dirty="0"/>
              <a:t> task shared(sum1)</a:t>
            </a:r>
          </a:p>
          <a:p>
            <a:pPr marL="0" indent="0">
              <a:buNone/>
            </a:pPr>
            <a:r>
              <a:rPr lang="en-US" sz="1600" dirty="0"/>
              <a:t>              sum1 =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p>
          <a:p>
            <a:pPr marL="0" indent="0">
              <a:buNone/>
            </a:pPr>
            <a:r>
              <a:rPr lang="en-US" sz="1600" dirty="0"/>
              <a:t>         </a:t>
            </a:r>
            <a:r>
              <a:rPr lang="en-US" sz="1600" b="1" dirty="0"/>
              <a:t>#pragma </a:t>
            </a:r>
            <a:r>
              <a:rPr lang="en-US" sz="1600" b="1" dirty="0" err="1"/>
              <a:t>omp</a:t>
            </a:r>
            <a:r>
              <a:rPr lang="en-US" sz="1600" b="1" dirty="0"/>
              <a:t> task shared(sum2)</a:t>
            </a:r>
          </a:p>
          <a:p>
            <a:pPr marL="0" indent="0">
              <a:buNone/>
            </a:pPr>
            <a:r>
              <a:rPr lang="en-US" sz="1600" dirty="0"/>
              <a:t>               sum2 =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p>
          <a:p>
            <a:pPr marL="0" indent="0">
              <a:buNone/>
            </a:pPr>
            <a:r>
              <a:rPr lang="en-US" sz="1600" dirty="0"/>
              <a:t>         </a:t>
            </a:r>
            <a:r>
              <a:rPr lang="en-US" sz="1600" b="1" dirty="0"/>
              <a:t>#pragma </a:t>
            </a:r>
            <a:r>
              <a:rPr lang="en-US" sz="1600" b="1" dirty="0" err="1"/>
              <a:t>omp</a:t>
            </a:r>
            <a:r>
              <a:rPr lang="en-US" sz="1600" b="1" dirty="0"/>
              <a:t> </a:t>
            </a:r>
            <a:r>
              <a:rPr lang="en-US" sz="1600" b="1" dirty="0" err="1"/>
              <a:t>taskwait</a:t>
            </a:r>
            <a:endParaRPr lang="en-US" sz="1600" b="1" dirty="0"/>
          </a:p>
          <a:p>
            <a:pPr marL="0" indent="0">
              <a:buNone/>
            </a:pPr>
            <a:r>
              <a:rPr lang="en-US" sz="1600" dirty="0"/>
              <a:t>            sum = sum1 + sum2;</a:t>
            </a:r>
          </a:p>
          <a:p>
            <a:pPr marL="0" indent="0">
              <a:buNone/>
            </a:pPr>
            <a:r>
              <a:rPr lang="en-US" sz="1600" dirty="0"/>
              <a:t>     }return sum;</a:t>
            </a:r>
          </a:p>
          <a:p>
            <a:pPr marL="0" indent="0">
              <a:buNone/>
            </a:pPr>
            <a:r>
              <a:rPr lang="en-US" sz="1600" dirty="0"/>
              <a:t>}</a:t>
            </a:r>
          </a:p>
        </p:txBody>
      </p:sp>
      <p:sp>
        <p:nvSpPr>
          <p:cNvPr id="4" name="Slide Number Placeholder 3"/>
          <p:cNvSpPr>
            <a:spLocks noGrp="1"/>
          </p:cNvSpPr>
          <p:nvPr>
            <p:ph type="sldNum" sz="quarter" idx="10"/>
          </p:nvPr>
        </p:nvSpPr>
        <p:spPr>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96</a:t>
            </a:fld>
            <a:endParaRPr lang="en-US" dirty="0">
              <a:solidFill>
                <a:srgbClr val="000000"/>
              </a:solidFill>
              <a:latin typeface="Tahoma" pitchFamily="34" charset="0"/>
              <a:ea typeface="+mn-ea"/>
              <a:cs typeface="Arial" pitchFamily="34" charset="0"/>
            </a:endParaRPr>
          </a:p>
        </p:txBody>
      </p:sp>
      <p:sp>
        <p:nvSpPr>
          <p:cNvPr id="5" name="Content Placeholder 2"/>
          <p:cNvSpPr txBox="1">
            <a:spLocks/>
          </p:cNvSpPr>
          <p:nvPr/>
        </p:nvSpPr>
        <p:spPr bwMode="auto">
          <a:xfrm>
            <a:off x="7261119" y="1266568"/>
            <a:ext cx="3840890" cy="3972696"/>
          </a:xfrm>
          <a:prstGeom prst="rect">
            <a:avLst/>
          </a:prstGeom>
          <a:solidFill>
            <a:srgbClr val="FFFFE7"/>
          </a:solidFill>
          <a:ln w="25400">
            <a:solidFill>
              <a:schemeClr val="tx1"/>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1600" dirty="0"/>
              <a:t> </a:t>
            </a:r>
            <a:r>
              <a:rPr lang="en-US" sz="1600" dirty="0" err="1"/>
              <a:t>int</a:t>
            </a:r>
            <a:r>
              <a:rPr lang="en-US" sz="1600" dirty="0"/>
              <a:t> main ()</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i</a:t>
            </a:r>
            <a:r>
              <a:rPr lang="en-US" sz="1600" dirty="0"/>
              <a:t>;</a:t>
            </a:r>
          </a:p>
          <a:p>
            <a:pPr marL="0" indent="0">
              <a:buNone/>
            </a:pPr>
            <a:r>
              <a:rPr lang="en-US" sz="1600" dirty="0"/>
              <a:t>   double step, pi, sum;</a:t>
            </a:r>
          </a:p>
          <a:p>
            <a:pPr marL="0" indent="0">
              <a:buNone/>
            </a:pPr>
            <a:r>
              <a:rPr lang="en-US" sz="1600" dirty="0"/>
              <a:t>    step = 1.0/(double) </a:t>
            </a:r>
            <a:r>
              <a:rPr lang="en-US" sz="1600" dirty="0" err="1"/>
              <a:t>num_steps</a:t>
            </a:r>
            <a:r>
              <a:rPr lang="en-US" sz="1600" dirty="0"/>
              <a:t>;</a:t>
            </a:r>
          </a:p>
          <a:p>
            <a:pPr marL="0" indent="0">
              <a:buNone/>
            </a:pPr>
            <a:r>
              <a:rPr lang="en-US" sz="1600" b="1" dirty="0"/>
              <a:t>    #pragma </a:t>
            </a:r>
            <a:r>
              <a:rPr lang="en-US" sz="1600" b="1" dirty="0" err="1"/>
              <a:t>omp</a:t>
            </a:r>
            <a:r>
              <a:rPr lang="en-US" sz="1600" b="1" dirty="0"/>
              <a:t> parallel  </a:t>
            </a:r>
          </a:p>
          <a:p>
            <a:pPr marL="0" indent="0">
              <a:buNone/>
            </a:pPr>
            <a:r>
              <a:rPr lang="en-US" sz="1600" dirty="0"/>
              <a:t>    {</a:t>
            </a:r>
          </a:p>
          <a:p>
            <a:pPr marL="0" indent="0">
              <a:buNone/>
            </a:pPr>
            <a:r>
              <a:rPr lang="en-US" sz="1600" dirty="0"/>
              <a:t>        </a:t>
            </a:r>
            <a:r>
              <a:rPr lang="en-US" sz="1600" b="1" dirty="0"/>
              <a:t>#pragma </a:t>
            </a:r>
            <a:r>
              <a:rPr lang="en-US" sz="1600" b="1" dirty="0" err="1"/>
              <a:t>omp</a:t>
            </a:r>
            <a:r>
              <a:rPr lang="en-US" sz="1600" b="1" dirty="0"/>
              <a:t> single</a:t>
            </a:r>
          </a:p>
          <a:p>
            <a:pPr marL="0" indent="0">
              <a:buNone/>
            </a:pPr>
            <a:r>
              <a:rPr lang="en-US" sz="1600" dirty="0"/>
              <a:t>            sum =    	</a:t>
            </a:r>
            <a:r>
              <a:rPr lang="en-US" sz="1600" dirty="0" err="1"/>
              <a:t>pi_comp</a:t>
            </a:r>
            <a:r>
              <a:rPr lang="en-US" sz="1600" dirty="0"/>
              <a:t>(0,num_steps,step);</a:t>
            </a:r>
          </a:p>
          <a:p>
            <a:pPr marL="0" indent="0">
              <a:buNone/>
            </a:pPr>
            <a:r>
              <a:rPr lang="en-US" sz="1600" dirty="0"/>
              <a:t>     }</a:t>
            </a:r>
          </a:p>
          <a:p>
            <a:pPr marL="0" indent="0">
              <a:buNone/>
            </a:pPr>
            <a:r>
              <a:rPr lang="en-US" sz="1600" dirty="0"/>
              <a:t>      pi = step * sum;</a:t>
            </a:r>
          </a:p>
          <a:p>
            <a:pPr marL="0" indent="0">
              <a:buNone/>
            </a:pPr>
            <a:r>
              <a:rPr lang="en-US" sz="1600" dirty="0"/>
              <a:t> }	 </a:t>
            </a:r>
          </a:p>
        </p:txBody>
      </p:sp>
      <p:sp>
        <p:nvSpPr>
          <p:cNvPr id="7" name="Rectangle 6"/>
          <p:cNvSpPr/>
          <p:nvPr/>
        </p:nvSpPr>
        <p:spPr bwMode="auto">
          <a:xfrm>
            <a:off x="10366085" y="6534150"/>
            <a:ext cx="184731" cy="338554"/>
          </a:xfrm>
          <a:prstGeom prst="rect">
            <a:avLst/>
          </a:prstGeom>
          <a:solidFill>
            <a:srgbClr val="FFFFE7"/>
          </a:solidFill>
          <a:ln w="19050" cap="flat" cmpd="sng" algn="ctr">
            <a:solidFill>
              <a:srgbClr val="FFFFE7"/>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19434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pi with tasks</a:t>
            </a:r>
          </a:p>
        </p:txBody>
      </p:sp>
      <p:sp>
        <p:nvSpPr>
          <p:cNvPr id="4" name="Slide Number Placeholder 3"/>
          <p:cNvSpPr>
            <a:spLocks noGrp="1"/>
          </p:cNvSpPr>
          <p:nvPr>
            <p:ph type="sldNum" sz="quarter" idx="11"/>
          </p:nvPr>
        </p:nvSpPr>
        <p:spPr>
          <a:xfrm>
            <a:off x="0" y="6553200"/>
            <a:ext cx="1143000" cy="304800"/>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 9:04:15 AM</a:t>
            </a:r>
            <a:endParaRPr lang="en-US" sz="1200" dirty="0">
              <a:latin typeface="Tahoma" pitchFamily="34" charset="0"/>
              <a:cs typeface="Arial" pitchFamily="34" charset="0"/>
            </a:endParaRPr>
          </a:p>
        </p:txBody>
      </p:sp>
      <p:sp>
        <p:nvSpPr>
          <p:cNvPr id="8" name="TextBox 7"/>
          <p:cNvSpPr txBox="1"/>
          <p:nvPr/>
        </p:nvSpPr>
        <p:spPr>
          <a:xfrm>
            <a:off x="1855486" y="6086911"/>
            <a:ext cx="8432950" cy="584775"/>
          </a:xfrm>
          <a:prstGeom prst="rect">
            <a:avLst/>
          </a:prstGeom>
          <a:noFill/>
        </p:spPr>
        <p:txBody>
          <a:bodyPr wrap="square" rtlCol="0">
            <a:spAutoFit/>
          </a:bodyPr>
          <a:lstStyle/>
          <a:p>
            <a:r>
              <a:rPr lang="en-US" sz="1600" dirty="0"/>
              <a:t>*Intel compiler (</a:t>
            </a:r>
            <a:r>
              <a:rPr lang="en-US" sz="1600" dirty="0" err="1"/>
              <a:t>icpc</a:t>
            </a:r>
            <a:r>
              <a:rPr lang="en-US" sz="1600" dirty="0"/>
              <a:t>) with no optimization on Apple OS X 10.7.3 with a dual core (four HW thread) Intel® </a:t>
            </a:r>
            <a:r>
              <a:rPr lang="en-US" sz="1600" dirty="0" err="1"/>
              <a:t>Core</a:t>
            </a:r>
            <a:r>
              <a:rPr lang="en-US" sz="1600" baseline="30000" dirty="0" err="1"/>
              <a:t>TM</a:t>
            </a:r>
            <a:r>
              <a:rPr lang="en-US" sz="1600" dirty="0"/>
              <a:t> i5 processor at 1.7 </a:t>
            </a:r>
            <a:r>
              <a:rPr lang="en-US" sz="1600" dirty="0" err="1"/>
              <a:t>Ghz</a:t>
            </a:r>
            <a:r>
              <a:rPr lang="en-US" sz="1600" dirty="0"/>
              <a:t> and 4 </a:t>
            </a:r>
            <a:r>
              <a:rPr lang="en-US" sz="1600" dirty="0" err="1"/>
              <a:t>Gbyte</a:t>
            </a:r>
            <a:r>
              <a:rPr lang="en-US" sz="1600" dirty="0"/>
              <a:t> DDR3 memory at 1.333 </a:t>
            </a:r>
            <a:r>
              <a:rPr lang="en-US" sz="1600" dirty="0" err="1"/>
              <a:t>Ghz</a:t>
            </a:r>
            <a:r>
              <a:rPr lang="en-US" sz="1600" dirty="0"/>
              <a:t>.</a:t>
            </a:r>
          </a:p>
        </p:txBody>
      </p:sp>
      <p:sp>
        <p:nvSpPr>
          <p:cNvPr id="10" name="Rectangle 3"/>
          <p:cNvSpPr txBox="1">
            <a:spLocks noChangeArrowheads="1"/>
          </p:cNvSpPr>
          <p:nvPr/>
        </p:nvSpPr>
        <p:spPr>
          <a:xfrm>
            <a:off x="1781509" y="1605585"/>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FFFFFF"/>
                </a:solidFill>
              </a:rPr>
              <a:t>Original Serial pi program with 100000000 steps ran in 1.83 seconds.  </a:t>
            </a:r>
          </a:p>
        </p:txBody>
      </p:sp>
      <p:graphicFrame>
        <p:nvGraphicFramePr>
          <p:cNvPr id="11" name="Table 10"/>
          <p:cNvGraphicFramePr>
            <a:graphicFrameLocks noGrp="1"/>
          </p:cNvGraphicFramePr>
          <p:nvPr/>
        </p:nvGraphicFramePr>
        <p:xfrm>
          <a:off x="2618519" y="2455600"/>
          <a:ext cx="6574543" cy="3067787"/>
        </p:xfrm>
        <a:graphic>
          <a:graphicData uri="http://schemas.openxmlformats.org/drawingml/2006/table">
            <a:tbl>
              <a:tblPr firstRow="1" bandRow="1">
                <a:tableStyleId>{5940675A-B579-460E-94D1-54222C63F5DA}</a:tableStyleId>
              </a:tblPr>
              <a:tblGrid>
                <a:gridCol w="1199448">
                  <a:extLst>
                    <a:ext uri="{9D8B030D-6E8A-4147-A177-3AD203B41FA5}">
                      <a16:colId xmlns:a16="http://schemas.microsoft.com/office/drawing/2014/main" val="20000"/>
                    </a:ext>
                  </a:extLst>
                </a:gridCol>
                <a:gridCol w="1239523">
                  <a:extLst>
                    <a:ext uri="{9D8B030D-6E8A-4147-A177-3AD203B41FA5}">
                      <a16:colId xmlns:a16="http://schemas.microsoft.com/office/drawing/2014/main" val="20001"/>
                    </a:ext>
                  </a:extLst>
                </a:gridCol>
                <a:gridCol w="1378524">
                  <a:extLst>
                    <a:ext uri="{9D8B030D-6E8A-4147-A177-3AD203B41FA5}">
                      <a16:colId xmlns:a16="http://schemas.microsoft.com/office/drawing/2014/main" val="20002"/>
                    </a:ext>
                  </a:extLst>
                </a:gridCol>
                <a:gridCol w="1378524">
                  <a:extLst>
                    <a:ext uri="{9D8B030D-6E8A-4147-A177-3AD203B41FA5}">
                      <a16:colId xmlns:a16="http://schemas.microsoft.com/office/drawing/2014/main" val="20003"/>
                    </a:ext>
                  </a:extLst>
                </a:gridCol>
                <a:gridCol w="1378524">
                  <a:extLst>
                    <a:ext uri="{9D8B030D-6E8A-4147-A177-3AD203B41FA5}">
                      <a16:colId xmlns:a16="http://schemas.microsoft.com/office/drawing/2014/main" val="20004"/>
                    </a:ext>
                  </a:extLst>
                </a:gridCol>
              </a:tblGrid>
              <a:tr h="902191">
                <a:tc>
                  <a:txBody>
                    <a:bodyPr/>
                    <a:lstStyle/>
                    <a:p>
                      <a:pPr algn="ctr"/>
                      <a:r>
                        <a:rPr lang="en-US" dirty="0"/>
                        <a:t>threads</a:t>
                      </a:r>
                    </a:p>
                  </a:txBody>
                  <a:tcPr>
                    <a:noFill/>
                  </a:tcPr>
                </a:tc>
                <a:tc>
                  <a:txBody>
                    <a:bodyPr/>
                    <a:lstStyle/>
                    <a:p>
                      <a:pPr algn="ctr"/>
                      <a:r>
                        <a:rPr lang="en-US" dirty="0"/>
                        <a:t>1</a:t>
                      </a:r>
                      <a:r>
                        <a:rPr lang="en-US" baseline="30000" dirty="0"/>
                        <a:t>st</a:t>
                      </a:r>
                      <a:r>
                        <a:rPr lang="en-US" baseline="0" dirty="0"/>
                        <a:t> SPMD</a:t>
                      </a:r>
                      <a:endParaRPr lang="en-US" dirty="0"/>
                    </a:p>
                  </a:txBody>
                  <a:tcPr>
                    <a:noFill/>
                  </a:tcPr>
                </a:tc>
                <a:tc>
                  <a:txBody>
                    <a:bodyPr/>
                    <a:lstStyle/>
                    <a:p>
                      <a:pPr algn="ctr"/>
                      <a:r>
                        <a:rPr lang="en-US" dirty="0"/>
                        <a:t>SPMD critical</a:t>
                      </a:r>
                    </a:p>
                  </a:txBody>
                  <a:tcPr>
                    <a:noFill/>
                  </a:tcPr>
                </a:tc>
                <a:tc>
                  <a:txBody>
                    <a:bodyPr/>
                    <a:lstStyle/>
                    <a:p>
                      <a:pPr algn="ctr"/>
                      <a:r>
                        <a:rPr lang="en-US" dirty="0"/>
                        <a:t>PI Loop</a:t>
                      </a:r>
                    </a:p>
                  </a:txBody>
                  <a:tcPr>
                    <a:noFill/>
                  </a:tcPr>
                </a:tc>
                <a:tc>
                  <a:txBody>
                    <a:bodyPr/>
                    <a:lstStyle/>
                    <a:p>
                      <a:pPr algn="ctr"/>
                      <a:r>
                        <a:rPr lang="en-US" dirty="0"/>
                        <a:t>Pi tasks</a:t>
                      </a:r>
                    </a:p>
                  </a:txBody>
                  <a:tcPr>
                    <a:noFill/>
                  </a:tcPr>
                </a:tc>
                <a:extLst>
                  <a:ext uri="{0D108BD9-81ED-4DB2-BD59-A6C34878D82A}">
                    <a16:rowId xmlns:a16="http://schemas.microsoft.com/office/drawing/2014/main" val="10000"/>
                  </a:ext>
                </a:extLst>
              </a:tr>
              <a:tr h="541399">
                <a:tc>
                  <a:txBody>
                    <a:bodyPr/>
                    <a:lstStyle/>
                    <a:p>
                      <a:pPr algn="ctr"/>
                      <a:r>
                        <a:rPr lang="en-US" dirty="0"/>
                        <a:t>1</a:t>
                      </a:r>
                    </a:p>
                  </a:txBody>
                  <a:tcPr>
                    <a:noFill/>
                  </a:tcPr>
                </a:tc>
                <a:tc>
                  <a:txBody>
                    <a:bodyPr/>
                    <a:lstStyle/>
                    <a:p>
                      <a:pPr algn="ctr"/>
                      <a:r>
                        <a:rPr lang="en-US" dirty="0"/>
                        <a:t>1.86</a:t>
                      </a:r>
                    </a:p>
                  </a:txBody>
                  <a:tcPr>
                    <a:noFill/>
                  </a:tcPr>
                </a:tc>
                <a:tc>
                  <a:txBody>
                    <a:bodyPr/>
                    <a:lstStyle/>
                    <a:p>
                      <a:pPr algn="ctr"/>
                      <a:r>
                        <a:rPr lang="en-US" dirty="0"/>
                        <a:t>1.87</a:t>
                      </a:r>
                    </a:p>
                  </a:txBody>
                  <a:tcPr>
                    <a:noFill/>
                  </a:tcPr>
                </a:tc>
                <a:tc>
                  <a:txBody>
                    <a:bodyPr/>
                    <a:lstStyle/>
                    <a:p>
                      <a:pPr algn="ctr"/>
                      <a:r>
                        <a:rPr lang="en-US" dirty="0"/>
                        <a:t>1.91</a:t>
                      </a:r>
                    </a:p>
                  </a:txBody>
                  <a:tcPr>
                    <a:noFill/>
                  </a:tcPr>
                </a:tc>
                <a:tc>
                  <a:txBody>
                    <a:bodyPr/>
                    <a:lstStyle/>
                    <a:p>
                      <a:pPr algn="ctr"/>
                      <a:r>
                        <a:rPr lang="en-US" dirty="0"/>
                        <a:t>1.87</a:t>
                      </a:r>
                    </a:p>
                  </a:txBody>
                  <a:tcPr>
                    <a:noFill/>
                  </a:tcPr>
                </a:tc>
                <a:extLst>
                  <a:ext uri="{0D108BD9-81ED-4DB2-BD59-A6C34878D82A}">
                    <a16:rowId xmlns:a16="http://schemas.microsoft.com/office/drawing/2014/main" val="10001"/>
                  </a:ext>
                </a:extLst>
              </a:tr>
              <a:tr h="541399">
                <a:tc>
                  <a:txBody>
                    <a:bodyPr/>
                    <a:lstStyle/>
                    <a:p>
                      <a:pPr algn="ctr"/>
                      <a:r>
                        <a:rPr lang="en-US" dirty="0"/>
                        <a:t>2</a:t>
                      </a:r>
                    </a:p>
                  </a:txBody>
                  <a:tcPr>
                    <a:noFill/>
                  </a:tcPr>
                </a:tc>
                <a:tc>
                  <a:txBody>
                    <a:bodyPr/>
                    <a:lstStyle/>
                    <a:p>
                      <a:pPr algn="ctr"/>
                      <a:r>
                        <a:rPr lang="en-US" dirty="0"/>
                        <a:t>1.03</a:t>
                      </a:r>
                    </a:p>
                  </a:txBody>
                  <a:tcPr>
                    <a:noFill/>
                  </a:tcPr>
                </a:tc>
                <a:tc>
                  <a:txBody>
                    <a:bodyPr/>
                    <a:lstStyle/>
                    <a:p>
                      <a:pPr algn="ctr"/>
                      <a:r>
                        <a:rPr lang="en-US" dirty="0"/>
                        <a:t>1.00</a:t>
                      </a:r>
                    </a:p>
                  </a:txBody>
                  <a:tcPr>
                    <a:noFill/>
                  </a:tcPr>
                </a:tc>
                <a:tc>
                  <a:txBody>
                    <a:bodyPr/>
                    <a:lstStyle/>
                    <a:p>
                      <a:pPr algn="ctr"/>
                      <a:r>
                        <a:rPr lang="en-US" dirty="0"/>
                        <a:t>1.02</a:t>
                      </a:r>
                    </a:p>
                  </a:txBody>
                  <a:tcPr>
                    <a:noFill/>
                  </a:tcPr>
                </a:tc>
                <a:tc>
                  <a:txBody>
                    <a:bodyPr/>
                    <a:lstStyle/>
                    <a:p>
                      <a:pPr algn="ctr"/>
                      <a:r>
                        <a:rPr lang="en-US" dirty="0"/>
                        <a:t>1.00</a:t>
                      </a:r>
                    </a:p>
                  </a:txBody>
                  <a:tcPr>
                    <a:noFill/>
                  </a:tcPr>
                </a:tc>
                <a:extLst>
                  <a:ext uri="{0D108BD9-81ED-4DB2-BD59-A6C34878D82A}">
                    <a16:rowId xmlns:a16="http://schemas.microsoft.com/office/drawing/2014/main" val="10002"/>
                  </a:ext>
                </a:extLst>
              </a:tr>
              <a:tr h="541399">
                <a:tc>
                  <a:txBody>
                    <a:bodyPr/>
                    <a:lstStyle/>
                    <a:p>
                      <a:pPr algn="ctr"/>
                      <a:r>
                        <a:rPr lang="en-US" dirty="0"/>
                        <a:t>3</a:t>
                      </a:r>
                    </a:p>
                  </a:txBody>
                  <a:tcPr>
                    <a:noFill/>
                  </a:tcPr>
                </a:tc>
                <a:tc>
                  <a:txBody>
                    <a:bodyPr/>
                    <a:lstStyle/>
                    <a:p>
                      <a:pPr algn="ctr"/>
                      <a:r>
                        <a:rPr lang="en-US" dirty="0"/>
                        <a:t>1.08</a:t>
                      </a:r>
                    </a:p>
                  </a:txBody>
                  <a:tcPr>
                    <a:noFill/>
                  </a:tcPr>
                </a:tc>
                <a:tc>
                  <a:txBody>
                    <a:bodyPr/>
                    <a:lstStyle/>
                    <a:p>
                      <a:pPr algn="ctr"/>
                      <a:r>
                        <a:rPr lang="en-US" dirty="0"/>
                        <a:t>0.68</a:t>
                      </a:r>
                    </a:p>
                  </a:txBody>
                  <a:tcPr>
                    <a:noFill/>
                  </a:tcPr>
                </a:tc>
                <a:tc>
                  <a:txBody>
                    <a:bodyPr/>
                    <a:lstStyle/>
                    <a:p>
                      <a:pPr algn="ctr"/>
                      <a:r>
                        <a:rPr lang="en-US" dirty="0"/>
                        <a:t>0.80</a:t>
                      </a:r>
                    </a:p>
                  </a:txBody>
                  <a:tcPr>
                    <a:noFill/>
                  </a:tcPr>
                </a:tc>
                <a:tc>
                  <a:txBody>
                    <a:bodyPr/>
                    <a:lstStyle/>
                    <a:p>
                      <a:pPr algn="ctr"/>
                      <a:r>
                        <a:rPr lang="en-US" dirty="0"/>
                        <a:t>0.76</a:t>
                      </a:r>
                    </a:p>
                  </a:txBody>
                  <a:tcPr>
                    <a:noFill/>
                  </a:tcPr>
                </a:tc>
                <a:extLst>
                  <a:ext uri="{0D108BD9-81ED-4DB2-BD59-A6C34878D82A}">
                    <a16:rowId xmlns:a16="http://schemas.microsoft.com/office/drawing/2014/main" val="10003"/>
                  </a:ext>
                </a:extLst>
              </a:tr>
              <a:tr h="541399">
                <a:tc>
                  <a:txBody>
                    <a:bodyPr/>
                    <a:lstStyle/>
                    <a:p>
                      <a:pPr algn="ctr"/>
                      <a:r>
                        <a:rPr lang="en-US" dirty="0"/>
                        <a:t>4</a:t>
                      </a:r>
                    </a:p>
                  </a:txBody>
                  <a:tcPr>
                    <a:noFill/>
                  </a:tcPr>
                </a:tc>
                <a:tc>
                  <a:txBody>
                    <a:bodyPr/>
                    <a:lstStyle/>
                    <a:p>
                      <a:pPr algn="ctr"/>
                      <a:r>
                        <a:rPr lang="en-US" dirty="0"/>
                        <a:t>0.97</a:t>
                      </a:r>
                    </a:p>
                  </a:txBody>
                  <a:tcPr>
                    <a:noFill/>
                  </a:tcPr>
                </a:tc>
                <a:tc>
                  <a:txBody>
                    <a:bodyPr/>
                    <a:lstStyle/>
                    <a:p>
                      <a:pPr algn="ctr"/>
                      <a:r>
                        <a:rPr lang="en-US" dirty="0"/>
                        <a:t>0.53</a:t>
                      </a:r>
                    </a:p>
                  </a:txBody>
                  <a:tcPr>
                    <a:noFill/>
                  </a:tcPr>
                </a:tc>
                <a:tc>
                  <a:txBody>
                    <a:bodyPr/>
                    <a:lstStyle/>
                    <a:p>
                      <a:pPr algn="ctr"/>
                      <a:r>
                        <a:rPr lang="en-US" dirty="0"/>
                        <a:t>0.68</a:t>
                      </a:r>
                    </a:p>
                  </a:txBody>
                  <a:tcPr>
                    <a:noFill/>
                  </a:tcPr>
                </a:tc>
                <a:tc>
                  <a:txBody>
                    <a:bodyPr/>
                    <a:lstStyle/>
                    <a:p>
                      <a:pPr algn="ctr"/>
                      <a:r>
                        <a:rPr lang="en-US" dirty="0"/>
                        <a:t>0.52</a:t>
                      </a:r>
                    </a:p>
                  </a:txBody>
                  <a:tcP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6584767"/>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69A2D4E0-8755-4218-9391-73929ABF8DBB}" type="slidenum">
              <a:rPr lang="en-US" altLang="en-US" sz="1400" b="0">
                <a:solidFill>
                  <a:schemeClr val="bg1"/>
                </a:solidFill>
              </a:rPr>
              <a:pPr/>
              <a:t>98</a:t>
            </a:fld>
            <a:endParaRPr lang="en-US" altLang="en-US" sz="1400" b="0">
              <a:solidFill>
                <a:schemeClr val="bg1"/>
              </a:solidFill>
            </a:endParaRPr>
          </a:p>
        </p:txBody>
      </p:sp>
      <p:sp>
        <p:nvSpPr>
          <p:cNvPr id="81923" name="Rectangle 2"/>
          <p:cNvSpPr>
            <a:spLocks noGrp="1" noChangeArrowheads="1"/>
          </p:cNvSpPr>
          <p:nvPr>
            <p:ph type="title" idx="4294967295"/>
          </p:nvPr>
        </p:nvSpPr>
        <p:spPr/>
        <p:txBody>
          <a:bodyPr vert="horz" wrap="square" lIns="92075" tIns="46038" rIns="92075" bIns="46038" numCol="1" anchor="t" anchorCtr="0" compatLnSpc="1">
            <a:prstTxWarp prst="textNoShape">
              <a:avLst/>
            </a:prstTxWarp>
          </a:bodyPr>
          <a:lstStyle/>
          <a:p>
            <a:pPr eaLnBrk="1" hangingPunct="1">
              <a:defRPr/>
            </a:pPr>
            <a:r>
              <a:rPr lang="en-US">
                <a:cs typeface="+mj-cs"/>
              </a:rPr>
              <a:t>Using tasks</a:t>
            </a:r>
          </a:p>
        </p:txBody>
      </p:sp>
      <p:sp>
        <p:nvSpPr>
          <p:cNvPr id="81924" name="Rectangle 3"/>
          <p:cNvSpPr>
            <a:spLocks noGrp="1" noChangeArrowheads="1"/>
          </p:cNvSpPr>
          <p:nvPr>
            <p:ph type="body" idx="4294967295"/>
          </p:nvPr>
        </p:nvSpPr>
        <p:spPr>
          <a:xfrm>
            <a:off x="190500" y="1081088"/>
            <a:ext cx="10040731" cy="4729300"/>
          </a:xfrm>
        </p:spPr>
        <p:txBody>
          <a:bodyPr vert="horz" wrap="square" lIns="92075" tIns="46038" rIns="92075" bIns="46038" numCol="1" anchor="t" anchorCtr="0" compatLnSpc="1">
            <a:prstTxWarp prst="textNoShape">
              <a:avLst/>
            </a:prstTxWarp>
          </a:bodyPr>
          <a:lstStyle/>
          <a:p>
            <a:pPr marL="285750" indent="-285750" eaLnBrk="1" hangingPunct="1"/>
            <a:r>
              <a:rPr lang="en-GB" altLang="en-US" dirty="0"/>
              <a:t>Don’t use tasks for things already well supported by OpenMP</a:t>
            </a:r>
          </a:p>
          <a:p>
            <a:pPr lvl="1" eaLnBrk="1" hangingPunct="1"/>
            <a:r>
              <a:rPr lang="en-GB" altLang="en-US" sz="2400" dirty="0"/>
              <a:t>e.g. standard do/for loops</a:t>
            </a:r>
          </a:p>
          <a:p>
            <a:pPr lvl="1" eaLnBrk="1" hangingPunct="1"/>
            <a:r>
              <a:rPr lang="en-GB" altLang="en-US" sz="2400" dirty="0"/>
              <a:t>the overhead of using tasks is greater</a:t>
            </a:r>
          </a:p>
          <a:p>
            <a:pPr marL="285750" indent="-285750" eaLnBrk="1" hangingPunct="1"/>
            <a:endParaRPr lang="en-GB" altLang="en-US" dirty="0"/>
          </a:p>
          <a:p>
            <a:pPr marL="285750" indent="-285750" eaLnBrk="1" hangingPunct="1"/>
            <a:endParaRPr lang="en-GB" altLang="en-US" dirty="0"/>
          </a:p>
          <a:p>
            <a:pPr marL="285750" indent="-285750" eaLnBrk="1" hangingPunct="1"/>
            <a:r>
              <a:rPr lang="en-GB" altLang="en-US" dirty="0"/>
              <a:t>Don’t expect miracles from the runtime</a:t>
            </a:r>
          </a:p>
          <a:p>
            <a:pPr lvl="1" eaLnBrk="1" hangingPunct="1"/>
            <a:r>
              <a:rPr lang="en-GB" altLang="en-US" sz="2400" dirty="0"/>
              <a:t>best results usually obtained where the user controls the number and granularity of tasks</a:t>
            </a:r>
          </a:p>
          <a:p>
            <a:pPr lvl="1" eaLnBrk="1" hangingPunct="1">
              <a:buFontTx/>
              <a:buNone/>
            </a:pPr>
            <a:endParaRPr lang="en-US" altLang="en-US" sz="2400" dirty="0"/>
          </a:p>
        </p:txBody>
      </p:sp>
    </p:spTree>
    <p:extLst>
      <p:ext uri="{BB962C8B-B14F-4D97-AF65-F5344CB8AC3E}">
        <p14:creationId xmlns:p14="http://schemas.microsoft.com/office/powerpoint/2010/main" val="7847413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99</a:t>
            </a:fld>
            <a:endParaRPr lang="en-US" altLang="zh-CN"/>
          </a:p>
        </p:txBody>
      </p:sp>
      <p:sp>
        <p:nvSpPr>
          <p:cNvPr id="109571" name="Rectangle 2"/>
          <p:cNvSpPr>
            <a:spLocks noGrp="1" noChangeArrowheads="1"/>
          </p:cNvSpPr>
          <p:nvPr>
            <p:ph type="title"/>
          </p:nvPr>
        </p:nvSpPr>
        <p:spPr>
          <a:xfrm>
            <a:off x="1984375"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3767408"/>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9131683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PSNARRATION" val="107,-928365327,C:\BobC\_Mission\__Intel Software College\Courses\__SVN2\ProgrammingFundamentals_PF\ProgrammingWithOpenMP_PS\ProgrammingWithOpenMP.ppc"/>
</p:tagLst>
</file>

<file path=ppt/tags/tag2.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2\ProgrammingFundamentals_PF\ProgrammingWithOpenMP_PS\ProgrammingWithOpenMP.ppc"/>
</p:tagLst>
</file>

<file path=ppt/tags/tag3.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2\ProgrammingFundamentals_PF\ProgrammingWithOpenMP_PS\ProgrammingWithOpenMP.ppc"/>
</p:tagLst>
</file>

<file path=ppt/tags/tag4.xml><?xml version="1.0" encoding="utf-8"?>
<p:tagLst xmlns:a="http://schemas.openxmlformats.org/drawingml/2006/main" xmlns:r="http://schemas.openxmlformats.org/officeDocument/2006/relationships" xmlns:p="http://schemas.openxmlformats.org/presentationml/2006/main">
  <p:tag name="PPSNARRATION" val="70,-928365327,C:\BobC\_Mission\__Intel Software College\Courses\__SVN2\ProgrammingFundamentals_PF\ProgrammingWithOpenMP_PS\ProgrammingWithOpenMP.ppc"/>
</p:tagLst>
</file>

<file path=ppt/theme/theme1.xml><?xml version="1.0" encoding="utf-8"?>
<a:theme xmlns:a="http://schemas.openxmlformats.org/drawingml/2006/main" name="1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TotalTime>
  <Words>12916</Words>
  <Application>Microsoft Macintosh PowerPoint</Application>
  <PresentationFormat>Widescreen</PresentationFormat>
  <Paragraphs>1887</Paragraphs>
  <Slides>108</Slides>
  <Notes>80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 Unicode MS</vt:lpstr>
      <vt:lpstr>Arial</vt:lpstr>
      <vt:lpstr>Calibri</vt:lpstr>
      <vt:lpstr>Courier</vt:lpstr>
      <vt:lpstr>Courier New</vt:lpstr>
      <vt:lpstr>Tahoma</vt:lpstr>
      <vt:lpstr>Times New Roman</vt:lpstr>
      <vt:lpstr>Trebuchet MS</vt:lpstr>
      <vt:lpstr>Verdana</vt:lpstr>
      <vt:lpstr>Wingdings</vt:lpstr>
      <vt:lpstr>1_IntelWhite</vt:lpstr>
      <vt:lpstr>The OpenMP* Common Core: A hands-on Introduction</vt:lpstr>
      <vt:lpstr>Preliminaries: Part 1</vt:lpstr>
      <vt:lpstr>Preliminaries: Part 2</vt:lpstr>
      <vt:lpstr>Outline</vt:lpstr>
      <vt:lpstr>OpenMP* Overview</vt:lpstr>
      <vt:lpstr>The Growth of Complexity in OpenMP</vt:lpstr>
      <vt:lpstr>PowerPoint Presentation</vt:lpstr>
      <vt:lpstr>OpenMP Basic Definitions: Basic Solution Stack</vt:lpstr>
      <vt:lpstr>OpenMP Basic Definitions: Basic Solution Stack</vt:lpstr>
      <vt:lpstr>OpenMP Basic Syntax</vt:lpstr>
      <vt:lpstr>Exercise, Part A: Hello World Verify that your environment works</vt:lpstr>
      <vt:lpstr>Exercise, Part B: Hello World Verify that your OpenMP environment works</vt:lpstr>
      <vt:lpstr>Solution A Multi-Threaded “Hello World” Program</vt:lpstr>
      <vt:lpstr>Outline</vt:lpstr>
      <vt:lpstr>OpenMP Execution model: </vt:lpstr>
      <vt:lpstr>Thread Creation: Parallel Regions</vt:lpstr>
      <vt:lpstr>Thread Creation: Parallel Regions Example</vt:lpstr>
      <vt:lpstr>Thread creation: How many threads did you actually get?</vt:lpstr>
      <vt:lpstr>An interesting problem to play with  Numerical integration</vt:lpstr>
      <vt:lpstr>Serial PI program</vt:lpstr>
      <vt:lpstr>Serial PI program</vt:lpstr>
      <vt:lpstr>Exercise: the parallel Pi program</vt:lpstr>
      <vt:lpstr>Hints: the Parallel Pi program</vt:lpstr>
      <vt:lpstr>Example: A simple SPMD pi program  </vt:lpstr>
      <vt:lpstr>Results*</vt:lpstr>
      <vt:lpstr>SPMD: Single Program Mulitple Data</vt:lpstr>
      <vt:lpstr>Why Such Poor Scaling?    False Sharing</vt:lpstr>
      <vt:lpstr>Example: Eliminate false sharing by padding the sum array</vt:lpstr>
      <vt:lpstr>Results*: pi Program Padded Accumulator</vt:lpstr>
      <vt:lpstr>Four ways to request a Number of Threads for a parallel region</vt:lpstr>
      <vt:lpstr>Outline</vt:lpstr>
      <vt:lpstr>Synchronization</vt:lpstr>
      <vt:lpstr>Synchronization: critical  </vt:lpstr>
      <vt:lpstr>Synchronization: barrier</vt:lpstr>
      <vt:lpstr>Exercise</vt:lpstr>
      <vt:lpstr>Pi program with false sharing*</vt:lpstr>
      <vt:lpstr>Example: Using a  critical section to remove impact of false sharing </vt:lpstr>
      <vt:lpstr>Results*: pi program critical section</vt:lpstr>
      <vt:lpstr>Example: Using a  critical section to remove impact of false sharing </vt:lpstr>
      <vt:lpstr>Outline</vt:lpstr>
      <vt:lpstr>The loop worksharing Construct</vt:lpstr>
      <vt:lpstr>Loop worksharing construct A motivating example</vt:lpstr>
      <vt:lpstr>Loop worksharing constructs:  The schedule clause</vt:lpstr>
      <vt:lpstr>Combined parallel/worksharing construct</vt:lpstr>
      <vt:lpstr>Working with loops</vt:lpstr>
      <vt:lpstr>Reduction</vt:lpstr>
      <vt:lpstr>Reduction</vt:lpstr>
      <vt:lpstr>OpenMP: Reduction operands/initial-values</vt:lpstr>
      <vt:lpstr>Exercise: Pi with loops</vt:lpstr>
      <vt:lpstr>Example: Pi with a loop and a reduction</vt:lpstr>
      <vt:lpstr>Example: Pi with a loop and a reduction</vt:lpstr>
      <vt:lpstr>Results*: pi with a loop and a reduction</vt:lpstr>
      <vt:lpstr>The nowait clause</vt:lpstr>
      <vt:lpstr>Outline</vt:lpstr>
      <vt:lpstr>Data environment: Default storage attributes</vt:lpstr>
      <vt:lpstr>Data sharing: Examples</vt:lpstr>
      <vt:lpstr>Data sharing: Changing storage attributes</vt:lpstr>
      <vt:lpstr>Data sharing: Private clause</vt:lpstr>
      <vt:lpstr>Data sharing: Private clause</vt:lpstr>
      <vt:lpstr>Data sharing: Private and the original variable</vt:lpstr>
      <vt:lpstr>Firstprivate clause</vt:lpstr>
      <vt:lpstr>Data sharing:  A data environment test</vt:lpstr>
      <vt:lpstr>Data sharing: Default clause</vt:lpstr>
      <vt:lpstr>Exercise: Mandelbrot set area</vt:lpstr>
      <vt:lpstr>The Mandelbrot area program</vt:lpstr>
      <vt:lpstr>Outline</vt:lpstr>
      <vt:lpstr>Memory models …</vt:lpstr>
      <vt:lpstr>Memory models …</vt:lpstr>
      <vt:lpstr>OpenMP and relaxed consistency</vt:lpstr>
      <vt:lpstr>Flush operation</vt:lpstr>
      <vt:lpstr>flush example</vt:lpstr>
      <vt:lpstr>What is the BIG DEAL with flush? </vt:lpstr>
      <vt:lpstr>Flush and synchronization</vt:lpstr>
      <vt:lpstr>Outline</vt:lpstr>
      <vt:lpstr>Irregular parallelism</vt:lpstr>
      <vt:lpstr>Exercise: traversing linked lists  </vt:lpstr>
      <vt:lpstr>Linked lists with OpenMP (without tasks)</vt:lpstr>
      <vt:lpstr>Linked lists with OpenMP (without tasks)</vt:lpstr>
      <vt:lpstr>What are tasks?</vt:lpstr>
      <vt:lpstr>What are tasks?</vt:lpstr>
      <vt:lpstr>Single worksharing Construct</vt:lpstr>
      <vt:lpstr>Task Directive</vt:lpstr>
      <vt:lpstr>Exercise: Simple tasks</vt:lpstr>
      <vt:lpstr>Racey cars: solution</vt:lpstr>
      <vt:lpstr>Data scoping with tasks</vt:lpstr>
      <vt:lpstr>Data scoping defaults</vt:lpstr>
      <vt:lpstr>Exercise: traversing linked lists  </vt:lpstr>
      <vt:lpstr>Parallel linked list traversal</vt:lpstr>
      <vt:lpstr>PowerPoint Presentation</vt:lpstr>
      <vt:lpstr>Example</vt:lpstr>
      <vt:lpstr>Example</vt:lpstr>
      <vt:lpstr>Example: Fibonacci numbers</vt:lpstr>
      <vt:lpstr>Parallel Fibonacci</vt:lpstr>
      <vt:lpstr>Divide and conquer</vt:lpstr>
      <vt:lpstr>Exercise: Pi with tasks</vt:lpstr>
      <vt:lpstr>Program: OpenMP tasks  </vt:lpstr>
      <vt:lpstr>Results*: pi with tasks</vt:lpstr>
      <vt:lpstr>Using tasks</vt:lpstr>
      <vt:lpstr>Outline</vt:lpstr>
      <vt:lpstr>PowerPoint Presentation</vt:lpstr>
      <vt:lpstr>There is much more to OpenMP than the Common Core</vt:lpstr>
      <vt:lpstr>OpenMP Organizations</vt:lpstr>
      <vt:lpstr>Resources</vt:lpstr>
      <vt:lpstr>To learn OpenMP:</vt:lpstr>
      <vt:lpstr>Books about OpenMP</vt:lpstr>
      <vt:lpstr>Background references</vt:lpstr>
      <vt:lpstr>Outline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Mattson, Timothy G</dc:creator>
  <cp:lastModifiedBy>Mattson, Timothy G</cp:lastModifiedBy>
  <cp:revision>11</cp:revision>
  <dcterms:created xsi:type="dcterms:W3CDTF">2021-10-09T17:24:33Z</dcterms:created>
  <dcterms:modified xsi:type="dcterms:W3CDTF">2021-10-10T18:35:46Z</dcterms:modified>
</cp:coreProperties>
</file>